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424" r:id="rId2"/>
    <p:sldId id="547" r:id="rId3"/>
    <p:sldId id="548" r:id="rId4"/>
    <p:sldId id="427" r:id="rId5"/>
    <p:sldId id="460" r:id="rId6"/>
    <p:sldId id="450" r:id="rId7"/>
    <p:sldId id="530" r:id="rId8"/>
    <p:sldId id="531" r:id="rId9"/>
    <p:sldId id="508" r:id="rId10"/>
    <p:sldId id="428" r:id="rId11"/>
    <p:sldId id="534" r:id="rId12"/>
    <p:sldId id="533" r:id="rId13"/>
    <p:sldId id="429" r:id="rId14"/>
    <p:sldId id="505" r:id="rId15"/>
    <p:sldId id="539" r:id="rId16"/>
    <p:sldId id="464" r:id="rId17"/>
    <p:sldId id="542" r:id="rId18"/>
    <p:sldId id="543" r:id="rId19"/>
    <p:sldId id="545" r:id="rId20"/>
    <p:sldId id="544" r:id="rId21"/>
    <p:sldId id="431" r:id="rId22"/>
    <p:sldId id="556" r:id="rId23"/>
    <p:sldId id="468" r:id="rId24"/>
    <p:sldId id="555" r:id="rId25"/>
    <p:sldId id="557" r:id="rId26"/>
    <p:sldId id="550" r:id="rId27"/>
    <p:sldId id="546" r:id="rId28"/>
    <p:sldId id="558" r:id="rId29"/>
    <p:sldId id="559" r:id="rId30"/>
    <p:sldId id="560" r:id="rId31"/>
    <p:sldId id="551" r:id="rId32"/>
    <p:sldId id="552" r:id="rId33"/>
    <p:sldId id="553" r:id="rId34"/>
    <p:sldId id="554" r:id="rId35"/>
    <p:sldId id="487" r:id="rId36"/>
  </p:sldIdLst>
  <p:sldSz cx="137160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00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2017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8025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4034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004261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605113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4205966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806818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66FF66"/>
    <a:srgbClr val="FF9933"/>
    <a:srgbClr val="29C330"/>
    <a:srgbClr val="050000"/>
    <a:srgbClr val="040000"/>
    <a:srgbClr val="03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488" autoAdjust="0"/>
  </p:normalViewPr>
  <p:slideViewPr>
    <p:cSldViewPr>
      <p:cViewPr varScale="1">
        <p:scale>
          <a:sx n="77" d="100"/>
          <a:sy n="77" d="100"/>
        </p:scale>
        <p:origin x="514" y="72"/>
      </p:cViewPr>
      <p:guideLst>
        <p:guide orient="horz" pos="2304"/>
        <p:guide pos="43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963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3.xml"/><Relationship Id="rId18" Type="http://schemas.openxmlformats.org/officeDocument/2006/relationships/slide" Target="slides/slide28.xml"/><Relationship Id="rId3" Type="http://schemas.openxmlformats.org/officeDocument/2006/relationships/slide" Target="slides/slide13.xml"/><Relationship Id="rId21" Type="http://schemas.openxmlformats.org/officeDocument/2006/relationships/slide" Target="slides/slide31.xml"/><Relationship Id="rId7" Type="http://schemas.openxmlformats.org/officeDocument/2006/relationships/slide" Target="slides/slide17.xml"/><Relationship Id="rId12" Type="http://schemas.openxmlformats.org/officeDocument/2006/relationships/slide" Target="slides/slide22.xml"/><Relationship Id="rId17" Type="http://schemas.openxmlformats.org/officeDocument/2006/relationships/slide" Target="slides/slide27.xml"/><Relationship Id="rId25" Type="http://schemas.openxmlformats.org/officeDocument/2006/relationships/slide" Target="slides/slide35.xml"/><Relationship Id="rId2" Type="http://schemas.openxmlformats.org/officeDocument/2006/relationships/slide" Target="slides/slide3.xml"/><Relationship Id="rId16" Type="http://schemas.openxmlformats.org/officeDocument/2006/relationships/slide" Target="slides/slide26.xml"/><Relationship Id="rId20" Type="http://schemas.openxmlformats.org/officeDocument/2006/relationships/slide" Target="slides/slide30.xml"/><Relationship Id="rId1" Type="http://schemas.openxmlformats.org/officeDocument/2006/relationships/slide" Target="slides/slide2.xml"/><Relationship Id="rId6" Type="http://schemas.openxmlformats.org/officeDocument/2006/relationships/slide" Target="slides/slide16.xml"/><Relationship Id="rId11" Type="http://schemas.openxmlformats.org/officeDocument/2006/relationships/slide" Target="slides/slide21.xml"/><Relationship Id="rId24" Type="http://schemas.openxmlformats.org/officeDocument/2006/relationships/slide" Target="slides/slide34.xml"/><Relationship Id="rId5" Type="http://schemas.openxmlformats.org/officeDocument/2006/relationships/slide" Target="slides/slide15.xml"/><Relationship Id="rId15" Type="http://schemas.openxmlformats.org/officeDocument/2006/relationships/slide" Target="slides/slide25.xml"/><Relationship Id="rId23" Type="http://schemas.openxmlformats.org/officeDocument/2006/relationships/slide" Target="slides/slide33.xml"/><Relationship Id="rId10" Type="http://schemas.openxmlformats.org/officeDocument/2006/relationships/slide" Target="slides/slide20.xml"/><Relationship Id="rId19" Type="http://schemas.openxmlformats.org/officeDocument/2006/relationships/slide" Target="slides/slide29.xml"/><Relationship Id="rId4" Type="http://schemas.openxmlformats.org/officeDocument/2006/relationships/slide" Target="slides/slide14.xml"/><Relationship Id="rId9" Type="http://schemas.openxmlformats.org/officeDocument/2006/relationships/slide" Target="slides/slide19.xml"/><Relationship Id="rId14" Type="http://schemas.openxmlformats.org/officeDocument/2006/relationships/slide" Target="slides/slide24.xml"/><Relationship Id="rId22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39.wmf"/><Relationship Id="rId1" Type="http://schemas.openxmlformats.org/officeDocument/2006/relationships/image" Target="../media/image49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4B10FFB-A471-4227-9314-F3E6E2F22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0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3" y="685800"/>
            <a:ext cx="64293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191FD7E-07B1-442E-BD4A-E0E9941C8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25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0852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01704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02557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03409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37F09B-3896-4A18-82D5-2A923255BDFC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Flexibility is not just in the horizontal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65E5-C163-4287-8B12-36FA1A6618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65E5-C163-4287-8B12-36FA1A6618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600262-432C-40CA-9CBA-B54E7487DB37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600262-432C-40CA-9CBA-B54E7487DB37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6EEF4B-E059-4D44-937D-9D51054AD90D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6EEF4B-E059-4D44-937D-9D51054AD90D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6EEF4B-E059-4D44-937D-9D51054AD90D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6EEF4B-E059-4D44-937D-9D51054AD90D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6EEF4B-E059-4D44-937D-9D51054AD90D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6EEF4B-E059-4D44-937D-9D51054AD90D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40290C-0D7C-4548-A160-BD5B0FBB2166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260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9FB77A-7C43-46E6-9B46-603279789B17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D2F0BCF-B665-431F-9777-ACA5D9C71386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The conditioning of the matrix is related to depth</a:t>
            </a:r>
            <a:r>
              <a:rPr lang="en-US" baseline="0" dirty="0" smtClean="0"/>
              <a:t> and wet/dry – complex issue. Physically….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0895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B30E72-DD23-484B-A6A4-67091CA36B32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600262-432C-40CA-9CBA-B54E7487DB37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1610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0F1CA2-65D8-4716-8CCA-7FECD11733B9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6758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B30E72-DD23-484B-A6A4-67091CA36B32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1176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B30E72-DD23-484B-A6A4-67091CA36B32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6124A36-C670-4799-943E-874F56EBDE4F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9507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8AF727-9C0D-44B4-A4E9-8FEA7EE90DC1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7990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179A6FF-4C65-484A-9BA0-014EC40CAF42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554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40290C-0D7C-4548-A160-BD5B0FBB2166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845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2766A33-8B5D-405A-9A5D-A352BCAAFFC0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7801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2766A33-8B5D-405A-9A5D-A352BCAAFFC0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6835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2766A33-8B5D-405A-9A5D-A352BCAAFFC0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8135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2766A33-8B5D-405A-9A5D-A352BCAAFFC0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0214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7C0EC9B-03C1-4C2A-A6FB-B7F58462C1D1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ECBDE70-33B1-43E3-8190-EB4F522C2656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13E7AA-0EE5-433C-ABD5-1E71D220CB96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The F.S.</a:t>
            </a:r>
            <a:r>
              <a:rPr lang="en-US" baseline="0" dirty="0" smtClean="0"/>
              <a:t> cannot fall below </a:t>
            </a:r>
            <a:r>
              <a:rPr lang="en-US" baseline="0" dirty="0" err="1" smtClean="0"/>
              <a:t>hc</a:t>
            </a:r>
            <a:r>
              <a:rPr lang="en-US" baseline="0" dirty="0" smtClean="0"/>
              <a:t>&lt;=</a:t>
            </a:r>
            <a:r>
              <a:rPr lang="en-US" baseline="0" dirty="0" err="1" smtClean="0"/>
              <a:t>hs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EA4604-025A-4614-85C6-C47A700A0C27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Masking process unnecessary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54B2-2ED8-4A8C-A973-1105ED570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EA4604-025A-4614-85C6-C47A700A0C27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57E1E2A-3EE3-4A81-A43D-319B958CE691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85900" y="1950720"/>
            <a:ext cx="11658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85900" y="6664960"/>
            <a:ext cx="2857500" cy="4876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43500" y="6664960"/>
            <a:ext cx="4343400" cy="4876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87000" y="6664960"/>
            <a:ext cx="2857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5D9C-777B-42A3-9437-D12C58F1F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1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70BC1-550A-46D3-AEA7-0D9F3EF24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7463" y="81280"/>
            <a:ext cx="3286125" cy="70713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81280"/>
            <a:ext cx="9629775" cy="70713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A5DE-F911-4C96-81C1-30A4F3C17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2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1861-6F5C-4E5B-B8FC-557B6DF51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9BA2-8839-48D7-B9A5-C60AB2CB0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908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908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AD0B-75DD-474E-8E79-E210B8953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11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1314450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88" y="4226560"/>
            <a:ext cx="1314450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77879-F896-4D92-B3B7-2141D5535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4060-5480-45A9-BCE2-77F7CD747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7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9088" y="1137920"/>
            <a:ext cx="13144500" cy="601472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4FAB-8AEC-4B14-8F43-E38D2990C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2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6F5BD-4AC9-4CAD-97BA-5FAB9A7A4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/>
            </a:lvl1pPr>
            <a:lvl2pPr marL="600852" indent="0">
              <a:buNone/>
              <a:defRPr sz="2400"/>
            </a:lvl2pPr>
            <a:lvl3pPr marL="1201704" indent="0">
              <a:buNone/>
              <a:defRPr sz="2100"/>
            </a:lvl3pPr>
            <a:lvl4pPr marL="1802557" indent="0">
              <a:buNone/>
              <a:defRPr sz="1800"/>
            </a:lvl4pPr>
            <a:lvl5pPr marL="2403409" indent="0">
              <a:buNone/>
              <a:defRPr sz="1800"/>
            </a:lvl5pPr>
            <a:lvl6pPr marL="3004261" indent="0">
              <a:buNone/>
              <a:defRPr sz="1800"/>
            </a:lvl6pPr>
            <a:lvl7pPr marL="3605113" indent="0">
              <a:buNone/>
              <a:defRPr sz="1800"/>
            </a:lvl7pPr>
            <a:lvl8pPr marL="4205966" indent="0">
              <a:buNone/>
              <a:defRPr sz="1800"/>
            </a:lvl8pPr>
            <a:lvl9pPr marL="4806818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5E85-4A6A-42A5-B734-4E1782E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412F-B236-40CC-89D1-8519E2261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8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D7A31-4D5A-4D83-9B9D-4C52F72F2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6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BB5A-2B1B-4289-8304-8BB431D55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6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B3304-48BD-405A-B193-274F0E013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9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81316-E030-4899-B134-09AD658DC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5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D5C3E-059F-4584-B4DF-441828871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4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81280"/>
            <a:ext cx="10172700" cy="64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37920"/>
            <a:ext cx="13144500" cy="601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 userDrawn="1"/>
        </p:nvSpPr>
        <p:spPr bwMode="auto">
          <a:xfrm>
            <a:off x="342900" y="162560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3200"/>
          </a:p>
        </p:txBody>
      </p:sp>
      <p:sp>
        <p:nvSpPr>
          <p:cNvPr id="3451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1600" y="0"/>
            <a:ext cx="8001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B56F167-2208-4861-B842-D37CD669B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5pPr>
      <a:lvl6pPr marL="600852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6pPr>
      <a:lvl7pPr marL="1201704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7pPr>
      <a:lvl8pPr marL="1802557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8pPr>
      <a:lvl9pPr marL="2403409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9pPr>
    </p:titleStyle>
    <p:bodyStyle>
      <a:lvl1pPr marL="450639" indent="-4506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502131" indent="-30042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2102983" indent="-3004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4pPr>
      <a:lvl5pPr marL="2703835" indent="-30042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5pPr>
      <a:lvl6pPr marL="3304687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6pPr>
      <a:lvl7pPr marL="3905540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7pPr>
      <a:lvl8pPr marL="4506392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8pPr>
      <a:lvl9pPr marL="5107244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wmf"/><Relationship Id="rId17" Type="http://schemas.openxmlformats.org/officeDocument/2006/relationships/image" Target="../media/image2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0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1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80.png"/><Relationship Id="rId12" Type="http://schemas.openxmlformats.org/officeDocument/2006/relationships/image" Target="../media/image59.png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4.png"/><Relationship Id="rId20" Type="http://schemas.openxmlformats.org/officeDocument/2006/relationships/image" Target="../media/image73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39.wmf"/><Relationship Id="rId15" Type="http://schemas.openxmlformats.org/officeDocument/2006/relationships/image" Target="../media/image60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5.png"/><Relationship Id="rId10" Type="http://schemas.openxmlformats.org/officeDocument/2006/relationships/image" Target="../media/image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491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9.wmf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90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51.wmf"/><Relationship Id="rId5" Type="http://schemas.openxmlformats.org/officeDocument/2006/relationships/image" Target="../media/image49.wmf"/><Relationship Id="rId15" Type="http://schemas.openxmlformats.org/officeDocument/2006/relationships/image" Target="../media/image580.png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0.wmf"/><Relationship Id="rId14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75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5.wmf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54.wmf"/><Relationship Id="rId10" Type="http://schemas.openxmlformats.org/officeDocument/2006/relationships/image" Target="../media/image74.png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99.png"/><Relationship Id="rId5" Type="http://schemas.openxmlformats.org/officeDocument/2006/relationships/image" Target="../media/image39.wmf"/><Relationship Id="rId10" Type="http://schemas.openxmlformats.org/officeDocument/2006/relationships/image" Target="../media/image98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8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png"/><Relationship Id="rId5" Type="http://schemas.openxmlformats.org/officeDocument/2006/relationships/image" Target="../media/image5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8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3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8.png"/><Relationship Id="rId9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0.png"/><Relationship Id="rId5" Type="http://schemas.openxmlformats.org/officeDocument/2006/relationships/image" Target="../media/image96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63B5657-F827-4287-A3E1-7C30E210F0C3}" type="slidenum">
              <a:rPr lang="en-US" smtClean="0">
                <a:solidFill>
                  <a:schemeClr val="bg2"/>
                </a:solidFill>
              </a:rPr>
              <a:pPr eaLnBrk="1" hangingPunct="1"/>
              <a:t>1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57120"/>
            <a:ext cx="13030200" cy="2519680"/>
          </a:xfrm>
          <a:noFill/>
        </p:spPr>
        <p:txBody>
          <a:bodyPr/>
          <a:lstStyle/>
          <a:p>
            <a:pPr algn="ctr" eaLnBrk="1" hangingPunct="1"/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 smtClean="0"/>
              <a:t>SCHISM: vegetation formulation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3200" dirty="0"/>
              <a:t>Joseph Zhang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F673310-7735-42EF-8722-EC3368D0DD00}" type="slidenum">
              <a:rPr lang="en-US" smtClean="0">
                <a:solidFill>
                  <a:schemeClr val="bg2"/>
                </a:solidFill>
              </a:rPr>
              <a:pPr eaLnBrk="1" hangingPunct="1"/>
              <a:t>10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hlink"/>
                </a:solidFill>
              </a:rPr>
              <a:t>Staggering of variables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14300" y="568960"/>
            <a:ext cx="13030200" cy="159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3D </a:t>
            </a:r>
            <a:r>
              <a:rPr lang="en-US" sz="2400" dirty="0" smtClean="0">
                <a:latin typeface="Times New Roman" pitchFamily="18" charset="0"/>
              </a:rPr>
              <a:t>computational </a:t>
            </a:r>
            <a:r>
              <a:rPr lang="en-US" sz="2400" dirty="0">
                <a:latin typeface="Times New Roman" pitchFamily="18" charset="0"/>
              </a:rPr>
              <a:t>unit: uneven prisms</a:t>
            </a:r>
          </a:p>
          <a:p>
            <a:pPr eaLnBrk="1" hangingPunct="1"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 Equations </a:t>
            </a:r>
            <a:r>
              <a:rPr lang="en-US" sz="2400" b="1" dirty="0">
                <a:latin typeface="Times New Roman" pitchFamily="18" charset="0"/>
              </a:rPr>
              <a:t>are not transformed into </a:t>
            </a:r>
            <a:r>
              <a:rPr lang="en-US" sz="2400" b="1" i="1" dirty="0">
                <a:latin typeface="Times New Roman" pitchFamily="18" charset="0"/>
              </a:rPr>
              <a:t>S</a:t>
            </a:r>
            <a:r>
              <a:rPr lang="en-US" sz="2400" b="1" dirty="0">
                <a:latin typeface="Times New Roman" pitchFamily="18" charset="0"/>
              </a:rPr>
              <a:t>- or </a:t>
            </a:r>
            <a:r>
              <a:rPr lang="en-US" sz="2400" b="1" i="1" dirty="0">
                <a:latin typeface="Symbol" pitchFamily="18" charset="2"/>
              </a:rPr>
              <a:t>s</a:t>
            </a:r>
            <a:r>
              <a:rPr lang="en-US" sz="2400" b="1" dirty="0">
                <a:latin typeface="Times New Roman" pitchFamily="18" charset="0"/>
              </a:rPr>
              <a:t>-coordinates, but solved in </a:t>
            </a:r>
            <a:r>
              <a:rPr lang="en-US" sz="2400" b="1" dirty="0" smtClean="0">
                <a:latin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</a:rPr>
              <a:t>original </a:t>
            </a:r>
            <a:r>
              <a:rPr lang="en-US" sz="2400" b="1" i="1" dirty="0" smtClean="0">
                <a:latin typeface="Times New Roman" pitchFamily="18" charset="0"/>
              </a:rPr>
              <a:t>Z</a:t>
            </a:r>
            <a:r>
              <a:rPr lang="en-US" sz="2400" b="1" dirty="0">
                <a:latin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</a:rPr>
              <a:t>space</a:t>
            </a:r>
            <a:endParaRPr 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 smtClean="0">
                <a:latin typeface="Times New Roman" pitchFamily="18" charset="0"/>
              </a:rPr>
              <a:t> Pressure gradient</a:t>
            </a:r>
            <a:endParaRPr lang="en-US" sz="2400" dirty="0">
              <a:latin typeface="Times New Roman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i="1" dirty="0" smtClean="0">
                <a:latin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</a:rPr>
              <a:t>-method with cubic spline (extrapolation on surface/bottom)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05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12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28902"/>
              </p:ext>
            </p:extLst>
          </p:nvPr>
        </p:nvGraphicFramePr>
        <p:xfrm>
          <a:off x="3271616" y="1329634"/>
          <a:ext cx="1276350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3" name="Equation" r:id="rId4" imgW="850900" imgH="457200" progId="Equation.DSMT4">
                  <p:embed/>
                </p:oleObj>
              </mc:Choice>
              <mc:Fallback>
                <p:oleObj name="Equation" r:id="rId4" imgW="8509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616" y="1329634"/>
                        <a:ext cx="1276350" cy="48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81644" y="3172904"/>
            <a:ext cx="9366250" cy="3001962"/>
            <a:chOff x="395288" y="1071563"/>
            <a:chExt cx="9366250" cy="300196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022850" y="1711325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22850" y="1955800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 rot="5400000">
              <a:off x="5033169" y="2155031"/>
              <a:ext cx="7969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170" tIns="60085" rIns="120170" bIns="60085">
              <a:spAutoFit/>
            </a:bodyPr>
            <a:lstStyle/>
            <a:p>
              <a:r>
                <a:rPr lang="en-US" altLang="en-US"/>
                <a:t>…….</a:t>
              </a:r>
            </a:p>
          </p:txBody>
        </p:sp>
        <p:sp>
          <p:nvSpPr>
            <p:cNvPr id="34" name="TextBox 7"/>
            <p:cNvSpPr txBox="1">
              <a:spLocks noChangeArrowheads="1"/>
            </p:cNvSpPr>
            <p:nvPr/>
          </p:nvSpPr>
          <p:spPr bwMode="auto">
            <a:xfrm>
              <a:off x="5708650" y="1466850"/>
              <a:ext cx="4667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N</a:t>
              </a:r>
              <a:r>
                <a:rPr lang="en-US" altLang="en-US" i="1" baseline="-25000"/>
                <a:t>z</a:t>
              </a:r>
            </a:p>
          </p:txBody>
        </p:sp>
        <p:sp>
          <p:nvSpPr>
            <p:cNvPr id="35" name="TextBox 8"/>
            <p:cNvSpPr txBox="1">
              <a:spLocks noChangeArrowheads="1"/>
            </p:cNvSpPr>
            <p:nvPr/>
          </p:nvSpPr>
          <p:spPr bwMode="auto">
            <a:xfrm>
              <a:off x="5708650" y="1724025"/>
              <a:ext cx="6746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N</a:t>
              </a:r>
              <a:r>
                <a:rPr lang="en-US" altLang="en-US" i="1" baseline="-25000"/>
                <a:t>z</a:t>
              </a:r>
              <a:r>
                <a:rPr lang="en-US" altLang="en-US" i="1"/>
                <a:t>-</a:t>
              </a:r>
              <a:r>
                <a:rPr lang="en-US" altLang="en-US"/>
                <a:t>1</a:t>
              </a:r>
              <a:endParaRPr lang="en-US" altLang="en-US" baseline="-25000"/>
            </a:p>
          </p:txBody>
        </p:sp>
        <p:sp>
          <p:nvSpPr>
            <p:cNvPr id="36" name="TextBox 9"/>
            <p:cNvSpPr txBox="1">
              <a:spLocks noChangeArrowheads="1"/>
            </p:cNvSpPr>
            <p:nvPr/>
          </p:nvSpPr>
          <p:spPr bwMode="auto">
            <a:xfrm>
              <a:off x="5594350" y="34178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r>
                <a:rPr lang="en-US" altLang="en-US" i="1" baseline="-25000"/>
                <a:t>b</a:t>
              </a:r>
              <a:r>
                <a:rPr lang="en-US" altLang="en-US" i="1"/>
                <a:t>+</a:t>
              </a:r>
              <a:r>
                <a:rPr lang="en-US" altLang="en-US"/>
                <a:t>1</a:t>
              </a: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5708650" y="3675063"/>
              <a:ext cx="44291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r>
                <a:rPr lang="en-US" altLang="en-US" i="1" baseline="-25000"/>
                <a:t>b</a:t>
              </a:r>
              <a:endParaRPr lang="en-US" altLang="en-US" i="1"/>
            </a:p>
          </p:txBody>
        </p:sp>
        <p:sp>
          <p:nvSpPr>
            <p:cNvPr id="38" name="Freeform 22"/>
            <p:cNvSpPr>
              <a:spLocks noChangeAspect="1"/>
            </p:cNvSpPr>
            <p:nvPr/>
          </p:nvSpPr>
          <p:spPr bwMode="auto">
            <a:xfrm rot="-704283">
              <a:off x="860425" y="1773238"/>
              <a:ext cx="2236788" cy="325437"/>
            </a:xfrm>
            <a:custGeom>
              <a:avLst/>
              <a:gdLst>
                <a:gd name="T0" fmla="*/ 0 w 1114"/>
                <a:gd name="T1" fmla="*/ 0 h 268"/>
                <a:gd name="T2" fmla="*/ 217627023 w 1114"/>
                <a:gd name="T3" fmla="*/ 44247289 h 268"/>
                <a:gd name="T4" fmla="*/ 2147483647 w 1114"/>
                <a:gd name="T5" fmla="*/ 395276023 h 268"/>
                <a:gd name="T6" fmla="*/ 2147483647 w 1114"/>
                <a:gd name="T7" fmla="*/ 41297712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39" name="Freeform 23"/>
            <p:cNvSpPr>
              <a:spLocks noChangeAspect="1"/>
            </p:cNvSpPr>
            <p:nvPr/>
          </p:nvSpPr>
          <p:spPr bwMode="auto">
            <a:xfrm>
              <a:off x="850900" y="3403600"/>
              <a:ext cx="2198688" cy="669925"/>
            </a:xfrm>
            <a:custGeom>
              <a:avLst/>
              <a:gdLst>
                <a:gd name="T0" fmla="*/ 0 w 1114"/>
                <a:gd name="T1" fmla="*/ 0 h 268"/>
                <a:gd name="T2" fmla="*/ 210268783 w 1114"/>
                <a:gd name="T3" fmla="*/ 187044060 h 268"/>
                <a:gd name="T4" fmla="*/ 2094899663 w 1114"/>
                <a:gd name="T5" fmla="*/ 1670935434 h 268"/>
                <a:gd name="T6" fmla="*/ 2147483647 w 1114"/>
                <a:gd name="T7" fmla="*/ 174575456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Aspect="1" noChangeShapeType="1"/>
            </p:cNvSpPr>
            <p:nvPr/>
          </p:nvSpPr>
          <p:spPr bwMode="auto">
            <a:xfrm>
              <a:off x="863600" y="1939925"/>
              <a:ext cx="0" cy="1497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43" name="Line 26"/>
            <p:cNvSpPr>
              <a:spLocks noChangeAspect="1" noChangeShapeType="1"/>
            </p:cNvSpPr>
            <p:nvPr/>
          </p:nvSpPr>
          <p:spPr bwMode="auto">
            <a:xfrm>
              <a:off x="3049588" y="1601788"/>
              <a:ext cx="0" cy="1868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61" name="Oval 27"/>
            <p:cNvSpPr>
              <a:spLocks noChangeAspect="1" noChangeArrowheads="1"/>
            </p:cNvSpPr>
            <p:nvPr/>
          </p:nvSpPr>
          <p:spPr bwMode="auto">
            <a:xfrm>
              <a:off x="1951038" y="1906588"/>
              <a:ext cx="90487" cy="650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0170" tIns="60085" rIns="120170" bIns="60085" anchor="ctr"/>
            <a:lstStyle/>
            <a:p>
              <a:endParaRPr lang="en-US" altLang="en-US"/>
            </a:p>
          </p:txBody>
        </p:sp>
        <p:sp>
          <p:nvSpPr>
            <p:cNvPr id="67" name="Line 28"/>
            <p:cNvSpPr>
              <a:spLocks noChangeAspect="1" noChangeShapeType="1"/>
            </p:cNvSpPr>
            <p:nvPr/>
          </p:nvSpPr>
          <p:spPr bwMode="auto">
            <a:xfrm flipH="1" flipV="1">
              <a:off x="1905000" y="1662113"/>
              <a:ext cx="92075" cy="261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68" name="Text Box 29"/>
            <p:cNvSpPr txBox="1">
              <a:spLocks noChangeAspect="1" noChangeArrowheads="1"/>
            </p:cNvSpPr>
            <p:nvPr/>
          </p:nvSpPr>
          <p:spPr bwMode="auto">
            <a:xfrm>
              <a:off x="1416050" y="1114425"/>
              <a:ext cx="5492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800" b="1">
                  <a:latin typeface="Times New Roman" pitchFamily="18" charset="0"/>
                </a:rPr>
                <a:t>n</a:t>
              </a:r>
              <a:r>
                <a:rPr lang="en-US" altLang="en-US" sz="2800" i="1" baseline="-25000">
                  <a:latin typeface="Times New Roman" pitchFamily="18" charset="0"/>
                </a:rPr>
                <a:t>k</a:t>
              </a:r>
              <a:endParaRPr lang="en-US" altLang="en-US" sz="2800" baseline="-25000">
                <a:latin typeface="Times New Roman" pitchFamily="18" charset="0"/>
              </a:endParaRPr>
            </a:p>
          </p:txBody>
        </p:sp>
        <p:sp>
          <p:nvSpPr>
            <p:cNvPr id="69" name="Text Box 30"/>
            <p:cNvSpPr txBox="1">
              <a:spLocks noChangeAspect="1" noChangeArrowheads="1"/>
            </p:cNvSpPr>
            <p:nvPr/>
          </p:nvSpPr>
          <p:spPr bwMode="auto">
            <a:xfrm>
              <a:off x="3106738" y="1352550"/>
              <a:ext cx="1765300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r>
                <a:rPr lang="en-US" altLang="en-US" sz="3200" i="1">
                  <a:latin typeface="Times New Roman" pitchFamily="18" charset="0"/>
                </a:rPr>
                <a:t> </a:t>
              </a:r>
              <a:r>
                <a:rPr lang="en-US" altLang="en-US" b="1">
                  <a:latin typeface="Times New Roman" pitchFamily="18" charset="0"/>
                </a:rPr>
                <a:t>(whole level)</a:t>
              </a:r>
            </a:p>
          </p:txBody>
        </p:sp>
        <p:sp>
          <p:nvSpPr>
            <p:cNvPr id="70" name="Text Box 31"/>
            <p:cNvSpPr txBox="1">
              <a:spLocks noChangeAspect="1" noChangeArrowheads="1"/>
            </p:cNvSpPr>
            <p:nvPr/>
          </p:nvSpPr>
          <p:spPr bwMode="auto">
            <a:xfrm>
              <a:off x="3106738" y="3260725"/>
              <a:ext cx="635000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71" name="Right Arrow 70"/>
            <p:cNvSpPr/>
            <p:nvPr/>
          </p:nvSpPr>
          <p:spPr>
            <a:xfrm rot="10800000">
              <a:off x="3994150" y="2693988"/>
              <a:ext cx="685800" cy="23653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465388" y="1808163"/>
              <a:ext cx="57150" cy="825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3" name="TextBox 25"/>
            <p:cNvSpPr txBox="1">
              <a:spLocks noChangeArrowheads="1"/>
            </p:cNvSpPr>
            <p:nvPr/>
          </p:nvSpPr>
          <p:spPr bwMode="auto">
            <a:xfrm>
              <a:off x="2124075" y="1889125"/>
              <a:ext cx="12842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u</a:t>
              </a:r>
              <a:r>
                <a:rPr lang="en-US" altLang="en-US" baseline="-25000"/>
                <a:t>j,k+1</a:t>
              </a:r>
              <a:r>
                <a:rPr lang="en-US" altLang="en-US"/>
                <a:t> </a:t>
              </a:r>
              <a:r>
                <a:rPr lang="en-US" altLang="en-US" i="1"/>
                <a:t>v</a:t>
              </a:r>
              <a:r>
                <a:rPr lang="en-US" altLang="en-US" baseline="-25000"/>
                <a:t>j,k+1</a:t>
              </a:r>
              <a:endParaRPr lang="en-US" alt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066925" y="2738438"/>
              <a:ext cx="57150" cy="809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TextBox 27"/>
            <p:cNvSpPr txBox="1">
              <a:spLocks noChangeArrowheads="1"/>
            </p:cNvSpPr>
            <p:nvPr/>
          </p:nvSpPr>
          <p:spPr bwMode="auto">
            <a:xfrm>
              <a:off x="2108200" y="2579688"/>
              <a:ext cx="5619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C</a:t>
              </a:r>
              <a:r>
                <a:rPr lang="en-US" altLang="en-US" i="1" baseline="-25000"/>
                <a:t>i,k</a:t>
              </a:r>
              <a:endParaRPr lang="en-US" altLang="en-US" i="1"/>
            </a:p>
          </p:txBody>
        </p:sp>
        <p:sp>
          <p:nvSpPr>
            <p:cNvPr id="76" name="Oval 75"/>
            <p:cNvSpPr/>
            <p:nvPr/>
          </p:nvSpPr>
          <p:spPr>
            <a:xfrm>
              <a:off x="828675" y="1936750"/>
              <a:ext cx="60325" cy="809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TextBox 29"/>
            <p:cNvSpPr txBox="1">
              <a:spLocks noChangeArrowheads="1"/>
            </p:cNvSpPr>
            <p:nvPr/>
          </p:nvSpPr>
          <p:spPr bwMode="auto">
            <a:xfrm>
              <a:off x="395288" y="1665288"/>
              <a:ext cx="3825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>
                  <a:latin typeface="Symbol" pitchFamily="18" charset="2"/>
                </a:rPr>
                <a:t>h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059363" y="38735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059363" y="3643313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32"/>
            <p:cNvSpPr txBox="1">
              <a:spLocks noChangeArrowheads="1"/>
            </p:cNvSpPr>
            <p:nvPr/>
          </p:nvSpPr>
          <p:spPr bwMode="auto">
            <a:xfrm>
              <a:off x="5481638" y="2805113"/>
              <a:ext cx="563562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k-</a:t>
              </a:r>
              <a:r>
                <a:rPr lang="en-US" altLang="en-US"/>
                <a:t>1</a:t>
              </a:r>
            </a:p>
          </p:txBody>
        </p:sp>
        <p:sp>
          <p:nvSpPr>
            <p:cNvPr id="81" name="TextBox 33"/>
            <p:cNvSpPr txBox="1">
              <a:spLocks noChangeArrowheads="1"/>
            </p:cNvSpPr>
            <p:nvPr/>
          </p:nvSpPr>
          <p:spPr bwMode="auto">
            <a:xfrm>
              <a:off x="5530850" y="2495550"/>
              <a:ext cx="357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endParaRPr lang="en-US" alt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5005388" y="2671763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005388" y="2976563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36"/>
            <p:cNvSpPr txBox="1">
              <a:spLocks noChangeArrowheads="1"/>
            </p:cNvSpPr>
            <p:nvPr/>
          </p:nvSpPr>
          <p:spPr bwMode="auto">
            <a:xfrm rot="5400000">
              <a:off x="5026025" y="3133725"/>
              <a:ext cx="79851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170" tIns="60085" rIns="120170" bIns="60085">
              <a:spAutoFit/>
            </a:bodyPr>
            <a:lstStyle/>
            <a:p>
              <a:r>
                <a:rPr lang="en-US" altLang="en-US"/>
                <a:t>…….</a:t>
              </a: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6356350" y="2746375"/>
              <a:ext cx="685800" cy="23653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249396">
              <a:off x="7348538" y="1439863"/>
              <a:ext cx="1684337" cy="838200"/>
            </a:xfrm>
            <a:custGeom>
              <a:avLst/>
              <a:gdLst>
                <a:gd name="connsiteX0" fmla="*/ 0 w 1684866"/>
                <a:gd name="connsiteY0" fmla="*/ 838200 h 838200"/>
                <a:gd name="connsiteX1" fmla="*/ 1549400 w 1684866"/>
                <a:gd name="connsiteY1" fmla="*/ 440266 h 838200"/>
                <a:gd name="connsiteX2" fmla="*/ 1684866 w 1684866"/>
                <a:gd name="connsiteY2" fmla="*/ 0 h 838200"/>
                <a:gd name="connsiteX3" fmla="*/ 186266 w 1684866"/>
                <a:gd name="connsiteY3" fmla="*/ 364066 h 838200"/>
                <a:gd name="connsiteX4" fmla="*/ 0 w 1684866"/>
                <a:gd name="connsiteY4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66" h="838200">
                  <a:moveTo>
                    <a:pt x="0" y="838200"/>
                  </a:moveTo>
                  <a:lnTo>
                    <a:pt x="1549400" y="440266"/>
                  </a:lnTo>
                  <a:lnTo>
                    <a:pt x="1684866" y="0"/>
                  </a:lnTo>
                  <a:lnTo>
                    <a:pt x="186266" y="364066"/>
                  </a:lnTo>
                  <a:lnTo>
                    <a:pt x="0" y="8382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485084">
              <a:off x="7394575" y="3135313"/>
              <a:ext cx="1625600" cy="763587"/>
            </a:xfrm>
            <a:custGeom>
              <a:avLst/>
              <a:gdLst>
                <a:gd name="connsiteX0" fmla="*/ 0 w 1684866"/>
                <a:gd name="connsiteY0" fmla="*/ 838200 h 838200"/>
                <a:gd name="connsiteX1" fmla="*/ 1549400 w 1684866"/>
                <a:gd name="connsiteY1" fmla="*/ 440266 h 838200"/>
                <a:gd name="connsiteX2" fmla="*/ 1684866 w 1684866"/>
                <a:gd name="connsiteY2" fmla="*/ 0 h 838200"/>
                <a:gd name="connsiteX3" fmla="*/ 186266 w 1684866"/>
                <a:gd name="connsiteY3" fmla="*/ 364066 h 838200"/>
                <a:gd name="connsiteX4" fmla="*/ 0 w 1684866"/>
                <a:gd name="connsiteY4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66" h="838200">
                  <a:moveTo>
                    <a:pt x="0" y="838200"/>
                  </a:moveTo>
                  <a:lnTo>
                    <a:pt x="1549400" y="440266"/>
                  </a:lnTo>
                  <a:lnTo>
                    <a:pt x="1684866" y="0"/>
                  </a:lnTo>
                  <a:lnTo>
                    <a:pt x="186266" y="364066"/>
                  </a:lnTo>
                  <a:lnTo>
                    <a:pt x="0" y="8382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8" name="Straight Connector 87"/>
            <p:cNvCxnSpPr>
              <a:stCxn id="86" idx="0"/>
              <a:endCxn id="87" idx="0"/>
            </p:cNvCxnSpPr>
            <p:nvPr/>
          </p:nvCxnSpPr>
          <p:spPr>
            <a:xfrm>
              <a:off x="7319963" y="2214563"/>
              <a:ext cx="28575" cy="1565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6" idx="1"/>
              <a:endCxn id="87" idx="1"/>
            </p:cNvCxnSpPr>
            <p:nvPr/>
          </p:nvCxnSpPr>
          <p:spPr>
            <a:xfrm flipH="1">
              <a:off x="8880475" y="1930400"/>
              <a:ext cx="14288" cy="170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6" idx="2"/>
            </p:cNvCxnSpPr>
            <p:nvPr/>
          </p:nvCxnSpPr>
          <p:spPr>
            <a:xfrm>
              <a:off x="9061450" y="1501775"/>
              <a:ext cx="4763" cy="17510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87" idx="3"/>
            </p:cNvCxnSpPr>
            <p:nvPr/>
          </p:nvCxnSpPr>
          <p:spPr>
            <a:xfrm>
              <a:off x="7540625" y="1820863"/>
              <a:ext cx="46038" cy="155733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29"/>
            <p:cNvSpPr txBox="1">
              <a:spLocks noChangeAspect="1" noChangeArrowheads="1"/>
            </p:cNvSpPr>
            <p:nvPr/>
          </p:nvSpPr>
          <p:spPr bwMode="auto">
            <a:xfrm>
              <a:off x="7850188" y="1071563"/>
              <a:ext cx="547687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800" b="1">
                  <a:latin typeface="Times New Roman" pitchFamily="18" charset="0"/>
                </a:rPr>
                <a:t>n</a:t>
              </a:r>
              <a:r>
                <a:rPr lang="en-US" altLang="en-US" sz="2800" i="1" baseline="-25000">
                  <a:latin typeface="Times New Roman" pitchFamily="18" charset="0"/>
                </a:rPr>
                <a:t>k</a:t>
              </a:r>
              <a:endParaRPr lang="en-US" altLang="en-US" sz="2800" baseline="-25000">
                <a:latin typeface="Times New Roman" pitchFamily="18" charset="0"/>
              </a:endParaRPr>
            </a:p>
          </p:txBody>
        </p:sp>
        <p:sp>
          <p:nvSpPr>
            <p:cNvPr id="93" name="Text Box 30"/>
            <p:cNvSpPr txBox="1">
              <a:spLocks noChangeAspect="1" noChangeArrowheads="1"/>
            </p:cNvSpPr>
            <p:nvPr/>
          </p:nvSpPr>
          <p:spPr bwMode="auto">
            <a:xfrm>
              <a:off x="9066213" y="1255713"/>
              <a:ext cx="3778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endParaRPr lang="en-US" altLang="en-US" b="1">
                <a:latin typeface="Times New Roman" pitchFamily="18" charset="0"/>
              </a:endParaRPr>
            </a:p>
          </p:txBody>
        </p:sp>
        <p:sp>
          <p:nvSpPr>
            <p:cNvPr id="94" name="Text Box 31"/>
            <p:cNvSpPr txBox="1">
              <a:spLocks noChangeAspect="1" noChangeArrowheads="1"/>
            </p:cNvSpPr>
            <p:nvPr/>
          </p:nvSpPr>
          <p:spPr bwMode="auto">
            <a:xfrm>
              <a:off x="9126538" y="2989263"/>
              <a:ext cx="635000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95" name="TextBox 81"/>
            <p:cNvSpPr txBox="1">
              <a:spLocks noChangeArrowheads="1"/>
            </p:cNvSpPr>
            <p:nvPr/>
          </p:nvSpPr>
          <p:spPr bwMode="auto">
            <a:xfrm>
              <a:off x="7553325" y="2073275"/>
              <a:ext cx="12842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u</a:t>
              </a:r>
              <a:r>
                <a:rPr lang="en-US" altLang="en-US" baseline="-25000"/>
                <a:t>j,k+1</a:t>
              </a:r>
              <a:r>
                <a:rPr lang="en-US" altLang="en-US"/>
                <a:t> </a:t>
              </a:r>
              <a:r>
                <a:rPr lang="en-US" altLang="en-US" i="1"/>
                <a:t>v</a:t>
              </a:r>
              <a:r>
                <a:rPr lang="en-US" altLang="en-US" baseline="-25000"/>
                <a:t>j,k+1</a:t>
              </a:r>
              <a:endParaRPr lang="en-US" altLang="en-US"/>
            </a:p>
          </p:txBody>
        </p:sp>
        <p:sp>
          <p:nvSpPr>
            <p:cNvPr id="96" name="TextBox 82"/>
            <p:cNvSpPr txBox="1">
              <a:spLocks noChangeArrowheads="1"/>
            </p:cNvSpPr>
            <p:nvPr/>
          </p:nvSpPr>
          <p:spPr bwMode="auto">
            <a:xfrm>
              <a:off x="8077200" y="2754313"/>
              <a:ext cx="5635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C</a:t>
              </a:r>
              <a:r>
                <a:rPr lang="en-US" altLang="en-US" i="1" baseline="-25000"/>
                <a:t>i,k</a:t>
              </a:r>
              <a:endParaRPr lang="en-US" altLang="en-US" i="1"/>
            </a:p>
          </p:txBody>
        </p:sp>
        <p:sp>
          <p:nvSpPr>
            <p:cNvPr id="97" name="TextBox 83"/>
            <p:cNvSpPr txBox="1">
              <a:spLocks noChangeArrowheads="1"/>
            </p:cNvSpPr>
            <p:nvPr/>
          </p:nvSpPr>
          <p:spPr bwMode="auto">
            <a:xfrm>
              <a:off x="6918325" y="1971675"/>
              <a:ext cx="3810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>
                  <a:latin typeface="Symbol" pitchFamily="18" charset="2"/>
                </a:rPr>
                <a:t>h</a:t>
              </a: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8156575" y="265430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7273925" y="2170113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8077200" y="2033588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8164513" y="179705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Line 28"/>
            <p:cNvSpPr>
              <a:spLocks noChangeAspect="1" noChangeShapeType="1"/>
            </p:cNvSpPr>
            <p:nvPr/>
          </p:nvSpPr>
          <p:spPr bwMode="auto">
            <a:xfrm flipH="1" flipV="1">
              <a:off x="8105775" y="1579563"/>
              <a:ext cx="92075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103" name="TextBox 89"/>
            <p:cNvSpPr txBox="1">
              <a:spLocks noChangeArrowheads="1"/>
            </p:cNvSpPr>
            <p:nvPr/>
          </p:nvSpPr>
          <p:spPr bwMode="auto">
            <a:xfrm>
              <a:off x="1655763" y="3489325"/>
              <a:ext cx="64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w</a:t>
              </a:r>
              <a:r>
                <a:rPr lang="en-US" altLang="en-US" i="1" baseline="-25000" dirty="0" smtClean="0"/>
                <a:t>i,k-</a:t>
              </a:r>
              <a:r>
                <a:rPr lang="en-US" altLang="en-US" baseline="-25000" dirty="0" smtClean="0"/>
                <a:t>1</a:t>
              </a:r>
              <a:endParaRPr lang="en-US" altLang="en-US" i="1" baseline="-25000" dirty="0"/>
            </a:p>
          </p:txBody>
        </p:sp>
        <p:sp>
          <p:nvSpPr>
            <p:cNvPr id="104" name="TextBox 90"/>
            <p:cNvSpPr txBox="1">
              <a:spLocks noChangeArrowheads="1"/>
            </p:cNvSpPr>
            <p:nvPr/>
          </p:nvSpPr>
          <p:spPr bwMode="auto">
            <a:xfrm>
              <a:off x="7967663" y="3355975"/>
              <a:ext cx="64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w</a:t>
              </a:r>
              <a:r>
                <a:rPr lang="en-US" altLang="en-US" i="1" baseline="-25000" dirty="0" smtClean="0"/>
                <a:t>i,k</a:t>
              </a:r>
              <a:r>
                <a:rPr lang="en-US" altLang="en-US" baseline="-25000" dirty="0" smtClean="0"/>
                <a:t>-1</a:t>
              </a:r>
              <a:endParaRPr lang="en-US" altLang="en-US" i="1" baseline="-25000" dirty="0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8229600" y="342900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1981200" y="358140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7" name="Straight Connector 106"/>
            <p:cNvCxnSpPr>
              <a:endCxn id="39" idx="2"/>
            </p:cNvCxnSpPr>
            <p:nvPr/>
          </p:nvCxnSpPr>
          <p:spPr>
            <a:xfrm flipH="1">
              <a:off x="1912938" y="2101850"/>
              <a:ext cx="44450" cy="1971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3639" y="616874"/>
            <a:ext cx="9906000" cy="5648960"/>
            <a:chOff x="1270000" y="781050"/>
            <a:chExt cx="6604000" cy="5295900"/>
          </a:xfrm>
        </p:grpSpPr>
        <p:grpSp>
          <p:nvGrpSpPr>
            <p:cNvPr id="5" name="Group 4"/>
            <p:cNvGrpSpPr/>
            <p:nvPr/>
          </p:nvGrpSpPr>
          <p:grpSpPr>
            <a:xfrm>
              <a:off x="1270000" y="781050"/>
              <a:ext cx="6604000" cy="5295900"/>
              <a:chOff x="1270000" y="781050"/>
              <a:chExt cx="6604000" cy="529590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000" y="781050"/>
                <a:ext cx="6604000" cy="529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355333" y="1247001"/>
                <a:ext cx="1015449" cy="27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/>
                  <a:t>Bathymetry (m)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H="1" flipV="1">
              <a:off x="4038600" y="914400"/>
              <a:ext cx="76200" cy="5105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485972" y="1804287"/>
            <a:ext cx="9801334" cy="4226560"/>
            <a:chOff x="3794088" y="1295400"/>
            <a:chExt cx="6534223" cy="3962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088" y="2133600"/>
              <a:ext cx="6534223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267200" y="1295400"/>
              <a:ext cx="533400" cy="1333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" y="3659349"/>
            <a:ext cx="13396491" cy="229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05051" y="503808"/>
            <a:ext cx="8562975" cy="4845337"/>
            <a:chOff x="3673475" y="76200"/>
            <a:chExt cx="5708650" cy="454250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475" y="1459683"/>
              <a:ext cx="5708650" cy="315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6019800" y="76200"/>
              <a:ext cx="1092200" cy="8489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1525" y="1479169"/>
            <a:ext cx="11858625" cy="5856353"/>
            <a:chOff x="2651125" y="990600"/>
            <a:chExt cx="7905750" cy="549033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5" y="2263902"/>
              <a:ext cx="7905750" cy="421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947875" y="990600"/>
              <a:ext cx="1092200" cy="68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-4792"/>
            <a:ext cx="13716000" cy="502045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Polymorphism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52" y="956581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Zhang et al.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1" y="93726"/>
            <a:ext cx="2459641" cy="490675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Polymorphism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418" y="1869440"/>
            <a:ext cx="74763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flood</a:t>
            </a: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21" y="1267714"/>
            <a:ext cx="10258425" cy="199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20" y="3657600"/>
            <a:ext cx="7820025" cy="28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94934" y="3451859"/>
            <a:ext cx="86868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5561547"/>
            <a:ext cx="1132354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b="1" dirty="0"/>
              <a:t>S (PSU)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72299" y="3078512"/>
            <a:ext cx="984878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100" b="1" dirty="0"/>
              <a:t>x (m)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430050" y="1991698"/>
            <a:ext cx="962436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100" b="1" dirty="0"/>
              <a:t>z (m)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6828571"/>
            <a:ext cx="679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*Make sure there is no jump in Cd between 2D/3D zones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31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227" y="0"/>
            <a:ext cx="11689557" cy="480907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Semi-implicit scheme</a:t>
            </a:r>
          </a:p>
        </p:txBody>
      </p:sp>
      <p:graphicFrame>
        <p:nvGraphicFramePr>
          <p:cNvPr id="12295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275505"/>
              </p:ext>
            </p:extLst>
          </p:nvPr>
        </p:nvGraphicFramePr>
        <p:xfrm>
          <a:off x="3200400" y="812800"/>
          <a:ext cx="671959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2" name="Equation" r:id="rId4" imgW="2870200" imgH="419100" progId="Equation.DSMT4">
                  <p:embed/>
                </p:oleObj>
              </mc:Choice>
              <mc:Fallback>
                <p:oleObj name="Equation" r:id="rId4" imgW="2870200" imgH="4191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812800"/>
                        <a:ext cx="671959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82523"/>
              </p:ext>
            </p:extLst>
          </p:nvPr>
        </p:nvGraphicFramePr>
        <p:xfrm>
          <a:off x="3026406" y="2823880"/>
          <a:ext cx="4698036" cy="151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3" name="Equation" r:id="rId6" imgW="1916868" imgH="863225" progId="Equation.DSMT4">
                  <p:embed/>
                </p:oleObj>
              </mc:Choice>
              <mc:Fallback>
                <p:oleObj name="Equation" r:id="rId6" imgW="1916868" imgH="863225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406" y="2823880"/>
                        <a:ext cx="4698036" cy="151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40"/>
          <p:cNvSpPr txBox="1">
            <a:spLocks noChangeArrowheads="1"/>
          </p:cNvSpPr>
          <p:nvPr/>
        </p:nvSpPr>
        <p:spPr bwMode="auto">
          <a:xfrm>
            <a:off x="775992" y="840700"/>
            <a:ext cx="126360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Continuity</a:t>
            </a:r>
          </a:p>
        </p:txBody>
      </p:sp>
      <p:sp>
        <p:nvSpPr>
          <p:cNvPr id="12299" name="Text Box 41"/>
          <p:cNvSpPr txBox="1">
            <a:spLocks noChangeArrowheads="1"/>
          </p:cNvSpPr>
          <p:nvPr/>
        </p:nvSpPr>
        <p:spPr bwMode="auto">
          <a:xfrm>
            <a:off x="708723" y="1719688"/>
            <a:ext cx="138883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Momentum</a:t>
            </a:r>
          </a:p>
        </p:txBody>
      </p:sp>
      <p:sp>
        <p:nvSpPr>
          <p:cNvPr id="12300" name="Text Box 42"/>
          <p:cNvSpPr txBox="1">
            <a:spLocks noChangeArrowheads="1"/>
          </p:cNvSpPr>
          <p:nvPr/>
        </p:nvSpPr>
        <p:spPr bwMode="auto">
          <a:xfrm>
            <a:off x="1028701" y="3096159"/>
            <a:ext cx="114793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err="1"/>
              <a:t>b.c</a:t>
            </a:r>
            <a:r>
              <a:rPr lang="en-US" dirty="0" err="1" smtClean="0"/>
              <a:t>.</a:t>
            </a:r>
            <a:r>
              <a:rPr lang="en-US" dirty="0" smtClean="0"/>
              <a:t> (3D)</a:t>
            </a:r>
            <a:endParaRPr lang="en-US" dirty="0"/>
          </a:p>
        </p:txBody>
      </p:sp>
      <p:sp>
        <p:nvSpPr>
          <p:cNvPr id="12301" name="Rectangle 44"/>
          <p:cNvSpPr>
            <a:spLocks noChangeArrowheads="1"/>
          </p:cNvSpPr>
          <p:nvPr/>
        </p:nvSpPr>
        <p:spPr bwMode="auto">
          <a:xfrm>
            <a:off x="0" y="404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230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70552"/>
              </p:ext>
            </p:extLst>
          </p:nvPr>
        </p:nvGraphicFramePr>
        <p:xfrm>
          <a:off x="8801101" y="3755154"/>
          <a:ext cx="2405927" cy="48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4" name="Equation" r:id="rId8" imgW="838200" imgH="241300" progId="Equation.DSMT4">
                  <p:embed/>
                </p:oleObj>
              </mc:Choice>
              <mc:Fallback>
                <p:oleObj name="Equation" r:id="rId8" imgW="838200" imgH="2413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101" y="3755154"/>
                        <a:ext cx="2405927" cy="48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28600" y="5749960"/>
            <a:ext cx="13144500" cy="1483961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Implicit treatment of </a:t>
            </a:r>
            <a:r>
              <a:rPr lang="en-US" sz="2400" dirty="0" smtClean="0"/>
              <a:t>divergence, pressure </a:t>
            </a:r>
            <a:r>
              <a:rPr lang="en-US" sz="2400" dirty="0"/>
              <a:t>gradient </a:t>
            </a:r>
            <a:r>
              <a:rPr lang="en-US" sz="2400" dirty="0" smtClean="0"/>
              <a:t>and SAV form drag terms </a:t>
            </a:r>
            <a:r>
              <a:rPr lang="en-US" sz="2400" dirty="0"/>
              <a:t>by-passes most severe </a:t>
            </a:r>
            <a:r>
              <a:rPr lang="en-US" sz="2400" dirty="0" smtClean="0"/>
              <a:t>stability constraints: </a:t>
            </a:r>
            <a:r>
              <a:rPr lang="en-US" sz="2400" dirty="0"/>
              <a:t>0.5 ≤</a:t>
            </a:r>
            <a:r>
              <a:rPr lang="en-US" sz="2600" dirty="0">
                <a:latin typeface="Symbol" pitchFamily="18" charset="2"/>
              </a:rPr>
              <a:t>q</a:t>
            </a:r>
            <a:r>
              <a:rPr lang="en-US" sz="2400" dirty="0">
                <a:cs typeface="Tahoma" pitchFamily="34" charset="0"/>
              </a:rPr>
              <a:t>≤</a:t>
            </a:r>
            <a:r>
              <a:rPr lang="en-US" sz="2400" dirty="0"/>
              <a:t>1</a:t>
            </a:r>
          </a:p>
          <a:p>
            <a:pPr eaLnBrk="1" hangingPunct="1"/>
            <a:r>
              <a:rPr lang="en-US" sz="2400" dirty="0"/>
              <a:t>Explicit treatment: Coriolis, </a:t>
            </a:r>
            <a:r>
              <a:rPr lang="en-US" sz="2400" dirty="0" err="1"/>
              <a:t>baroclinicity</a:t>
            </a:r>
            <a:r>
              <a:rPr lang="en-US" sz="2400" dirty="0"/>
              <a:t>, horizontal viscosity, radiation stress…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40706" y="4530996"/>
            <a:ext cx="6346194" cy="815501"/>
            <a:chOff x="1588691" y="3581400"/>
            <a:chExt cx="4230796" cy="76453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303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3181413"/>
                    </p:ext>
                  </p:extLst>
                </p:nvPr>
              </p:nvGraphicFramePr>
              <p:xfrm>
                <a:off x="1588691" y="3581400"/>
                <a:ext cx="4230796" cy="7645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0935" name="Equation" r:id="rId10" imgW="2336800" imgH="419100" progId="Equation.DSMT4">
                        <p:embed/>
                      </p:oleObj>
                    </mc:Choice>
                    <mc:Fallback>
                      <p:oleObj name="Equation" r:id="rId10" imgW="2336800" imgH="419100" progId="Equation.DSMT4">
                        <p:embed/>
                        <p:pic>
                          <p:nvPicPr>
                            <p:cNvPr id="0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8691" y="3581400"/>
                              <a:ext cx="4230796" cy="7645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303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3181413"/>
                    </p:ext>
                  </p:extLst>
                </p:nvPr>
              </p:nvGraphicFramePr>
              <p:xfrm>
                <a:off x="1588691" y="3581400"/>
                <a:ext cx="4230796" cy="7645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245" name="Equation" r:id="rId14" imgW="2336800" imgH="419100" progId="Equation.DSMT4">
                        <p:embed/>
                      </p:oleObj>
                    </mc:Choice>
                    <mc:Fallback>
                      <p:oleObj name="Equation" r:id="rId14" imgW="2336800" imgH="419100" progId="Equation.DSMT4">
                        <p:embed/>
                        <p:pic>
                          <p:nvPicPr>
                            <p:cNvPr id="0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8691" y="3581400"/>
                              <a:ext cx="4230796" cy="7645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983703" y="3810000"/>
                  <a:ext cx="284479" cy="3462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703" y="3810000"/>
                  <a:ext cx="372217" cy="3077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>
            <a:off x="12344400" y="1045838"/>
            <a:ext cx="152400" cy="31953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774836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Advection: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62200" y="1630821"/>
                <a:ext cx="8534400" cy="655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30821"/>
                <a:ext cx="8534400" cy="65517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227" y="0"/>
            <a:ext cx="11689557" cy="480907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Operating range of SCHISM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9372600" cy="525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7815" y="676090"/>
            <a:ext cx="2323385" cy="398342"/>
          </a:xfrm>
          <a:prstGeom prst="rect">
            <a:avLst/>
          </a:prstGeom>
          <a:solidFill>
            <a:srgbClr val="FFC000"/>
          </a:solidFill>
        </p:spPr>
        <p:txBody>
          <a:bodyPr wrap="none" lIns="120170" tIns="60085" rIns="120170" bIns="60085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…. for a </a:t>
            </a:r>
            <a:r>
              <a:rPr lang="en-US" b="1" i="1" dirty="0" smtClean="0">
                <a:solidFill>
                  <a:srgbClr val="00B050"/>
                </a:solidFill>
              </a:rPr>
              <a:t>fixed</a:t>
            </a:r>
            <a:r>
              <a:rPr lang="en-US" b="1" dirty="0" smtClean="0">
                <a:solidFill>
                  <a:srgbClr val="00B050"/>
                </a:solidFill>
              </a:rPr>
              <a:t> grid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12066"/>
            <a:ext cx="12801600" cy="166022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ELM prefers larger 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b="1" dirty="0" smtClean="0"/>
              <a:t>t (truncation error ~1/</a:t>
            </a:r>
            <a:r>
              <a:rPr lang="en-US" sz="2000" b="1" dirty="0">
                <a:latin typeface="Symbol" pitchFamily="18" charset="2"/>
              </a:rPr>
              <a:t>D</a:t>
            </a:r>
            <a:r>
              <a:rPr lang="en-US" sz="2000" b="1" dirty="0" smtClean="0"/>
              <a:t>t)</a:t>
            </a:r>
          </a:p>
          <a:p>
            <a:pPr marL="943752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As a result, SCHISM requires CFL&gt;0.4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Convergence: CFL=</a:t>
            </a:r>
            <a:r>
              <a:rPr lang="en-US" sz="2000" b="1" dirty="0" err="1" smtClean="0"/>
              <a:t>const</a:t>
            </a:r>
            <a:r>
              <a:rPr lang="en-US" sz="2000" b="1" dirty="0" smtClean="0"/>
              <a:t>, 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b="1" dirty="0" smtClean="0"/>
              <a:t>t</a:t>
            </a:r>
            <a:r>
              <a:rPr lang="en-US" sz="2000" b="1" dirty="0" smtClean="0">
                <a:sym typeface="Wingdings" pitchFamily="2" charset="2"/>
              </a:rPr>
              <a:t>0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 pitchFamily="2" charset="2"/>
              </a:rPr>
              <a:t>For </a:t>
            </a:r>
            <a:r>
              <a:rPr lang="en-US" sz="2000" b="1" dirty="0" err="1" smtClean="0">
                <a:sym typeface="Wingdings" pitchFamily="2" charset="2"/>
              </a:rPr>
              <a:t>barotropic</a:t>
            </a:r>
            <a:r>
              <a:rPr lang="en-US" sz="2000" b="1" dirty="0" smtClean="0">
                <a:sym typeface="Wingdings" pitchFamily="2" charset="2"/>
              </a:rPr>
              <a:t> field applications: [100,450] sec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 pitchFamily="2" charset="2"/>
              </a:rPr>
              <a:t>For </a:t>
            </a:r>
            <a:r>
              <a:rPr lang="en-US" sz="2000" b="1" dirty="0" err="1" smtClean="0">
                <a:sym typeface="Wingdings" pitchFamily="2" charset="2"/>
              </a:rPr>
              <a:t>baroclinic</a:t>
            </a:r>
            <a:r>
              <a:rPr lang="en-US" sz="2000" b="1" dirty="0">
                <a:sym typeface="Wingdings" pitchFamily="2" charset="2"/>
              </a:rPr>
              <a:t> field applications: [</a:t>
            </a:r>
            <a:r>
              <a:rPr lang="en-US" sz="2000" b="1" dirty="0" smtClean="0">
                <a:sym typeface="Wingdings" pitchFamily="2" charset="2"/>
              </a:rPr>
              <a:t>100,200</a:t>
            </a:r>
            <a:r>
              <a:rPr lang="en-US" sz="2000" b="1" dirty="0">
                <a:sym typeface="Wingdings" pitchFamily="2" charset="2"/>
              </a:rPr>
              <a:t>] </a:t>
            </a:r>
            <a:r>
              <a:rPr lang="en-US" sz="2000" b="1" dirty="0" smtClean="0">
                <a:sym typeface="Wingdings" pitchFamily="2" charset="2"/>
              </a:rPr>
              <a:t>sec (e.g., start with 150 sec)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9029700" y="3114490"/>
            <a:ext cx="1143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2314651"/>
                <a:ext cx="2959143" cy="792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𝐶𝐹𝐿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𝑔h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14651"/>
                <a:ext cx="2959143" cy="792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87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229D99D-7952-4FAE-817F-7DC8406F1C73}" type="slidenum">
              <a:rPr lang="en-US" smtClean="0">
                <a:solidFill>
                  <a:schemeClr val="bg2"/>
                </a:solidFill>
              </a:rPr>
              <a:pPr eaLnBrk="1" hangingPunct="1"/>
              <a:t>15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224" y="76200"/>
            <a:ext cx="11689557" cy="406400"/>
          </a:xfrm>
          <a:noFill/>
        </p:spPr>
        <p:txBody>
          <a:bodyPr/>
          <a:lstStyle/>
          <a:p>
            <a:pPr algn="ctr" eaLnBrk="1" hangingPunct="1"/>
            <a:r>
              <a:rPr lang="en-US" sz="3200" dirty="0" err="1"/>
              <a:t>Galerkin</a:t>
            </a:r>
            <a:r>
              <a:rPr lang="en-US" sz="3200" dirty="0"/>
              <a:t> finite-element </a:t>
            </a:r>
            <a:r>
              <a:rPr lang="en-US" sz="3200" dirty="0" smtClean="0"/>
              <a:t>formulation</a:t>
            </a:r>
            <a:endParaRPr lang="en-US" sz="3200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2224" y="558800"/>
            <a:ext cx="7681912" cy="42164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/>
              <a:t>A </a:t>
            </a:r>
            <a:r>
              <a:rPr lang="en-US" sz="1800" dirty="0" err="1" smtClean="0"/>
              <a:t>Galerkin</a:t>
            </a:r>
            <a:r>
              <a:rPr lang="en-US" sz="1800" dirty="0" smtClean="0"/>
              <a:t> weighted residual statement for the continuity equation:</a:t>
            </a:r>
            <a:endParaRPr lang="en-US" sz="1800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33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4668"/>
              </p:ext>
            </p:extLst>
          </p:nvPr>
        </p:nvGraphicFramePr>
        <p:xfrm>
          <a:off x="9140686" y="5395195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3" name="Equation" r:id="rId4" imgW="139700" imgH="228600" progId="Equation.DSMT4">
                  <p:embed/>
                </p:oleObj>
              </mc:Choice>
              <mc:Fallback>
                <p:oleObj name="Equation" r:id="rId4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0686" y="5395195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0371" y="6197446"/>
            <a:ext cx="263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 function (global)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1768" y="1139546"/>
                <a:ext cx="11811000" cy="1419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  <m:sup/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  <m:sup/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=0,   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=1,⋯,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68" y="1139546"/>
                <a:ext cx="11811000" cy="1419684"/>
              </a:xfrm>
              <a:prstGeom prst="rect">
                <a:avLst/>
              </a:prstGeom>
              <a:blipFill>
                <a:blip r:embed="rId6"/>
                <a:stretch>
                  <a:fillRect b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25792" y="2718336"/>
                <a:ext cx="92583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: shape/weighting function; </a:t>
                </a:r>
                <a:r>
                  <a:rPr lang="en-US" sz="2000" b="1" dirty="0" smtClean="0"/>
                  <a:t>U</a:t>
                </a:r>
                <a:r>
                  <a:rPr lang="en-US" sz="2000" dirty="0" smtClean="0"/>
                  <a:t>: depth-integrated velocity; </a:t>
                </a:r>
                <a:r>
                  <a:rPr lang="en-US" sz="2000" i="1" dirty="0" smtClean="0">
                    <a:latin typeface="Symbol" panose="05050102010706020507" pitchFamily="18" charset="2"/>
                  </a:rPr>
                  <a:t>q</a:t>
                </a:r>
                <a:r>
                  <a:rPr lang="en-US" sz="2000" dirty="0" smtClean="0"/>
                  <a:t>:implicitness factor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792" y="2718336"/>
                <a:ext cx="9258304" cy="400110"/>
              </a:xfrm>
              <a:prstGeom prst="rect">
                <a:avLst/>
              </a:prstGeom>
              <a:blipFill>
                <a:blip r:embed="rId7"/>
                <a:stretch>
                  <a:fillRect l="-263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42677" y="3403060"/>
            <a:ext cx="975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eliminate </a:t>
            </a:r>
            <a:r>
              <a:rPr lang="en-US" b="1" dirty="0" smtClean="0"/>
              <a:t>U</a:t>
            </a:r>
            <a:r>
              <a:rPr lang="en-US" baseline="30000" dirty="0" smtClean="0"/>
              <a:t>n+1</a:t>
            </a:r>
            <a:r>
              <a:rPr lang="en-US" dirty="0" smtClean="0"/>
              <a:t> to get an equation for </a:t>
            </a:r>
            <a:r>
              <a:rPr lang="en-US" i="1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alone.  We’ll do this with the aid from momentum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06336" y="4325244"/>
                <a:ext cx="9372600" cy="655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36" y="4325244"/>
                <a:ext cx="9372600" cy="6551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5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74837"/>
            <a:ext cx="5000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4953001" y="6756596"/>
            <a:ext cx="128239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</a:rPr>
              <a:t>Conformal</a:t>
            </a:r>
          </a:p>
        </p:txBody>
      </p:sp>
      <p:sp>
        <p:nvSpPr>
          <p:cNvPr id="28" name="Text Box 56"/>
          <p:cNvSpPr txBox="1">
            <a:spLocks noChangeArrowheads="1"/>
          </p:cNvSpPr>
          <p:nvPr/>
        </p:nvSpPr>
        <p:spPr bwMode="auto">
          <a:xfrm>
            <a:off x="7696200" y="6756596"/>
            <a:ext cx="174085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Non-conformal</a:t>
            </a:r>
          </a:p>
        </p:txBody>
      </p:sp>
      <p:sp>
        <p:nvSpPr>
          <p:cNvPr id="29" name="Freeform 58"/>
          <p:cNvSpPr>
            <a:spLocks/>
          </p:cNvSpPr>
          <p:nvPr/>
        </p:nvSpPr>
        <p:spPr bwMode="auto">
          <a:xfrm rot="326330">
            <a:off x="6928141" y="5760753"/>
            <a:ext cx="699525" cy="873387"/>
          </a:xfrm>
          <a:custGeom>
            <a:avLst/>
            <a:gdLst>
              <a:gd name="T0" fmla="*/ 0 w 336"/>
              <a:gd name="T1" fmla="*/ 762000 h 480"/>
              <a:gd name="T2" fmla="*/ 152400 w 336"/>
              <a:gd name="T3" fmla="*/ 76200 h 480"/>
              <a:gd name="T4" fmla="*/ 228600 w 336"/>
              <a:gd name="T5" fmla="*/ 0 h 480"/>
              <a:gd name="T6" fmla="*/ 533400 w 336"/>
              <a:gd name="T7" fmla="*/ 0 h 480"/>
              <a:gd name="T8" fmla="*/ 304800 w 336"/>
              <a:gd name="T9" fmla="*/ 762000 h 480"/>
              <a:gd name="T10" fmla="*/ 0 w 336"/>
              <a:gd name="T11" fmla="*/ 762000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6"/>
              <a:gd name="T19" fmla="*/ 0 h 480"/>
              <a:gd name="T20" fmla="*/ 336 w 336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6" h="480">
                <a:moveTo>
                  <a:pt x="0" y="480"/>
                </a:moveTo>
                <a:lnTo>
                  <a:pt x="96" y="48"/>
                </a:lnTo>
                <a:lnTo>
                  <a:pt x="144" y="0"/>
                </a:lnTo>
                <a:lnTo>
                  <a:pt x="336" y="0"/>
                </a:lnTo>
                <a:lnTo>
                  <a:pt x="192" y="480"/>
                </a:lnTo>
                <a:lnTo>
                  <a:pt x="0" y="480"/>
                </a:lnTo>
                <a:close/>
              </a:path>
            </a:pathLst>
          </a:cu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9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229D99D-7952-4FAE-817F-7DC8406F1C73}" type="slidenum">
              <a:rPr lang="en-US" smtClean="0">
                <a:solidFill>
                  <a:schemeClr val="bg2"/>
                </a:solidFill>
              </a:rPr>
              <a:pPr eaLnBrk="1" hangingPunct="1"/>
              <a:t>16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4734"/>
            <a:ext cx="11689557" cy="406400"/>
          </a:xfrm>
          <a:noFill/>
        </p:spPr>
        <p:txBody>
          <a:bodyPr/>
          <a:lstStyle/>
          <a:p>
            <a:pPr algn="ctr" eaLnBrk="1" hangingPunct="1"/>
            <a:r>
              <a:rPr lang="en-US" sz="3200" dirty="0" smtClean="0"/>
              <a:t>2D case</a:t>
            </a:r>
            <a:endParaRPr lang="en-US" sz="3200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381911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6870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0" y="381911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0" y="38089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0" y="36870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52800" y="1120169"/>
            <a:ext cx="6372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The unknown velocity can be easily found as: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38600" y="2133600"/>
                <a:ext cx="3214791" cy="752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̌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133600"/>
                <a:ext cx="3214791" cy="752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90931" y="3124200"/>
                <a:ext cx="4389663" cy="624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31" y="3124200"/>
                <a:ext cx="4389663" cy="624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06819" y="3927863"/>
                <a:ext cx="2866682" cy="407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819" y="3927863"/>
                <a:ext cx="2866682" cy="407869"/>
              </a:xfrm>
              <a:prstGeom prst="rect">
                <a:avLst/>
              </a:prstGeom>
              <a:blipFill>
                <a:blip r:embed="rId6"/>
                <a:stretch>
                  <a:fillRect t="-7463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686800" y="3251703"/>
            <a:ext cx="171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(explicit terms)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4800600"/>
            <a:ext cx="922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The effect of vegetation in 2D is equivalent to bottom friction, with </a:t>
            </a:r>
            <a:r>
              <a:rPr lang="en-US" i="1" dirty="0" smtClean="0"/>
              <a:t>C</a:t>
            </a:r>
            <a:r>
              <a:rPr lang="en-US" i="1" baseline="-25000" dirty="0" smtClean="0"/>
              <a:t>D</a:t>
            </a:r>
            <a:r>
              <a:rPr lang="en-US" dirty="0" smtClean="0"/>
              <a:t> increased by </a:t>
            </a:r>
            <a:r>
              <a:rPr lang="en-US" i="1" dirty="0" err="1" smtClean="0">
                <a:latin typeface="Symbol" panose="05050102010706020507" pitchFamily="18" charset="2"/>
              </a:rPr>
              <a:t>a</a:t>
            </a:r>
            <a:r>
              <a:rPr lang="en-US" i="1" dirty="0" err="1" smtClean="0"/>
              <a:t>H</a:t>
            </a:r>
            <a:endParaRPr lang="en-US" i="1" dirty="0"/>
          </a:p>
        </p:txBody>
      </p:sp>
      <p:graphicFrame>
        <p:nvGraphicFramePr>
          <p:cNvPr id="1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446197"/>
              </p:ext>
            </p:extLst>
          </p:nvPr>
        </p:nvGraphicFramePr>
        <p:xfrm>
          <a:off x="8686800" y="3993671"/>
          <a:ext cx="2215428" cy="44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Equation" r:id="rId7" imgW="838200" imgH="241300" progId="Equation.DSMT4">
                  <p:embed/>
                </p:oleObj>
              </mc:Choice>
              <mc:Fallback>
                <p:oleObj name="Equation" r:id="rId7" imgW="838200" imgH="241300" progId="Equation.DSMT4">
                  <p:embed/>
                  <p:pic>
                    <p:nvPicPr>
                      <p:cNvPr id="1230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993671"/>
                        <a:ext cx="2215428" cy="447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229D99D-7952-4FAE-817F-7DC8406F1C73}" type="slidenum">
              <a:rPr lang="en-US" smtClean="0">
                <a:solidFill>
                  <a:schemeClr val="bg2"/>
                </a:solidFill>
              </a:rPr>
              <a:pPr eaLnBrk="1" hangingPunct="1"/>
              <a:t>17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4734"/>
            <a:ext cx="11689557" cy="406400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3</a:t>
            </a:r>
            <a:r>
              <a:rPr lang="en-US" sz="3200" dirty="0" smtClean="0"/>
              <a:t>D case</a:t>
            </a:r>
            <a:endParaRPr lang="en-US" sz="3200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381911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6870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0" y="381911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0" y="38089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0" y="36870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pSp>
        <p:nvGrpSpPr>
          <p:cNvPr id="13327" name="Group 16"/>
          <p:cNvGrpSpPr>
            <a:grpSpLocks/>
          </p:cNvGrpSpPr>
          <p:nvPr/>
        </p:nvGrpSpPr>
        <p:grpSpPr bwMode="auto">
          <a:xfrm>
            <a:off x="11175205" y="870466"/>
            <a:ext cx="1385888" cy="1056640"/>
            <a:chOff x="5040" y="1920"/>
            <a:chExt cx="582" cy="624"/>
          </a:xfrm>
        </p:grpSpPr>
        <p:grpSp>
          <p:nvGrpSpPr>
            <p:cNvPr id="13331" name="Group 17"/>
            <p:cNvGrpSpPr>
              <a:grpSpLocks/>
            </p:cNvGrpSpPr>
            <p:nvPr/>
          </p:nvGrpSpPr>
          <p:grpSpPr bwMode="auto">
            <a:xfrm>
              <a:off x="5040" y="2016"/>
              <a:ext cx="582" cy="528"/>
              <a:chOff x="5040" y="3456"/>
              <a:chExt cx="582" cy="528"/>
            </a:xfrm>
          </p:grpSpPr>
          <p:sp>
            <p:nvSpPr>
              <p:cNvPr id="13333" name="Line 18"/>
              <p:cNvSpPr>
                <a:spLocks noChangeShapeType="1"/>
              </p:cNvSpPr>
              <p:nvPr/>
            </p:nvSpPr>
            <p:spPr bwMode="auto">
              <a:xfrm>
                <a:off x="5046" y="39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4" name="Line 19"/>
              <p:cNvSpPr>
                <a:spLocks noChangeShapeType="1"/>
              </p:cNvSpPr>
              <p:nvPr/>
            </p:nvSpPr>
            <p:spPr bwMode="auto">
              <a:xfrm>
                <a:off x="5046" y="364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5" name="Line 20"/>
              <p:cNvSpPr>
                <a:spLocks noChangeShapeType="1"/>
              </p:cNvSpPr>
              <p:nvPr/>
            </p:nvSpPr>
            <p:spPr bwMode="auto">
              <a:xfrm>
                <a:off x="5142" y="36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6" name="Line 21"/>
              <p:cNvSpPr>
                <a:spLocks noChangeShapeType="1"/>
              </p:cNvSpPr>
              <p:nvPr/>
            </p:nvSpPr>
            <p:spPr bwMode="auto">
              <a:xfrm flipV="1">
                <a:off x="5142" y="38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7" name="Text Box 22"/>
              <p:cNvSpPr txBox="1">
                <a:spLocks noChangeArrowheads="1"/>
              </p:cNvSpPr>
              <p:nvPr/>
            </p:nvSpPr>
            <p:spPr bwMode="auto">
              <a:xfrm>
                <a:off x="5040" y="3648"/>
                <a:ext cx="158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Symbol" pitchFamily="18" charset="2"/>
                  </a:rPr>
                  <a:t>d</a:t>
                </a:r>
                <a:r>
                  <a:rPr lang="en-US" i="1" baseline="-250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3338" name="Rectangle 23"/>
              <p:cNvSpPr>
                <a:spLocks noChangeArrowheads="1"/>
              </p:cNvSpPr>
              <p:nvPr/>
            </p:nvSpPr>
            <p:spPr bwMode="auto">
              <a:xfrm>
                <a:off x="5046" y="3936"/>
                <a:ext cx="57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Freeform 24"/>
              <p:cNvSpPr>
                <a:spLocks/>
              </p:cNvSpPr>
              <p:nvPr/>
            </p:nvSpPr>
            <p:spPr bwMode="auto">
              <a:xfrm>
                <a:off x="5190" y="3648"/>
                <a:ext cx="400" cy="288"/>
              </a:xfrm>
              <a:custGeom>
                <a:avLst/>
                <a:gdLst>
                  <a:gd name="T0" fmla="*/ 0 w 400"/>
                  <a:gd name="T1" fmla="*/ 288 h 288"/>
                  <a:gd name="T2" fmla="*/ 336 w 400"/>
                  <a:gd name="T3" fmla="*/ 240 h 288"/>
                  <a:gd name="T4" fmla="*/ 384 w 400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400"/>
                  <a:gd name="T10" fmla="*/ 0 h 288"/>
                  <a:gd name="T11" fmla="*/ 400 w 400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0" h="288">
                    <a:moveTo>
                      <a:pt x="0" y="288"/>
                    </a:moveTo>
                    <a:cubicBezTo>
                      <a:pt x="136" y="288"/>
                      <a:pt x="272" y="288"/>
                      <a:pt x="336" y="240"/>
                    </a:cubicBezTo>
                    <a:cubicBezTo>
                      <a:pt x="400" y="192"/>
                      <a:pt x="392" y="96"/>
                      <a:pt x="38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0" name="Line 25"/>
              <p:cNvSpPr>
                <a:spLocks noChangeShapeType="1"/>
              </p:cNvSpPr>
              <p:nvPr/>
            </p:nvSpPr>
            <p:spPr bwMode="auto">
              <a:xfrm>
                <a:off x="5382" y="3696"/>
                <a:ext cx="1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1" name="Line 26"/>
              <p:cNvSpPr>
                <a:spLocks noChangeShapeType="1"/>
              </p:cNvSpPr>
              <p:nvPr/>
            </p:nvSpPr>
            <p:spPr bwMode="auto">
              <a:xfrm>
                <a:off x="5388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2" name="Line 27"/>
              <p:cNvSpPr>
                <a:spLocks noChangeShapeType="1"/>
              </p:cNvSpPr>
              <p:nvPr/>
            </p:nvSpPr>
            <p:spPr bwMode="auto">
              <a:xfrm>
                <a:off x="5388" y="374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3" name="Line 28"/>
              <p:cNvSpPr>
                <a:spLocks noChangeShapeType="1"/>
              </p:cNvSpPr>
              <p:nvPr/>
            </p:nvSpPr>
            <p:spPr bwMode="auto">
              <a:xfrm>
                <a:off x="5388" y="3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4" name="Line 29"/>
              <p:cNvSpPr>
                <a:spLocks noChangeShapeType="1"/>
              </p:cNvSpPr>
              <p:nvPr/>
            </p:nvSpPr>
            <p:spPr bwMode="auto">
              <a:xfrm>
                <a:off x="5382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5" name="Line 30"/>
              <p:cNvSpPr>
                <a:spLocks noChangeShapeType="1"/>
              </p:cNvSpPr>
              <p:nvPr/>
            </p:nvSpPr>
            <p:spPr bwMode="auto">
              <a:xfrm>
                <a:off x="5382" y="388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6" name="Line 31"/>
              <p:cNvSpPr>
                <a:spLocks noChangeShapeType="1"/>
              </p:cNvSpPr>
              <p:nvPr/>
            </p:nvSpPr>
            <p:spPr bwMode="auto">
              <a:xfrm>
                <a:off x="5382" y="345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332" name="Text Box 32"/>
            <p:cNvSpPr txBox="1">
              <a:spLocks noChangeArrowheads="1"/>
            </p:cNvSpPr>
            <p:nvPr/>
          </p:nvSpPr>
          <p:spPr bwMode="auto">
            <a:xfrm>
              <a:off x="5358" y="1920"/>
              <a:ext cx="23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Times New Roman" pitchFamily="18" charset="0"/>
                </a:rPr>
                <a:t>u</a:t>
              </a:r>
              <a:r>
                <a:rPr lang="en-US" sz="3200" i="1" baseline="-25000"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13328" name="Text Box 33"/>
          <p:cNvSpPr txBox="1">
            <a:spLocks noChangeArrowheads="1"/>
          </p:cNvSpPr>
          <p:nvPr/>
        </p:nvSpPr>
        <p:spPr bwMode="auto">
          <a:xfrm>
            <a:off x="12522994" y="1691732"/>
            <a:ext cx="1000908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/>
              <a:t>z</a:t>
            </a:r>
            <a:r>
              <a:rPr lang="en-US" sz="2600"/>
              <a:t>=</a:t>
            </a:r>
            <a:r>
              <a:rPr lang="en-US" sz="2600">
                <a:latin typeface="Symbol" pitchFamily="18" charset="2"/>
              </a:rPr>
              <a:t>-</a:t>
            </a:r>
            <a:r>
              <a:rPr lang="en-US" sz="2600" i="1"/>
              <a:t>h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2110" y="569148"/>
            <a:ext cx="745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Vertical integration of the momentum </a:t>
            </a:r>
            <a:r>
              <a:rPr lang="en-US" dirty="0" smtClean="0"/>
              <a:t>equation from bottom to surface: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3449778"/>
            <a:ext cx="615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Momentum equation applied to the bottom boundary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71446" y="1033063"/>
                <a:ext cx="6807248" cy="672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ba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46" y="1033063"/>
                <a:ext cx="6807248" cy="6726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83575" y="1764546"/>
                <a:ext cx="3552959" cy="68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≅</m:t>
                          </m:r>
                        </m:e>
                      </m:nary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bar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sup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b="1" i="1">
                          <a:latin typeface="Cambria Math" panose="02040503050406030204" pitchFamily="18" charset="0"/>
                        </a:rPr>
                        <m:t>≡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ba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575" y="1764546"/>
                <a:ext cx="3552959" cy="689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70632" y="184582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47131" y="3941173"/>
                <a:ext cx="7040004" cy="739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31" y="3941173"/>
                <a:ext cx="7040004" cy="7396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 flipV="1">
            <a:off x="8410899" y="3941173"/>
            <a:ext cx="1144294" cy="73458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37896" y="5818753"/>
                <a:ext cx="762734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896" y="5818753"/>
                <a:ext cx="7627346" cy="661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922282" y="5292935"/>
            <a:ext cx="117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Therefore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313629" y="6733153"/>
            <a:ext cx="269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still need to find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 err="1" smtClean="0">
                <a:latin typeface="Symbol" panose="05050102010706020507" pitchFamily="18" charset="2"/>
              </a:rPr>
              <a:t>a</a:t>
            </a:r>
            <a:endParaRPr lang="en-US" baseline="30000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06766" y="2569465"/>
                <a:ext cx="2217658" cy="689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ba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sup>
                        <m: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766" y="2569465"/>
                <a:ext cx="2217658" cy="6897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493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229D99D-7952-4FAE-817F-7DC8406F1C73}" type="slidenum">
              <a:rPr lang="en-US" smtClean="0">
                <a:solidFill>
                  <a:schemeClr val="bg2"/>
                </a:solidFill>
              </a:rPr>
              <a:pPr eaLnBrk="1" hangingPunct="1"/>
              <a:t>18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4734"/>
            <a:ext cx="11689557" cy="406400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3</a:t>
            </a:r>
            <a:r>
              <a:rPr lang="en-US" sz="3200" dirty="0" smtClean="0"/>
              <a:t>D case: locally emergent vegetation</a:t>
            </a:r>
            <a:endParaRPr lang="en-US" sz="3200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17264" y="1961718"/>
                <a:ext cx="3624262" cy="82278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bar>
                            <m:barPr>
                              <m:pos m:val="to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ba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264" y="1961718"/>
                <a:ext cx="3624262" cy="8227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38600" y="916379"/>
                <a:ext cx="1452898" cy="426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916379"/>
                <a:ext cx="1452898" cy="4265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86000" y="870466"/>
            <a:ext cx="106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324214" y="1927106"/>
            <a:ext cx="52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10000" y="3276600"/>
                <a:ext cx="6177973" cy="76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ba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276600"/>
                <a:ext cx="6177973" cy="7655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38600" y="5027345"/>
                <a:ext cx="1872564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027345"/>
                <a:ext cx="1872564" cy="6133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38600" y="4231215"/>
                <a:ext cx="1534394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231215"/>
                <a:ext cx="1534394" cy="376770"/>
              </a:xfrm>
              <a:prstGeom prst="rect">
                <a:avLst/>
              </a:prstGeom>
              <a:blipFill rotWithShape="1">
                <a:blip r:embed="rId7"/>
                <a:stretch>
                  <a:fillRect r="-677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089066"/>
            <a:ext cx="27051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10439400" y="870466"/>
            <a:ext cx="1143000" cy="1905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017264" y="4114800"/>
            <a:ext cx="1697736" cy="6858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229D99D-7952-4FAE-817F-7DC8406F1C73}" type="slidenum">
              <a:rPr lang="en-US" smtClean="0">
                <a:solidFill>
                  <a:schemeClr val="bg2"/>
                </a:solidFill>
              </a:rPr>
              <a:pPr eaLnBrk="1" hangingPunct="1"/>
              <a:t>19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4734"/>
            <a:ext cx="11689557" cy="406400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3</a:t>
            </a:r>
            <a:r>
              <a:rPr lang="en-US" sz="3200" dirty="0" smtClean="0"/>
              <a:t>D case: locally submerged vegetation</a:t>
            </a:r>
            <a:endParaRPr lang="en-US" sz="3200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381911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6870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0" y="381911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0" y="38089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33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68620"/>
              </p:ext>
            </p:extLst>
          </p:nvPr>
        </p:nvGraphicFramePr>
        <p:xfrm>
          <a:off x="8036584" y="3948852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Equation" r:id="rId4" imgW="139700" imgH="228600" progId="Equation.DSMT4">
                  <p:embed/>
                </p:oleObj>
              </mc:Choice>
              <mc:Fallback>
                <p:oleObj name="Equation" r:id="rId4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584" y="3948852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0" y="36870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9439" y="496338"/>
            <a:ext cx="448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Integrating from bottom to top of canopy:</a:t>
            </a:r>
            <a:endParaRPr lang="en-US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089066"/>
            <a:ext cx="27051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 41"/>
          <p:cNvSpPr/>
          <p:nvPr/>
        </p:nvSpPr>
        <p:spPr bwMode="auto">
          <a:xfrm>
            <a:off x="12022836" y="1600200"/>
            <a:ext cx="1143000" cy="1905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4638" y="937774"/>
                <a:ext cx="8680361" cy="77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ba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38" y="937774"/>
                <a:ext cx="8680361" cy="772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25639" y="1681820"/>
                <a:ext cx="3376886" cy="898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39" y="1681820"/>
                <a:ext cx="3376886" cy="8988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77250" y="3135868"/>
                <a:ext cx="4218655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  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250" y="3135868"/>
                <a:ext cx="4218655" cy="6190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729445" y="2562963"/>
            <a:ext cx="905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Inside vegetation layer, the stress obeys exponential law (Shimizu and </a:t>
            </a:r>
            <a:r>
              <a:rPr lang="en-US" dirty="0" err="1" smtClean="0">
                <a:solidFill>
                  <a:srgbClr val="7030A0"/>
                </a:solidFill>
              </a:rPr>
              <a:t>Tsujimoto</a:t>
            </a:r>
            <a:r>
              <a:rPr lang="en-US" dirty="0" smtClean="0">
                <a:solidFill>
                  <a:srgbClr val="7030A0"/>
                </a:solidFill>
              </a:rPr>
              <a:t> 1994)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90333" y="4284180"/>
                <a:ext cx="463248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−0.32−0.85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33" y="4284180"/>
                <a:ext cx="4632486" cy="9106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41979" y="3782522"/>
                <a:ext cx="8650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a constant found from empirical formula (calculated from previous time step):</a:t>
                </a:r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79" y="3782522"/>
                <a:ext cx="8650766" cy="369332"/>
              </a:xfrm>
              <a:prstGeom prst="rect">
                <a:avLst/>
              </a:prstGeom>
              <a:blipFill>
                <a:blip r:embed="rId11"/>
                <a:stretch>
                  <a:fillRect l="-21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30971" y="4463407"/>
                <a:ext cx="1178463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𝑔𝐻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71" y="4463407"/>
                <a:ext cx="1178463" cy="6669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97754" y="5403774"/>
            <a:ext cx="117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Therefore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97256" y="5236316"/>
                <a:ext cx="2044662" cy="772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56" y="5236316"/>
                <a:ext cx="2044662" cy="7728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10200" y="5408756"/>
                <a:ext cx="2198551" cy="391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408756"/>
                <a:ext cx="2198551" cy="391967"/>
              </a:xfrm>
              <a:prstGeom prst="rect">
                <a:avLst/>
              </a:prstGeom>
              <a:blipFill rotWithShape="1">
                <a:blip r:embed="rId1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95615" y="5893049"/>
                <a:ext cx="3061864" cy="77777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ba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15" y="5893049"/>
                <a:ext cx="3061864" cy="77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41677" y="6600471"/>
            <a:ext cx="91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Finally: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49670" y="5949003"/>
                <a:ext cx="4505208" cy="577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70" y="5949003"/>
                <a:ext cx="4505208" cy="577915"/>
              </a:xfrm>
              <a:prstGeom prst="rect">
                <a:avLst/>
              </a:prstGeom>
              <a:blipFill>
                <a:blip r:embed="rId16"/>
                <a:stretch>
                  <a:fillRect r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075365" y="6057709"/>
                <a:ext cx="1894942" cy="404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365" y="6057709"/>
                <a:ext cx="1894942" cy="404854"/>
              </a:xfrm>
              <a:prstGeom prst="rect">
                <a:avLst/>
              </a:prstGeom>
              <a:blipFill>
                <a:blip r:embed="rId1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92040" y="6769807"/>
                <a:ext cx="2847061" cy="39299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acc>
                        <m:accPr>
                          <m:chr m:val="̿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040" y="6769807"/>
                <a:ext cx="2847061" cy="392993"/>
              </a:xfrm>
              <a:prstGeom prst="rect">
                <a:avLst/>
              </a:prstGeom>
              <a:blipFill rotWithShape="1">
                <a:blip r:embed="rId18"/>
                <a:stretch>
                  <a:fillRect t="-7576" b="-136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122819" y="6798591"/>
                <a:ext cx="2194768" cy="404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19" y="6798591"/>
                <a:ext cx="2194768" cy="404854"/>
              </a:xfrm>
              <a:prstGeom prst="rect">
                <a:avLst/>
              </a:prstGeom>
              <a:blipFill rotWithShape="1">
                <a:blip r:embed="rId19"/>
                <a:stretch>
                  <a:fillRect t="-7463" r="-8611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919732" y="6603229"/>
                <a:ext cx="1731564" cy="780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ba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ba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732" y="6603229"/>
                <a:ext cx="1731564" cy="78047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 bwMode="auto">
          <a:xfrm>
            <a:off x="6059643" y="6614387"/>
            <a:ext cx="2257943" cy="6858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7" b="2847"/>
          <a:stretch/>
        </p:blipFill>
        <p:spPr bwMode="auto">
          <a:xfrm>
            <a:off x="7623048" y="5557011"/>
            <a:ext cx="5899232" cy="164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C32647-B946-49A4-A7FD-0FB861F82888}" type="slidenum">
              <a:rPr lang="en-US" sz="1800">
                <a:latin typeface="Times New Roman" pitchFamily="18" charset="0"/>
              </a:rPr>
              <a:pPr eaLnBrk="1" hangingPunct="1"/>
              <a:t>2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8644" y="762800"/>
            <a:ext cx="11708606" cy="5941727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Continuity equation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/>
            <a:r>
              <a:rPr lang="en-US" sz="1800" dirty="0" smtClean="0"/>
              <a:t>Momentum equations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marL="600852" lvl="1" indent="0" eaLnBrk="1" hangingPunct="1">
              <a:buNone/>
            </a:pPr>
            <a:endParaRPr lang="en-US" sz="1600" dirty="0" smtClean="0"/>
          </a:p>
          <a:p>
            <a:pPr lvl="1" eaLnBrk="1" hangingPunct="1"/>
            <a:endParaRPr lang="en-US" sz="1600" dirty="0" smtClean="0"/>
          </a:p>
          <a:p>
            <a:pPr eaLnBrk="1" hangingPunct="1">
              <a:buFont typeface="Wingdings" pitchFamily="2" charset="2"/>
              <a:buNone/>
            </a:pPr>
            <a:endParaRPr lang="en-US" sz="2100" dirty="0" smtClean="0"/>
          </a:p>
          <a:p>
            <a:pPr eaLnBrk="1" hangingPunct="1"/>
            <a:endParaRPr lang="en-US" sz="18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326833" y="76200"/>
            <a:ext cx="11689557" cy="597747"/>
          </a:xfrm>
          <a:noFill/>
        </p:spPr>
        <p:txBody>
          <a:bodyPr/>
          <a:lstStyle/>
          <a:p>
            <a:pPr eaLnBrk="1" hangingPunct="1"/>
            <a:r>
              <a:rPr lang="en-US" sz="2800" dirty="0"/>
              <a:t>Governing equations: Reynolds-</a:t>
            </a:r>
            <a:r>
              <a:rPr lang="en-US" sz="2800" dirty="0" err="1"/>
              <a:t>averged</a:t>
            </a:r>
            <a:r>
              <a:rPr lang="en-US" sz="2800" dirty="0"/>
              <a:t> </a:t>
            </a:r>
            <a:r>
              <a:rPr lang="en-US" sz="2800" dirty="0" err="1" smtClean="0"/>
              <a:t>Navier</a:t>
            </a:r>
            <a:r>
              <a:rPr lang="en-US" sz="2800" dirty="0" smtClean="0"/>
              <a:t>-Stokes (with vegetation)</a:t>
            </a:r>
            <a:endParaRPr lang="en-US" sz="2800" dirty="0"/>
          </a:p>
        </p:txBody>
      </p:sp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7886701" y="699347"/>
          <a:ext cx="5005388" cy="85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name="Equation" r:id="rId5" imgW="2387600" imgH="571500" progId="Equation.DSMT4">
                  <p:embed/>
                </p:oleObj>
              </mc:Choice>
              <mc:Fallback>
                <p:oleObj name="Equation" r:id="rId5" imgW="2387600" imgH="571500" progId="Equation.DSMT4">
                  <p:embed/>
                  <p:pic>
                    <p:nvPicPr>
                      <p:cNvPr id="41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1" y="699347"/>
                        <a:ext cx="5005388" cy="853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6"/>
          <p:cNvGraphicFramePr>
            <a:graphicFrameLocks noChangeAspect="1"/>
          </p:cNvGraphicFramePr>
          <p:nvPr/>
        </p:nvGraphicFramePr>
        <p:xfrm>
          <a:off x="9715501" y="1512147"/>
          <a:ext cx="2797970" cy="68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Equation" r:id="rId7" imgW="1333500" imgH="457200" progId="Equation.DSMT4">
                  <p:embed/>
                </p:oleObj>
              </mc:Choice>
              <mc:Fallback>
                <p:oleObj name="Equation" r:id="rId7" imgW="1333500" imgH="457200" progId="Equation.DSMT4">
                  <p:embed/>
                  <p:pic>
                    <p:nvPicPr>
                      <p:cNvPr id="41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1" y="1512147"/>
                        <a:ext cx="2797970" cy="68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6736624" y="2852867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pPr algn="just"/>
            <a:endParaRPr lang="en-US" sz="3200">
              <a:latin typeface="Times New Roman" pitchFamily="18" charset="0"/>
            </a:endParaRPr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6736624" y="3371027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pPr algn="just"/>
            <a:endParaRPr lang="en-US" sz="3200">
              <a:latin typeface="Times New Roman" pitchFamily="18" charset="0"/>
            </a:endParaRPr>
          </a:p>
        </p:txBody>
      </p:sp>
      <p:sp>
        <p:nvSpPr>
          <p:cNvPr id="4108" name="AutoShape 11"/>
          <p:cNvSpPr>
            <a:spLocks/>
          </p:cNvSpPr>
          <p:nvPr/>
        </p:nvSpPr>
        <p:spPr bwMode="auto">
          <a:xfrm>
            <a:off x="13144500" y="1056640"/>
            <a:ext cx="571500" cy="321056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0" y="-222254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0" y="322706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4122" name="Line 20"/>
          <p:cNvSpPr>
            <a:spLocks noChangeShapeType="1"/>
          </p:cNvSpPr>
          <p:nvPr/>
        </p:nvSpPr>
        <p:spPr bwMode="auto">
          <a:xfrm flipV="1">
            <a:off x="10058314" y="4998720"/>
            <a:ext cx="0" cy="65024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23" name="Line 21"/>
          <p:cNvSpPr>
            <a:spLocks noChangeShapeType="1"/>
          </p:cNvSpPr>
          <p:nvPr/>
        </p:nvSpPr>
        <p:spPr bwMode="auto">
          <a:xfrm>
            <a:off x="10058314" y="5648960"/>
            <a:ext cx="1028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24" name="Line 22"/>
          <p:cNvSpPr>
            <a:spLocks noChangeShapeType="1"/>
          </p:cNvSpPr>
          <p:nvPr/>
        </p:nvSpPr>
        <p:spPr bwMode="auto">
          <a:xfrm>
            <a:off x="7658100" y="5648960"/>
            <a:ext cx="5905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25" name="Text Box 23"/>
          <p:cNvSpPr txBox="1">
            <a:spLocks noChangeArrowheads="1"/>
          </p:cNvSpPr>
          <p:nvPr/>
        </p:nvSpPr>
        <p:spPr bwMode="auto">
          <a:xfrm>
            <a:off x="6600869" y="5366960"/>
            <a:ext cx="102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MSL</a:t>
            </a:r>
          </a:p>
        </p:txBody>
      </p:sp>
      <p:sp>
        <p:nvSpPr>
          <p:cNvPr id="4126" name="Text Box 24"/>
          <p:cNvSpPr txBox="1">
            <a:spLocks noChangeArrowheads="1"/>
          </p:cNvSpPr>
          <p:nvPr/>
        </p:nvSpPr>
        <p:spPr bwMode="auto">
          <a:xfrm>
            <a:off x="9691602" y="4636347"/>
            <a:ext cx="3452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4127" name="Text Box 25"/>
          <p:cNvSpPr txBox="1">
            <a:spLocks noChangeArrowheads="1"/>
          </p:cNvSpPr>
          <p:nvPr/>
        </p:nvSpPr>
        <p:spPr bwMode="auto">
          <a:xfrm>
            <a:off x="10948902" y="5449147"/>
            <a:ext cx="366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4128" name="Line 26"/>
          <p:cNvSpPr>
            <a:spLocks noChangeShapeType="1"/>
          </p:cNvSpPr>
          <p:nvPr/>
        </p:nvSpPr>
        <p:spPr bwMode="auto">
          <a:xfrm>
            <a:off x="11702577" y="5316896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29" name="Text Box 27"/>
          <p:cNvSpPr txBox="1">
            <a:spLocks noChangeArrowheads="1"/>
          </p:cNvSpPr>
          <p:nvPr/>
        </p:nvSpPr>
        <p:spPr bwMode="auto">
          <a:xfrm>
            <a:off x="12697940" y="4910496"/>
            <a:ext cx="89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East</a:t>
            </a:r>
          </a:p>
        </p:txBody>
      </p:sp>
      <p:sp>
        <p:nvSpPr>
          <p:cNvPr id="4130" name="AutoShape 28"/>
          <p:cNvSpPr>
            <a:spLocks noChangeArrowheads="1"/>
          </p:cNvSpPr>
          <p:nvPr/>
        </p:nvSpPr>
        <p:spPr bwMode="auto">
          <a:xfrm flipV="1">
            <a:off x="8858251" y="5486400"/>
            <a:ext cx="114300" cy="1625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600200" y="2362200"/>
            <a:ext cx="38862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00200" y="2362200"/>
            <a:ext cx="3810001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62100" y="2209800"/>
            <a:ext cx="11646696" cy="949960"/>
            <a:chOff x="1562100" y="2209800"/>
            <a:chExt cx="11646696" cy="949960"/>
          </a:xfrm>
        </p:grpSpPr>
        <p:graphicFrame>
          <p:nvGraphicFramePr>
            <p:cNvPr id="4107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1600201" y="2357121"/>
            <a:ext cx="11608595" cy="668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18" name="Equation" r:id="rId9" imgW="7734300" imgH="622300" progId="Equation.DSMT4">
                    <p:embed/>
                  </p:oleObj>
                </mc:Choice>
                <mc:Fallback>
                  <p:oleObj name="Equation" r:id="rId9" imgW="7734300" imgH="622300" progId="Equation.DSMT4">
                    <p:embed/>
                    <p:pic>
                      <p:nvPicPr>
                        <p:cNvPr id="410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1" y="2357121"/>
                          <a:ext cx="11608595" cy="668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 bwMode="auto">
            <a:xfrm>
              <a:off x="1562100" y="2209800"/>
              <a:ext cx="3810000" cy="949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60902" y="2336095"/>
                <a:ext cx="4596002" cy="697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02" y="2336095"/>
                <a:ext cx="4596002" cy="6973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0903" y="3493254"/>
            <a:ext cx="2516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 eaLnBrk="1" hangingPunct="1"/>
            <a:r>
              <a:rPr lang="en-US" sz="1800" dirty="0"/>
              <a:t>Vertical </a:t>
            </a:r>
            <a:r>
              <a:rPr lang="en-US" sz="1800" dirty="0" err="1"/>
              <a:t>b.c</a:t>
            </a:r>
            <a:r>
              <a:rPr lang="en-US" sz="1600" dirty="0" err="1" smtClean="0"/>
              <a:t>.</a:t>
            </a:r>
            <a:r>
              <a:rPr lang="en-US" sz="1600" dirty="0" smtClean="0"/>
              <a:t> (3D):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95600" y="3033465"/>
                <a:ext cx="3349187" cy="1367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033465"/>
                <a:ext cx="3349187" cy="13678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0600" y="4511040"/>
                <a:ext cx="3389261" cy="142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 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11040"/>
                <a:ext cx="3389261" cy="142083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15568" y="6034807"/>
                <a:ext cx="3816878" cy="693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1,      2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68" y="6034807"/>
                <a:ext cx="3816878" cy="6937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60902" y="6816006"/>
                <a:ext cx="277550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/2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02" y="6816006"/>
                <a:ext cx="2775503" cy="415498"/>
              </a:xfrm>
              <a:prstGeom prst="rect">
                <a:avLst/>
              </a:prstGeom>
              <a:blipFill rotWithShape="1">
                <a:blip r:embed="rId15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02546" y="6816241"/>
            <a:ext cx="16316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(vegetation)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0744200" y="6477000"/>
            <a:ext cx="0" cy="54675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10416467" y="6019800"/>
            <a:ext cx="774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en-US" sz="28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endParaRPr lang="en-US" sz="2800" b="1" i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546776" y="1869211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</a:rPr>
              <a:t>vegetation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212686" y="2150058"/>
            <a:ext cx="381000" cy="41862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10739" y="3811656"/>
                <a:ext cx="15206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739" y="3811656"/>
                <a:ext cx="1520609" cy="307777"/>
              </a:xfrm>
              <a:prstGeom prst="rect">
                <a:avLst/>
              </a:prstGeom>
              <a:blipFill>
                <a:blip r:embed="rId16"/>
                <a:stretch>
                  <a:fillRect l="-4819" r="-5221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511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229D99D-7952-4FAE-817F-7DC8406F1C73}" type="slidenum">
              <a:rPr lang="en-US" smtClean="0">
                <a:solidFill>
                  <a:schemeClr val="bg2"/>
                </a:solidFill>
              </a:rPr>
              <a:pPr eaLnBrk="1" hangingPunct="1"/>
              <a:t>20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4734"/>
            <a:ext cx="11689557" cy="406400"/>
          </a:xfrm>
          <a:noFill/>
        </p:spPr>
        <p:txBody>
          <a:bodyPr/>
          <a:lstStyle/>
          <a:p>
            <a:pPr algn="ctr" eaLnBrk="1" hangingPunct="1"/>
            <a:r>
              <a:rPr lang="en-US" sz="3200" dirty="0" smtClean="0"/>
              <a:t>General case</a:t>
            </a:r>
            <a:endParaRPr lang="en-US" sz="3200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46057" y="2745825"/>
                <a:ext cx="4455643" cy="378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(Note the difference in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between 2D/3D)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057" y="2745825"/>
                <a:ext cx="4455643" cy="378309"/>
              </a:xfrm>
              <a:prstGeom prst="rect">
                <a:avLst/>
              </a:prstGeom>
              <a:blipFill>
                <a:blip r:embed="rId3"/>
                <a:stretch>
                  <a:fillRect l="-1094" t="-6452" r="-958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13359" y="1295400"/>
                <a:ext cx="2731709" cy="39299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acc>
                        <m:accPr>
                          <m:chr m:val="̆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359" y="1295400"/>
                <a:ext cx="2731709" cy="392993"/>
              </a:xfrm>
              <a:prstGeom prst="rect">
                <a:avLst/>
              </a:prstGeom>
              <a:blipFill rotWithShape="1">
                <a:blip r:embed="rId4"/>
                <a:stretch>
                  <a:fillRect b="-121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91000" y="2057400"/>
                <a:ext cx="4539448" cy="1755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locally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e>
                                    </m:ba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locally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3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emergent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̿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locally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submerged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57400"/>
                <a:ext cx="4539448" cy="1755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56897" y="4114800"/>
                <a:ext cx="3114314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̆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</m:e>
                                </m:acc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                      2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  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emergent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submerged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897" y="4114800"/>
                <a:ext cx="3114314" cy="9766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05200" y="685800"/>
            <a:ext cx="2546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compact form: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51291" y="5872585"/>
            <a:ext cx="6987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choices of 2D/3D emergent/submerged are made at each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90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B1466A9-DA7A-409C-8FCF-76C74E092D6D}" type="slidenum">
              <a:rPr lang="en-US" smtClean="0">
                <a:solidFill>
                  <a:schemeClr val="bg2"/>
                </a:solidFill>
              </a:rPr>
              <a:pPr eaLnBrk="1" hangingPunct="1"/>
              <a:t>21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1280"/>
            <a:ext cx="11689557" cy="480907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/>
              <a:t>Finite-element formulation (cont’d)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68960"/>
            <a:ext cx="13258800" cy="57404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100" dirty="0" smtClean="0"/>
              <a:t>Finally</a:t>
            </a:r>
            <a:r>
              <a:rPr lang="en-US" sz="2100" dirty="0"/>
              <a:t>, substituting this eq. back to continuity eq. we get one equation for elevations alone</a:t>
            </a:r>
            <a:r>
              <a:rPr lang="en-US" sz="2100" dirty="0" smtClean="0"/>
              <a:t>:</a:t>
            </a:r>
            <a:endParaRPr lang="en-US" sz="2100" dirty="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4347" name="Object 10"/>
          <p:cNvGraphicFramePr>
            <a:graphicFrameLocks noChangeAspect="1"/>
          </p:cNvGraphicFramePr>
          <p:nvPr/>
        </p:nvGraphicFramePr>
        <p:xfrm>
          <a:off x="7829550" y="590634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8" name="Equation" r:id="rId4" imgW="139700" imgH="228600" progId="Equation.DSMT4">
                  <p:embed/>
                </p:oleObj>
              </mc:Choice>
              <mc:Fallback>
                <p:oleObj name="Equation" r:id="rId4" imgW="1397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90634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Text Box 32"/>
          <p:cNvSpPr txBox="1">
            <a:spLocks noChangeArrowheads="1"/>
          </p:cNvSpPr>
          <p:nvPr/>
        </p:nvSpPr>
        <p:spPr bwMode="auto">
          <a:xfrm>
            <a:off x="388143" y="4384919"/>
            <a:ext cx="12939713" cy="270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/>
              <a:t>Notes: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When node </a:t>
            </a:r>
            <a:r>
              <a:rPr lang="en-US" sz="2100" i="1" dirty="0" err="1"/>
              <a:t>i</a:t>
            </a:r>
            <a:r>
              <a:rPr lang="en-US" sz="2100" dirty="0"/>
              <a:t> is on boundaries where essential </a:t>
            </a:r>
            <a:r>
              <a:rPr lang="en-US" sz="2100" dirty="0" err="1"/>
              <a:t>b.c.</a:t>
            </a:r>
            <a:r>
              <a:rPr lang="en-US" sz="2100" dirty="0"/>
              <a:t> is imposed, </a:t>
            </a:r>
            <a:r>
              <a:rPr lang="en-US" sz="2100" i="1" dirty="0">
                <a:latin typeface="Symbol" pitchFamily="18" charset="2"/>
              </a:rPr>
              <a:t>h</a:t>
            </a:r>
            <a:r>
              <a:rPr lang="en-US" sz="2100" dirty="0"/>
              <a:t> is known and so no equations are needed, and so I</a:t>
            </a:r>
            <a:r>
              <a:rPr lang="en-US" sz="2100" baseline="-25000" dirty="0"/>
              <a:t>2</a:t>
            </a:r>
            <a:r>
              <a:rPr lang="en-US" sz="2100" dirty="0"/>
              <a:t> and I</a:t>
            </a:r>
            <a:r>
              <a:rPr lang="en-US" sz="2100" baseline="-25000" dirty="0"/>
              <a:t>6</a:t>
            </a:r>
            <a:r>
              <a:rPr lang="en-US" sz="2100" dirty="0"/>
              <a:t> need not be evaluated there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When node </a:t>
            </a:r>
            <a:r>
              <a:rPr lang="en-US" sz="2100" i="1" dirty="0" err="1"/>
              <a:t>i</a:t>
            </a:r>
            <a:r>
              <a:rPr lang="en-US" sz="2100" dirty="0"/>
              <a:t> is on boundaries where natural </a:t>
            </a:r>
            <a:r>
              <a:rPr lang="en-US" sz="2100" dirty="0" err="1"/>
              <a:t>b.c.</a:t>
            </a:r>
            <a:r>
              <a:rPr lang="en-US" sz="2100" dirty="0"/>
              <a:t> is imposed, the velocity is known and so the last term on LHS is known </a:t>
            </a:r>
            <a:r>
              <a:rPr lang="en-US" sz="2100" dirty="0">
                <a:sym typeface="Wingdings" pitchFamily="2" charset="2"/>
              </a:rPr>
              <a:t> only the first term is truly unknown</a:t>
            </a:r>
            <a:r>
              <a:rPr lang="en-US" sz="2100" dirty="0" smtClean="0">
                <a:sym typeface="Wingdings" pitchFamily="2" charset="2"/>
              </a:rPr>
              <a:t>!</a:t>
            </a:r>
          </a:p>
          <a:p>
            <a:pPr eaLnBrk="1" hangingPunct="1">
              <a:buFontTx/>
              <a:buChar char="•"/>
            </a:pPr>
            <a:r>
              <a:rPr lang="en-US" sz="2100" dirty="0" smtClean="0">
                <a:sym typeface="Wingdings" pitchFamily="2" charset="2"/>
              </a:rPr>
              <a:t> </a:t>
            </a:r>
            <a:r>
              <a:rPr lang="en-US" sz="2100" dirty="0" err="1" smtClean="0">
                <a:sym typeface="Wingdings" pitchFamily="2" charset="2"/>
              </a:rPr>
              <a:t>b.c.</a:t>
            </a:r>
            <a:r>
              <a:rPr lang="en-US" sz="2100" dirty="0" smtClean="0">
                <a:sym typeface="Wingdings" pitchFamily="2" charset="2"/>
              </a:rPr>
              <a:t> is free lunch in FE model (cf. staggering in FV)</a:t>
            </a:r>
          </a:p>
          <a:p>
            <a:pPr eaLnBrk="1" hangingPunct="1">
              <a:buFontTx/>
              <a:buChar char="•"/>
            </a:pPr>
            <a:r>
              <a:rPr lang="en-US" sz="2100" dirty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sz="2100" dirty="0" smtClean="0">
                <a:solidFill>
                  <a:srgbClr val="00B0F0"/>
                </a:solidFill>
                <a:sym typeface="Wingdings" pitchFamily="2" charset="2"/>
              </a:rPr>
              <a:t>The inherent numerical dispersion in FE nicely balances out the numerical diffusion inherent in the implicit time stepping scheme!</a:t>
            </a:r>
            <a:endParaRPr lang="en-US" sz="2100" dirty="0">
              <a:solidFill>
                <a:srgbClr val="00B0F0"/>
              </a:solidFill>
              <a:sym typeface="Wingdings" pitchFamily="2" charset="2"/>
            </a:endParaRPr>
          </a:p>
        </p:txBody>
      </p:sp>
      <p:sp>
        <p:nvSpPr>
          <p:cNvPr id="14354" name="Text Box 34"/>
          <p:cNvSpPr txBox="1">
            <a:spLocks noChangeArrowheads="1"/>
          </p:cNvSpPr>
          <p:nvPr/>
        </p:nvSpPr>
        <p:spPr bwMode="auto">
          <a:xfrm>
            <a:off x="6096000" y="1609032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  <a:r>
              <a:rPr lang="en-US" baseline="-25000"/>
              <a:t>3</a:t>
            </a:r>
          </a:p>
        </p:txBody>
      </p:sp>
      <p:sp>
        <p:nvSpPr>
          <p:cNvPr id="14355" name="Text Box 35"/>
          <p:cNvSpPr txBox="1">
            <a:spLocks noChangeArrowheads="1"/>
          </p:cNvSpPr>
          <p:nvPr/>
        </p:nvSpPr>
        <p:spPr bwMode="auto">
          <a:xfrm>
            <a:off x="1947129" y="838200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  <a:r>
              <a:rPr lang="en-US" baseline="-25000"/>
              <a:t>1</a:t>
            </a:r>
          </a:p>
        </p:txBody>
      </p:sp>
      <p:sp>
        <p:nvSpPr>
          <p:cNvPr id="14356" name="Freeform 36"/>
          <p:cNvSpPr>
            <a:spLocks/>
          </p:cNvSpPr>
          <p:nvPr/>
        </p:nvSpPr>
        <p:spPr bwMode="auto">
          <a:xfrm>
            <a:off x="346928" y="1143000"/>
            <a:ext cx="3539272" cy="398342"/>
          </a:xfrm>
          <a:custGeom>
            <a:avLst/>
            <a:gdLst>
              <a:gd name="T0" fmla="*/ 0 w 720"/>
              <a:gd name="T1" fmla="*/ 76200 h 48"/>
              <a:gd name="T2" fmla="*/ 0 w 720"/>
              <a:gd name="T3" fmla="*/ 0 h 48"/>
              <a:gd name="T4" fmla="*/ 3124200 w 720"/>
              <a:gd name="T5" fmla="*/ 0 h 48"/>
              <a:gd name="T6" fmla="*/ 3124200 w 720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57" name="Freeform 37"/>
          <p:cNvSpPr>
            <a:spLocks/>
          </p:cNvSpPr>
          <p:nvPr/>
        </p:nvSpPr>
        <p:spPr bwMode="auto">
          <a:xfrm flipV="1">
            <a:off x="563273" y="2830842"/>
            <a:ext cx="4380452" cy="398342"/>
          </a:xfrm>
          <a:custGeom>
            <a:avLst/>
            <a:gdLst>
              <a:gd name="T0" fmla="*/ 0 w 720"/>
              <a:gd name="T1" fmla="*/ 76200 h 48"/>
              <a:gd name="T2" fmla="*/ 0 w 720"/>
              <a:gd name="T3" fmla="*/ 0 h 48"/>
              <a:gd name="T4" fmla="*/ 3733800 w 720"/>
              <a:gd name="T5" fmla="*/ 0 h 48"/>
              <a:gd name="T6" fmla="*/ 3733800 w 720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2686652" y="3151739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I</a:t>
            </a:r>
            <a:r>
              <a:rPr lang="en-US" baseline="-25000" dirty="0"/>
              <a:t>4</a:t>
            </a:r>
          </a:p>
        </p:txBody>
      </p:sp>
      <p:sp>
        <p:nvSpPr>
          <p:cNvPr id="14359" name="Freeform 39"/>
          <p:cNvSpPr>
            <a:spLocks/>
          </p:cNvSpPr>
          <p:nvPr/>
        </p:nvSpPr>
        <p:spPr bwMode="auto">
          <a:xfrm flipV="1">
            <a:off x="8358650" y="2848494"/>
            <a:ext cx="1028700" cy="398342"/>
          </a:xfrm>
          <a:custGeom>
            <a:avLst/>
            <a:gdLst>
              <a:gd name="T0" fmla="*/ 0 w 720"/>
              <a:gd name="T1" fmla="*/ 76200 h 48"/>
              <a:gd name="T2" fmla="*/ 0 w 720"/>
              <a:gd name="T3" fmla="*/ 0 h 48"/>
              <a:gd name="T4" fmla="*/ 685800 w 720"/>
              <a:gd name="T5" fmla="*/ 0 h 48"/>
              <a:gd name="T6" fmla="*/ 685800 w 720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60" name="Text Box 40"/>
          <p:cNvSpPr txBox="1">
            <a:spLocks noChangeArrowheads="1"/>
          </p:cNvSpPr>
          <p:nvPr/>
        </p:nvSpPr>
        <p:spPr bwMode="auto">
          <a:xfrm>
            <a:off x="8731395" y="3048000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14361" name="Freeform 41"/>
          <p:cNvSpPr>
            <a:spLocks/>
          </p:cNvSpPr>
          <p:nvPr/>
        </p:nvSpPr>
        <p:spPr bwMode="auto">
          <a:xfrm flipV="1">
            <a:off x="10041738" y="2927253"/>
            <a:ext cx="1146617" cy="398342"/>
          </a:xfrm>
          <a:custGeom>
            <a:avLst/>
            <a:gdLst>
              <a:gd name="T0" fmla="*/ 0 w 720"/>
              <a:gd name="T1" fmla="*/ 85725 h 48"/>
              <a:gd name="T2" fmla="*/ 0 w 720"/>
              <a:gd name="T3" fmla="*/ 0 h 48"/>
              <a:gd name="T4" fmla="*/ 962025 w 720"/>
              <a:gd name="T5" fmla="*/ 0 h 48"/>
              <a:gd name="T6" fmla="*/ 962025 w 720"/>
              <a:gd name="T7" fmla="*/ 85725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62" name="Text Box 42"/>
          <p:cNvSpPr txBox="1">
            <a:spLocks noChangeArrowheads="1"/>
          </p:cNvSpPr>
          <p:nvPr/>
        </p:nvSpPr>
        <p:spPr bwMode="auto">
          <a:xfrm>
            <a:off x="10408743" y="3070241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14363" name="Freeform 43"/>
          <p:cNvSpPr>
            <a:spLocks/>
          </p:cNvSpPr>
          <p:nvPr/>
        </p:nvSpPr>
        <p:spPr bwMode="auto">
          <a:xfrm>
            <a:off x="5715000" y="1854974"/>
            <a:ext cx="1181100" cy="398342"/>
          </a:xfrm>
          <a:custGeom>
            <a:avLst/>
            <a:gdLst>
              <a:gd name="T0" fmla="*/ 0 w 720"/>
              <a:gd name="T1" fmla="*/ 107950 h 48"/>
              <a:gd name="T2" fmla="*/ 0 w 720"/>
              <a:gd name="T3" fmla="*/ 0 h 48"/>
              <a:gd name="T4" fmla="*/ 1295400 w 720"/>
              <a:gd name="T5" fmla="*/ 0 h 48"/>
              <a:gd name="T6" fmla="*/ 1295400 w 720"/>
              <a:gd name="T7" fmla="*/ 10795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61930" y="3260408"/>
            <a:ext cx="1010974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 bwMode="auto">
          <a:xfrm flipH="1" flipV="1">
            <a:off x="11806701" y="2706688"/>
            <a:ext cx="160716" cy="5537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77919" y="3472741"/>
            <a:ext cx="133593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=1,…,</a:t>
            </a:r>
            <a:r>
              <a:rPr lang="en-US" dirty="0" err="1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375" y="1219200"/>
                <a:ext cx="13366025" cy="187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̌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nary>
                            <m:naryPr>
                              <m:limLoc m:val="undOvr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−(1−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nary>
                            <m:naryPr>
                              <m:limLoc m:val="undOvr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Γ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Γ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7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75" y="1219200"/>
                <a:ext cx="13366025" cy="1876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81280"/>
            <a:ext cx="10172700" cy="641774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/>
              <a:t>Matrices: I</a:t>
            </a:r>
            <a:r>
              <a:rPr lang="en-US" baseline="-25000" dirty="0" smtClean="0"/>
              <a:t>1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5369" name="Object 8"/>
          <p:cNvGraphicFramePr>
            <a:graphicFrameLocks noChangeAspect="1"/>
          </p:cNvGraphicFramePr>
          <p:nvPr>
            <p:extLst/>
          </p:nvPr>
        </p:nvGraphicFramePr>
        <p:xfrm>
          <a:off x="1257301" y="568960"/>
          <a:ext cx="6081713" cy="159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2" name="Equation" r:id="rId4" imgW="4064000" imgH="1511300" progId="Equation.DSMT4">
                  <p:embed/>
                </p:oleObj>
              </mc:Choice>
              <mc:Fallback>
                <p:oleObj name="Equation" r:id="rId4" imgW="4064000" imgH="1511300" progId="Equation.DSMT4">
                  <p:embed/>
                  <p:pic>
                    <p:nvPicPr>
                      <p:cNvPr id="1536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1" y="568960"/>
                        <a:ext cx="6081713" cy="1590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0" y="332127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5371" name="Object 10"/>
          <p:cNvGraphicFramePr>
            <a:graphicFrameLocks noChangeAspect="1"/>
          </p:cNvGraphicFramePr>
          <p:nvPr>
            <p:extLst/>
          </p:nvPr>
        </p:nvGraphicFramePr>
        <p:xfrm>
          <a:off x="7829550" y="558122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Equation" r:id="rId6" imgW="139700" imgH="228600" progId="Equation.DSMT4">
                  <p:embed/>
                </p:oleObj>
              </mc:Choice>
              <mc:Fallback>
                <p:oleObj name="Equation" r:id="rId6" imgW="139700" imgH="228600" progId="Equation.DSMT4">
                  <p:embed/>
                  <p:pic>
                    <p:nvPicPr>
                      <p:cNvPr id="1537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58122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0" y="3077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5383" name="Text Box 45"/>
          <p:cNvSpPr txBox="1">
            <a:spLocks noChangeArrowheads="1"/>
          </p:cNvSpPr>
          <p:nvPr/>
        </p:nvSpPr>
        <p:spPr bwMode="auto">
          <a:xfrm>
            <a:off x="1347788" y="2555241"/>
            <a:ext cx="449955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reaches its </a:t>
            </a:r>
            <a:r>
              <a:rPr lang="en-US" dirty="0" smtClean="0"/>
              <a:t>max </a:t>
            </a:r>
            <a:r>
              <a:rPr lang="en-US" dirty="0"/>
              <a:t>when </a:t>
            </a:r>
            <a:r>
              <a:rPr lang="en-US" i="1" dirty="0" err="1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’=</a:t>
            </a:r>
            <a:r>
              <a:rPr lang="en-US" i="1" dirty="0">
                <a:latin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</a:rPr>
              <a:t>,</a:t>
            </a:r>
            <a:r>
              <a:rPr lang="en-US" dirty="0"/>
              <a:t> and so does I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</p:txBody>
      </p:sp>
      <p:graphicFrame>
        <p:nvGraphicFramePr>
          <p:cNvPr id="15384" name="Object 46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800100" y="2600960"/>
          <a:ext cx="552450" cy="31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Equation" r:id="rId8" imgW="368140" imgH="291973" progId="Equation.DSMT4">
                  <p:embed/>
                </p:oleObj>
              </mc:Choice>
              <mc:Fallback>
                <p:oleObj name="Equation" r:id="rId8" imgW="368140" imgH="291973" progId="Equation.DSMT4">
                  <p:embed/>
                  <p:pic>
                    <p:nvPicPr>
                      <p:cNvPr id="1538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600960"/>
                        <a:ext cx="552450" cy="31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5" name="Text Box 48"/>
          <p:cNvSpPr txBox="1">
            <a:spLocks noChangeArrowheads="1"/>
          </p:cNvSpPr>
          <p:nvPr/>
        </p:nvSpPr>
        <p:spPr bwMode="auto">
          <a:xfrm>
            <a:off x="800101" y="2113280"/>
            <a:ext cx="330923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 dirty="0" err="1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’</a:t>
            </a:r>
            <a:r>
              <a:rPr lang="en-US" dirty="0"/>
              <a:t> is local index of node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i="1" baseline="-25000" dirty="0" err="1" smtClean="0"/>
              <a:t>j</a:t>
            </a:r>
            <a:r>
              <a:rPr lang="en-US" dirty="0"/>
              <a:t>.</a:t>
            </a:r>
          </a:p>
        </p:txBody>
      </p:sp>
      <p:graphicFrame>
        <p:nvGraphicFramePr>
          <p:cNvPr id="15386" name="Object 49"/>
          <p:cNvGraphicFramePr>
            <a:graphicFrameLocks noChangeAspect="1"/>
          </p:cNvGraphicFramePr>
          <p:nvPr>
            <p:extLst/>
          </p:nvPr>
        </p:nvGraphicFramePr>
        <p:xfrm>
          <a:off x="914400" y="3007360"/>
          <a:ext cx="1143000" cy="6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Equation" r:id="rId10" imgW="761669" imgH="622030" progId="Equation.DSMT4">
                  <p:embed/>
                </p:oleObj>
              </mc:Choice>
              <mc:Fallback>
                <p:oleObj name="Equation" r:id="rId10" imgW="761669" imgH="622030" progId="Equation.DSMT4">
                  <p:embed/>
                  <p:pic>
                    <p:nvPicPr>
                      <p:cNvPr id="15386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07360"/>
                        <a:ext cx="1143000" cy="6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7" name="Text Box 50"/>
          <p:cNvSpPr txBox="1">
            <a:spLocks noChangeArrowheads="1"/>
          </p:cNvSpPr>
          <p:nvPr/>
        </p:nvSpPr>
        <p:spPr bwMode="auto">
          <a:xfrm>
            <a:off x="2490788" y="3122507"/>
            <a:ext cx="6767513" cy="68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so diagonal is dominant </a:t>
            </a:r>
            <a:r>
              <a:rPr lang="en-US" b="1" dirty="0"/>
              <a:t>if the averaged friction-reduced depth </a:t>
            </a:r>
            <a:r>
              <a:rPr lang="en-US" b="1" dirty="0">
                <a:cs typeface="Tahoma" pitchFamily="34" charset="0"/>
              </a:rPr>
              <a:t>≥</a:t>
            </a:r>
            <a:r>
              <a:rPr lang="en-US" b="1" dirty="0"/>
              <a:t>0</a:t>
            </a:r>
            <a:r>
              <a:rPr lang="en-US" dirty="0"/>
              <a:t> (can be relaxed)</a:t>
            </a:r>
          </a:p>
        </p:txBody>
      </p:sp>
      <p:sp>
        <p:nvSpPr>
          <p:cNvPr id="15388" name="Text Box 51"/>
          <p:cNvSpPr txBox="1">
            <a:spLocks noChangeArrowheads="1"/>
          </p:cNvSpPr>
          <p:nvPr/>
        </p:nvSpPr>
        <p:spPr bwMode="auto">
          <a:xfrm>
            <a:off x="1004888" y="3827779"/>
            <a:ext cx="8239876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Mass matrix is positive definite and symmetric</a:t>
            </a:r>
            <a:r>
              <a:rPr lang="en-US" dirty="0" smtClean="0">
                <a:solidFill>
                  <a:srgbClr val="FF0000"/>
                </a:solidFill>
              </a:rPr>
              <a:t>! JCG or </a:t>
            </a:r>
            <a:r>
              <a:rPr lang="en-US" dirty="0" err="1" smtClean="0">
                <a:solidFill>
                  <a:srgbClr val="FF0000"/>
                </a:solidFill>
              </a:rPr>
              <a:t>PETSc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solvers work fine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7" y="4192814"/>
            <a:ext cx="4591484" cy="31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Object 42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10987087" y="4275217"/>
          <a:ext cx="165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Equation" r:id="rId13" imgW="164957" imgH="291847" progId="Equation.DSMT4">
                  <p:embed/>
                </p:oleObj>
              </mc:Choice>
              <mc:Fallback>
                <p:oleObj name="Equation" r:id="rId13" imgW="164957" imgH="291847" progId="Equation.DSMT4">
                  <p:embed/>
                  <p:pic>
                    <p:nvPicPr>
                      <p:cNvPr id="3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7087" y="4275217"/>
                        <a:ext cx="165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9753600" y="884317"/>
            <a:ext cx="2590800" cy="1981200"/>
            <a:chOff x="3696" y="720"/>
            <a:chExt cx="1632" cy="1248"/>
          </a:xfrm>
        </p:grpSpPr>
        <p:sp>
          <p:nvSpPr>
            <p:cNvPr id="38" name="AutoShape 31" descr="50%"/>
            <p:cNvSpPr>
              <a:spLocks noChangeArrowheads="1"/>
            </p:cNvSpPr>
            <p:nvPr/>
          </p:nvSpPr>
          <p:spPr bwMode="auto">
            <a:xfrm>
              <a:off x="3696" y="720"/>
              <a:ext cx="1632" cy="1248"/>
            </a:xfrm>
            <a:prstGeom prst="hexagon">
              <a:avLst>
                <a:gd name="adj" fmla="val 38940"/>
                <a:gd name="vf" fmla="val 115470"/>
              </a:avLst>
            </a:prstGeom>
            <a:pattFill prst="pct50">
              <a:fgClr>
                <a:srgbClr val="B2B2B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2" descr="50%"/>
            <p:cNvSpPr>
              <a:spLocks/>
            </p:cNvSpPr>
            <p:nvPr/>
          </p:nvSpPr>
          <p:spPr bwMode="auto">
            <a:xfrm>
              <a:off x="4176" y="720"/>
              <a:ext cx="672" cy="624"/>
            </a:xfrm>
            <a:custGeom>
              <a:avLst/>
              <a:gdLst>
                <a:gd name="T0" fmla="*/ 0 w 672"/>
                <a:gd name="T1" fmla="*/ 0 h 624"/>
                <a:gd name="T2" fmla="*/ 336 w 672"/>
                <a:gd name="T3" fmla="*/ 624 h 624"/>
                <a:gd name="T4" fmla="*/ 672 w 672"/>
                <a:gd name="T5" fmla="*/ 0 h 624"/>
                <a:gd name="T6" fmla="*/ 0 60000 65536"/>
                <a:gd name="T7" fmla="*/ 0 60000 65536"/>
                <a:gd name="T8" fmla="*/ 0 60000 65536"/>
                <a:gd name="T9" fmla="*/ 0 w 672"/>
                <a:gd name="T10" fmla="*/ 0 h 624"/>
                <a:gd name="T11" fmla="*/ 672 w 67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624">
                  <a:moveTo>
                    <a:pt x="0" y="0"/>
                  </a:moveTo>
                  <a:lnTo>
                    <a:pt x="336" y="624"/>
                  </a:lnTo>
                  <a:lnTo>
                    <a:pt x="672" y="0"/>
                  </a:lnTo>
                </a:path>
              </a:pathLst>
            </a:custGeom>
            <a:pattFill prst="pct50">
              <a:fgClr>
                <a:srgbClr val="B2B2B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Freeform 33" descr="50%"/>
            <p:cNvSpPr>
              <a:spLocks/>
            </p:cNvSpPr>
            <p:nvPr/>
          </p:nvSpPr>
          <p:spPr bwMode="auto">
            <a:xfrm>
              <a:off x="3696" y="1344"/>
              <a:ext cx="816" cy="624"/>
            </a:xfrm>
            <a:custGeom>
              <a:avLst/>
              <a:gdLst>
                <a:gd name="T0" fmla="*/ 480 w 816"/>
                <a:gd name="T1" fmla="*/ 624 h 624"/>
                <a:gd name="T2" fmla="*/ 816 w 816"/>
                <a:gd name="T3" fmla="*/ 0 h 624"/>
                <a:gd name="T4" fmla="*/ 0 w 816"/>
                <a:gd name="T5" fmla="*/ 0 h 624"/>
                <a:gd name="T6" fmla="*/ 0 60000 65536"/>
                <a:gd name="T7" fmla="*/ 0 60000 65536"/>
                <a:gd name="T8" fmla="*/ 0 60000 65536"/>
                <a:gd name="T9" fmla="*/ 0 w 816"/>
                <a:gd name="T10" fmla="*/ 0 h 624"/>
                <a:gd name="T11" fmla="*/ 816 w 816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624">
                  <a:moveTo>
                    <a:pt x="480" y="624"/>
                  </a:moveTo>
                  <a:lnTo>
                    <a:pt x="816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B2B2B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Freeform 34" descr="50%"/>
            <p:cNvSpPr>
              <a:spLocks/>
            </p:cNvSpPr>
            <p:nvPr/>
          </p:nvSpPr>
          <p:spPr bwMode="auto">
            <a:xfrm>
              <a:off x="4512" y="1344"/>
              <a:ext cx="816" cy="624"/>
            </a:xfrm>
            <a:custGeom>
              <a:avLst/>
              <a:gdLst>
                <a:gd name="T0" fmla="*/ 336 w 816"/>
                <a:gd name="T1" fmla="*/ 624 h 624"/>
                <a:gd name="T2" fmla="*/ 0 w 816"/>
                <a:gd name="T3" fmla="*/ 0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  <a:gd name="T9" fmla="*/ 0 w 816"/>
                <a:gd name="T10" fmla="*/ 0 h 624"/>
                <a:gd name="T11" fmla="*/ 816 w 816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624">
                  <a:moveTo>
                    <a:pt x="336" y="624"/>
                  </a:moveTo>
                  <a:lnTo>
                    <a:pt x="0" y="0"/>
                  </a:lnTo>
                  <a:lnTo>
                    <a:pt x="816" y="0"/>
                  </a:lnTo>
                </a:path>
              </a:pathLst>
            </a:custGeom>
            <a:pattFill prst="pct50">
              <a:fgClr>
                <a:srgbClr val="B2B2B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2" name="Oval 35"/>
          <p:cNvSpPr>
            <a:spLocks noChangeArrowheads="1"/>
          </p:cNvSpPr>
          <p:nvPr/>
        </p:nvSpPr>
        <p:spPr bwMode="auto">
          <a:xfrm>
            <a:off x="11010900" y="1836817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10956925" y="1906667"/>
            <a:ext cx="236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i</a:t>
            </a: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11414125" y="1451055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W</a:t>
            </a:r>
            <a:r>
              <a:rPr lang="en-US" i="1" baseline="-25000"/>
              <a:t>j</a:t>
            </a:r>
          </a:p>
        </p:txBody>
      </p:sp>
      <p:sp>
        <p:nvSpPr>
          <p:cNvPr id="45" name="AutoShape 38"/>
          <p:cNvSpPr>
            <a:spLocks noChangeArrowheads="1"/>
          </p:cNvSpPr>
          <p:nvPr/>
        </p:nvSpPr>
        <p:spPr bwMode="auto">
          <a:xfrm>
            <a:off x="10301287" y="3132217"/>
            <a:ext cx="1524000" cy="1143000"/>
          </a:xfrm>
          <a:prstGeom prst="triangle">
            <a:avLst>
              <a:gd name="adj" fmla="val 1270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0285412" y="2941717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Helvetica" pitchFamily="34" charset="0"/>
              </a:rPr>
              <a:t>i</a:t>
            </a:r>
            <a:r>
              <a:rPr lang="en-US">
                <a:latin typeface="Helvetica" pitchFamily="34" charset="0"/>
              </a:rPr>
              <a:t>’</a:t>
            </a: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9920287" y="4199017"/>
            <a:ext cx="623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Helvetica" pitchFamily="34" charset="0"/>
              </a:rPr>
              <a:t>(</a:t>
            </a:r>
            <a:r>
              <a:rPr lang="en-US" i="1">
                <a:latin typeface="Helvetica" pitchFamily="34" charset="0"/>
              </a:rPr>
              <a:t>i’,1</a:t>
            </a:r>
            <a:r>
              <a:rPr lang="en-US">
                <a:latin typeface="Helvetica" pitchFamily="34" charset="0"/>
              </a:rPr>
              <a:t>)</a:t>
            </a: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11720512" y="4122817"/>
            <a:ext cx="623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Helvetica" pitchFamily="34" charset="0"/>
              </a:rPr>
              <a:t>(</a:t>
            </a:r>
            <a:r>
              <a:rPr lang="en-US" i="1">
                <a:latin typeface="Helvetica" pitchFamily="34" charset="0"/>
              </a:rPr>
              <a:t>i’,2</a:t>
            </a:r>
            <a:r>
              <a:rPr lang="en-US">
                <a:latin typeface="Helvetica" pitchFamily="34" charset="0"/>
              </a:rPr>
              <a:t>)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10910887" y="4065667"/>
            <a:ext cx="35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&gt;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39356" y="1310711"/>
            <a:ext cx="6153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34(j)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37560" y="695162"/>
                <a:ext cx="328216" cy="3783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560" y="695162"/>
                <a:ext cx="328216" cy="378309"/>
              </a:xfrm>
              <a:prstGeom prst="rect">
                <a:avLst/>
              </a:prstGeom>
              <a:blipFill rotWithShape="1">
                <a:blip r:embed="rId1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593080" y="1591416"/>
                <a:ext cx="328216" cy="3783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080" y="1591416"/>
                <a:ext cx="328216" cy="378309"/>
              </a:xfrm>
              <a:prstGeom prst="rect">
                <a:avLst/>
              </a:prstGeom>
              <a:blipFill rotWithShape="1">
                <a:blip r:embed="rId16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5591075" y="1371600"/>
            <a:ext cx="341355" cy="68998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6284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D53EAB9-A815-4D7B-8BA9-424DD3FC37DD}" type="slidenum">
              <a:rPr lang="en-US" smtClean="0">
                <a:solidFill>
                  <a:schemeClr val="bg2"/>
                </a:solidFill>
              </a:rPr>
              <a:pPr eaLnBrk="1" hangingPunct="1"/>
              <a:t>23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1280"/>
            <a:ext cx="11689557" cy="480907"/>
          </a:xfrm>
          <a:noFill/>
        </p:spPr>
        <p:txBody>
          <a:bodyPr/>
          <a:lstStyle/>
          <a:p>
            <a:pPr algn="ctr" eaLnBrk="1" hangingPunct="1"/>
            <a:r>
              <a:rPr lang="en-US" sz="3200" dirty="0" smtClean="0"/>
              <a:t>Matrix</a:t>
            </a:r>
            <a:endParaRPr lang="en-US" sz="32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604509"/>
                <a:ext cx="12268200" cy="5761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latin typeface="+mn-lt"/>
                    <a:ea typeface="SimSun" panose="02010600030101010101" pitchFamily="2" charset="-122"/>
                  </a:rPr>
                  <a:t>The matrix </a:t>
                </a:r>
                <a:r>
                  <a:rPr lang="en-US" sz="2000" dirty="0" smtClean="0">
                    <a:latin typeface="+mn-lt"/>
                    <a:ea typeface="SimSun" panose="02010600030101010101" pitchFamily="2" charset="-122"/>
                  </a:rPr>
                  <a:t>is </a:t>
                </a:r>
                <a:r>
                  <a:rPr lang="en-US" sz="2000" dirty="0">
                    <a:latin typeface="+mn-lt"/>
                    <a:ea typeface="SimSun" panose="02010600030101010101" pitchFamily="2" charset="-122"/>
                  </a:rPr>
                  <a:t>symmetric and positive definite, as long as the depth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 is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non-negative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latin typeface="+mn-lt"/>
                    <a:ea typeface="SimSun" panose="02010600030101010101" pitchFamily="2" charset="-122"/>
                  </a:rPr>
                  <a:t>T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he </a:t>
                </a:r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addition of vegetation does not introduce additional stability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constraint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The </a:t>
                </a:r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effects of the vegetation on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 are generally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analogous </a:t>
                </a:r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to the bottom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friction:  </a:t>
                </a:r>
              </a:p>
              <a:p>
                <a:pPr marL="943752" lvl="1" indent="-342900">
                  <a:buFont typeface="Wingdings" panose="05000000000000000000" pitchFamily="2" charset="2"/>
                  <a:buChar char="ü"/>
                </a:pP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For </a:t>
                </a:r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the 2D case,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 is always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positive </a:t>
                </a:r>
              </a:p>
              <a:p>
                <a:pPr marL="943752" lvl="1" indent="-342900">
                  <a:buFont typeface="Wingdings" panose="05000000000000000000" pitchFamily="2" charset="2"/>
                  <a:buChar char="ü"/>
                </a:pP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For </a:t>
                </a:r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the 3D emergent case, the vegetation term in the denominator is positive and so does not change the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sign </a:t>
                </a:r>
              </a:p>
              <a:p>
                <a:pPr marL="943752" lvl="1" indent="-342900">
                  <a:buFont typeface="Wingdings" panose="05000000000000000000" pitchFamily="2" charset="2"/>
                  <a:buChar char="ü"/>
                </a:pP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For </a:t>
                </a:r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the 3D submerged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case: </a:t>
                </a:r>
              </a:p>
              <a:p>
                <a:pPr marL="1544604" lvl="2" indent="-342900"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latin typeface="+mn-lt"/>
                    <a:ea typeface="SimSun" panose="02010600030101010101" pitchFamily="2" charset="-122"/>
                  </a:rPr>
                  <a:t>A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s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box>
                      <m:box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, previous results of Zhang and Baptista (2008) are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recovered </a:t>
                </a:r>
              </a:p>
              <a:p>
                <a:pPr marL="1544604" lvl="2" indent="-342900">
                  <a:buFont typeface="Wingdings" panose="05000000000000000000" pitchFamily="2" charset="2"/>
                  <a:buChar char="ü"/>
                </a:pP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box>
                      <m:box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 (i.e. very dense vegetation), the friction term (the second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term below) </a:t>
                </a:r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dwarfs in comparison with the vegetation term (the third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term), </a:t>
                </a:r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and therefore the friction is negligible under dense vegetation. Since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→1</m:t>
                    </m:r>
                  </m:oMath>
                </a14:m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box>
                      <m:box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 approaches the submergence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, which is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positive by definition </a:t>
                </a:r>
              </a:p>
              <a:p>
                <a:pPr marL="1544604" lvl="2" indent="-342900">
                  <a:buFont typeface="Wingdings" panose="05000000000000000000" pitchFamily="2" charset="2"/>
                  <a:buChar char="ü"/>
                </a:pP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When </a:t>
                </a:r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the submergence is very small (i.e. almost emergent vegetation),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 and the conditioning of the matrix would somewhat deteriorate but the model remains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stable</a:t>
                </a:r>
              </a:p>
              <a:p>
                <a:pPr marL="1544604" lvl="2" indent="-342900">
                  <a:buFont typeface="Wingdings" panose="05000000000000000000" pitchFamily="2" charset="2"/>
                  <a:buChar char="ü"/>
                </a:pP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Physically</a:t>
                </a:r>
                <a:r>
                  <a:rPr lang="en-US" sz="2000" dirty="0">
                    <a:effectLst/>
                    <a:latin typeface="+mn-lt"/>
                    <a:ea typeface="SimSun" panose="02010600030101010101" pitchFamily="2" charset="-122"/>
                  </a:rPr>
                  <a:t>, this means that very strong shear will develop near the </a:t>
                </a:r>
                <a:r>
                  <a:rPr lang="en-US" sz="2000" dirty="0" smtClean="0">
                    <a:effectLst/>
                    <a:latin typeface="+mn-lt"/>
                    <a:ea typeface="SimSun" panose="02010600030101010101" pitchFamily="2" charset="-122"/>
                  </a:rPr>
                  <a:t>canopy. Explicit schemes would become unstable under this condition and a much smaller time step would have to be used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4509"/>
                <a:ext cx="12268200" cy="5761898"/>
              </a:xfrm>
              <a:prstGeom prst="rect">
                <a:avLst/>
              </a:prstGeom>
              <a:blipFill>
                <a:blip r:embed="rId3"/>
                <a:stretch>
                  <a:fillRect l="-447" t="-529" r="-944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534400" y="6100953"/>
                <a:ext cx="2194768" cy="404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6100953"/>
                <a:ext cx="2194768" cy="404854"/>
              </a:xfrm>
              <a:prstGeom prst="rect">
                <a:avLst/>
              </a:prstGeom>
              <a:blipFill>
                <a:blip r:embed="rId4"/>
                <a:stretch>
                  <a:fillRect t="-10606" r="-944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420350" y="6725995"/>
            <a:ext cx="12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10439400" y="6505807"/>
            <a:ext cx="76200" cy="287138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63525" y="6816217"/>
            <a:ext cx="88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9704736" y="6463306"/>
            <a:ext cx="0" cy="329639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121376" y="542567"/>
            <a:ext cx="12986119" cy="4317130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ELM: takes advantage of both </a:t>
            </a:r>
            <a:r>
              <a:rPr lang="en-US" sz="2400" dirty="0" err="1"/>
              <a:t>Lagrangian</a:t>
            </a:r>
            <a:r>
              <a:rPr lang="en-US" sz="2400" dirty="0"/>
              <a:t> and </a:t>
            </a:r>
            <a:r>
              <a:rPr lang="en-US" sz="2400" dirty="0" err="1"/>
              <a:t>Eulerian</a:t>
            </a:r>
            <a:r>
              <a:rPr lang="en-US" sz="2400" dirty="0"/>
              <a:t> methods</a:t>
            </a:r>
          </a:p>
          <a:p>
            <a:pPr lvl="1" eaLnBrk="1" hangingPunct="1"/>
            <a:r>
              <a:rPr lang="en-US" sz="2100" dirty="0"/>
              <a:t>Grid is fixed in time, and time step is </a:t>
            </a:r>
            <a:r>
              <a:rPr lang="en-US" sz="2100" i="1" dirty="0"/>
              <a:t>not</a:t>
            </a:r>
            <a:r>
              <a:rPr lang="en-US" sz="2100" dirty="0"/>
              <a:t> limited by Courant number condition</a:t>
            </a:r>
          </a:p>
          <a:p>
            <a:pPr lvl="1" eaLnBrk="1" hangingPunct="1"/>
            <a:r>
              <a:rPr lang="en-US" sz="2100" dirty="0"/>
              <a:t>Advections are evaluated by following a particle that starts at certain point at time </a:t>
            </a:r>
            <a:r>
              <a:rPr lang="en-US" sz="2100" i="1" dirty="0"/>
              <a:t>t</a:t>
            </a:r>
            <a:r>
              <a:rPr lang="en-US" sz="2100" dirty="0"/>
              <a:t> and ends right at a pre-given point at time </a:t>
            </a:r>
            <a:r>
              <a:rPr lang="en-US" sz="2100" i="1" dirty="0" err="1"/>
              <a:t>t</a:t>
            </a:r>
            <a:r>
              <a:rPr lang="en-US" sz="2100" dirty="0" err="1"/>
              <a:t>+</a:t>
            </a:r>
            <a:r>
              <a:rPr lang="en-US" sz="2100" dirty="0" err="1">
                <a:latin typeface="Symbol" pitchFamily="18" charset="2"/>
              </a:rPr>
              <a:t>D</a:t>
            </a:r>
            <a:r>
              <a:rPr lang="en-US" sz="2100" i="1" dirty="0" err="1"/>
              <a:t>t</a:t>
            </a:r>
            <a:r>
              <a:rPr lang="en-US" sz="2100" dirty="0"/>
              <a:t>.</a:t>
            </a:r>
          </a:p>
          <a:p>
            <a:pPr lvl="1" eaLnBrk="1" hangingPunct="1"/>
            <a:r>
              <a:rPr lang="en-US" sz="2100" dirty="0"/>
              <a:t>The process of finding the starting point of the path (foot of characteristic line) is called </a:t>
            </a:r>
            <a:r>
              <a:rPr lang="en-US" sz="2100" i="1" u="sng" dirty="0"/>
              <a:t>backtracking</a:t>
            </a:r>
            <a:r>
              <a:rPr lang="en-US" sz="2100" dirty="0"/>
              <a:t>, which is done by integrating </a:t>
            </a:r>
            <a:r>
              <a:rPr lang="en-US" sz="2100" i="1" dirty="0"/>
              <a:t>d</a:t>
            </a:r>
            <a:r>
              <a:rPr lang="en-US" sz="2100" b="1" dirty="0"/>
              <a:t>x</a:t>
            </a:r>
            <a:r>
              <a:rPr lang="en-US" sz="2100" dirty="0"/>
              <a:t>/</a:t>
            </a:r>
            <a:r>
              <a:rPr lang="en-US" sz="2100" i="1" dirty="0" err="1"/>
              <a:t>dt</a:t>
            </a:r>
            <a:r>
              <a:rPr lang="en-US" sz="2100" dirty="0"/>
              <a:t>=</a:t>
            </a:r>
            <a:r>
              <a:rPr lang="en-US" sz="2100" b="1" dirty="0"/>
              <a:t>u</a:t>
            </a:r>
            <a:r>
              <a:rPr lang="en-US" sz="2100" baseline="-25000" dirty="0"/>
              <a:t>3</a:t>
            </a:r>
            <a:r>
              <a:rPr lang="en-US" sz="2100" dirty="0"/>
              <a:t> backward in </a:t>
            </a:r>
            <a:r>
              <a:rPr lang="en-US" sz="2100" dirty="0" smtClean="0"/>
              <a:t>3D space </a:t>
            </a:r>
            <a:r>
              <a:rPr lang="en-US" sz="2100" dirty="0"/>
              <a:t>and time.</a:t>
            </a:r>
          </a:p>
          <a:p>
            <a:pPr lvl="1" eaLnBrk="1" hangingPunct="1"/>
            <a:r>
              <a:rPr lang="en-US" sz="2100" dirty="0"/>
              <a:t>To better capture the particle movement, the backward integration is often carried out in small sub-time steps</a:t>
            </a:r>
          </a:p>
          <a:p>
            <a:pPr lvl="2" eaLnBrk="1" hangingPunct="1"/>
            <a:r>
              <a:rPr lang="en-US" sz="2100" dirty="0"/>
              <a:t>Simple backward Euler method</a:t>
            </a:r>
          </a:p>
          <a:p>
            <a:pPr lvl="2" eaLnBrk="1" hangingPunct="1"/>
            <a:r>
              <a:rPr lang="en-US" sz="2100" dirty="0"/>
              <a:t>2nd-order R-K method</a:t>
            </a:r>
          </a:p>
          <a:p>
            <a:pPr lvl="2" eaLnBrk="1" hangingPunct="1"/>
            <a:r>
              <a:rPr lang="en-US" sz="2100" dirty="0"/>
              <a:t>Interpolation-ELM does not conserve; integration ELM does</a:t>
            </a:r>
          </a:p>
          <a:p>
            <a:pPr lvl="1" eaLnBrk="1" hangingPunct="1"/>
            <a:r>
              <a:rPr lang="en-US" sz="2100" dirty="0"/>
              <a:t>Interpolation: numerical diffusion vs. dispersion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715999" cy="480907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Eulerian-</a:t>
            </a:r>
            <a:r>
              <a:rPr lang="en-US" sz="3200" dirty="0" err="1"/>
              <a:t>Lagrangian</a:t>
            </a:r>
            <a:r>
              <a:rPr lang="en-US" sz="3200" dirty="0"/>
              <a:t> </a:t>
            </a:r>
            <a:r>
              <a:rPr lang="en-US" sz="3200" dirty="0" smtClean="0"/>
              <a:t>Method (ELM)</a:t>
            </a:r>
            <a:endParaRPr lang="en-US" sz="3200" dirty="0"/>
          </a:p>
        </p:txBody>
      </p:sp>
      <p:sp>
        <p:nvSpPr>
          <p:cNvPr id="12301" name="Rectangle 44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5105739"/>
            <a:ext cx="6581775" cy="1950720"/>
            <a:chOff x="3173161" y="4252912"/>
            <a:chExt cx="4387850" cy="1828800"/>
          </a:xfrm>
        </p:grpSpPr>
        <p:sp>
          <p:nvSpPr>
            <p:cNvPr id="12291" name="Freeform 79" descr="5%"/>
            <p:cNvSpPr>
              <a:spLocks/>
            </p:cNvSpPr>
            <p:nvPr/>
          </p:nvSpPr>
          <p:spPr bwMode="auto">
            <a:xfrm>
              <a:off x="6557711" y="5157787"/>
              <a:ext cx="292100" cy="346249"/>
            </a:xfrm>
            <a:custGeom>
              <a:avLst/>
              <a:gdLst>
                <a:gd name="T0" fmla="*/ 79375 w 184"/>
                <a:gd name="T1" fmla="*/ 0 h 282"/>
                <a:gd name="T2" fmla="*/ 14288 w 184"/>
                <a:gd name="T3" fmla="*/ 31412 h 282"/>
                <a:gd name="T4" fmla="*/ 23813 w 184"/>
                <a:gd name="T5" fmla="*/ 246063 h 282"/>
                <a:gd name="T6" fmla="*/ 88900 w 184"/>
                <a:gd name="T7" fmla="*/ 252345 h 282"/>
                <a:gd name="T8" fmla="*/ 98425 w 184"/>
                <a:gd name="T9" fmla="*/ 295275 h 282"/>
                <a:gd name="T10" fmla="*/ 219075 w 184"/>
                <a:gd name="T11" fmla="*/ 271192 h 282"/>
                <a:gd name="T12" fmla="*/ 79375 w 184"/>
                <a:gd name="T13" fmla="*/ 0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4"/>
                <a:gd name="T22" fmla="*/ 0 h 282"/>
                <a:gd name="T23" fmla="*/ 184 w 184"/>
                <a:gd name="T24" fmla="*/ 282 h 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4" h="282">
                  <a:moveTo>
                    <a:pt x="50" y="0"/>
                  </a:moveTo>
                  <a:cubicBezTo>
                    <a:pt x="9" y="14"/>
                    <a:pt x="19" y="0"/>
                    <a:pt x="9" y="30"/>
                  </a:cubicBezTo>
                  <a:cubicBezTo>
                    <a:pt x="11" y="98"/>
                    <a:pt x="0" y="168"/>
                    <a:pt x="15" y="235"/>
                  </a:cubicBezTo>
                  <a:cubicBezTo>
                    <a:pt x="18" y="248"/>
                    <a:pt x="46" y="231"/>
                    <a:pt x="56" y="241"/>
                  </a:cubicBezTo>
                  <a:cubicBezTo>
                    <a:pt x="66" y="251"/>
                    <a:pt x="60" y="268"/>
                    <a:pt x="62" y="282"/>
                  </a:cubicBezTo>
                  <a:cubicBezTo>
                    <a:pt x="96" y="277"/>
                    <a:pt x="111" y="276"/>
                    <a:pt x="138" y="259"/>
                  </a:cubicBezTo>
                  <a:cubicBezTo>
                    <a:pt x="132" y="49"/>
                    <a:pt x="184" y="46"/>
                    <a:pt x="50" y="0"/>
                  </a:cubicBezTo>
                  <a:close/>
                </a:path>
              </a:pathLst>
            </a:custGeom>
            <a:pattFill prst="pct5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292" name="Oval 78" descr="5%"/>
            <p:cNvSpPr>
              <a:spLocks noChangeArrowheads="1"/>
            </p:cNvSpPr>
            <p:nvPr/>
          </p:nvSpPr>
          <p:spPr bwMode="auto">
            <a:xfrm>
              <a:off x="4322511" y="4866717"/>
              <a:ext cx="304800" cy="486892"/>
            </a:xfrm>
            <a:prstGeom prst="ellipse">
              <a:avLst/>
            </a:prstGeom>
            <a:pattFill prst="pct5">
              <a:fgClr>
                <a:srgbClr val="FF9933"/>
              </a:fgClr>
              <a:bgClr>
                <a:schemeClr val="bg1"/>
              </a:bgClr>
            </a:patt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305" name="Group 48"/>
            <p:cNvGrpSpPr>
              <a:grpSpLocks noChangeAspect="1"/>
            </p:cNvGrpSpPr>
            <p:nvPr/>
          </p:nvGrpSpPr>
          <p:grpSpPr bwMode="auto">
            <a:xfrm>
              <a:off x="3173161" y="4252912"/>
              <a:ext cx="4387850" cy="1828800"/>
              <a:chOff x="1104" y="2688"/>
              <a:chExt cx="3456" cy="1440"/>
            </a:xfrm>
          </p:grpSpPr>
          <p:sp>
            <p:nvSpPr>
              <p:cNvPr id="12320" name="Freeform 49"/>
              <p:cNvSpPr>
                <a:spLocks noChangeAspect="1"/>
              </p:cNvSpPr>
              <p:nvPr/>
            </p:nvSpPr>
            <p:spPr bwMode="auto">
              <a:xfrm>
                <a:off x="1104" y="2688"/>
                <a:ext cx="3456" cy="1440"/>
              </a:xfrm>
              <a:custGeom>
                <a:avLst/>
                <a:gdLst>
                  <a:gd name="T0" fmla="*/ 144 w 3456"/>
                  <a:gd name="T1" fmla="*/ 432 h 1440"/>
                  <a:gd name="T2" fmla="*/ 624 w 3456"/>
                  <a:gd name="T3" fmla="*/ 144 h 1440"/>
                  <a:gd name="T4" fmla="*/ 1248 w 3456"/>
                  <a:gd name="T5" fmla="*/ 144 h 1440"/>
                  <a:gd name="T6" fmla="*/ 1776 w 3456"/>
                  <a:gd name="T7" fmla="*/ 0 h 1440"/>
                  <a:gd name="T8" fmla="*/ 2640 w 3456"/>
                  <a:gd name="T9" fmla="*/ 192 h 1440"/>
                  <a:gd name="T10" fmla="*/ 3168 w 3456"/>
                  <a:gd name="T11" fmla="*/ 96 h 1440"/>
                  <a:gd name="T12" fmla="*/ 3456 w 3456"/>
                  <a:gd name="T13" fmla="*/ 672 h 1440"/>
                  <a:gd name="T14" fmla="*/ 3216 w 3456"/>
                  <a:gd name="T15" fmla="*/ 1248 h 1440"/>
                  <a:gd name="T16" fmla="*/ 2592 w 3456"/>
                  <a:gd name="T17" fmla="*/ 1296 h 1440"/>
                  <a:gd name="T18" fmla="*/ 1488 w 3456"/>
                  <a:gd name="T19" fmla="*/ 1296 h 1440"/>
                  <a:gd name="T20" fmla="*/ 576 w 3456"/>
                  <a:gd name="T21" fmla="*/ 1440 h 1440"/>
                  <a:gd name="T22" fmla="*/ 0 w 3456"/>
                  <a:gd name="T23" fmla="*/ 1008 h 1440"/>
                  <a:gd name="T24" fmla="*/ 144 w 3456"/>
                  <a:gd name="T25" fmla="*/ 432 h 14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56"/>
                  <a:gd name="T40" fmla="*/ 0 h 1440"/>
                  <a:gd name="T41" fmla="*/ 3456 w 3456"/>
                  <a:gd name="T42" fmla="*/ 1440 h 14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56" h="1440">
                    <a:moveTo>
                      <a:pt x="144" y="432"/>
                    </a:moveTo>
                    <a:lnTo>
                      <a:pt x="624" y="144"/>
                    </a:lnTo>
                    <a:lnTo>
                      <a:pt x="1248" y="144"/>
                    </a:lnTo>
                    <a:lnTo>
                      <a:pt x="1776" y="0"/>
                    </a:lnTo>
                    <a:lnTo>
                      <a:pt x="2640" y="192"/>
                    </a:lnTo>
                    <a:lnTo>
                      <a:pt x="3168" y="96"/>
                    </a:lnTo>
                    <a:lnTo>
                      <a:pt x="3456" y="672"/>
                    </a:lnTo>
                    <a:lnTo>
                      <a:pt x="3216" y="1248"/>
                    </a:lnTo>
                    <a:lnTo>
                      <a:pt x="2592" y="1296"/>
                    </a:lnTo>
                    <a:lnTo>
                      <a:pt x="1488" y="1296"/>
                    </a:lnTo>
                    <a:lnTo>
                      <a:pt x="576" y="1440"/>
                    </a:lnTo>
                    <a:lnTo>
                      <a:pt x="0" y="1008"/>
                    </a:lnTo>
                    <a:lnTo>
                      <a:pt x="144" y="4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1" name="Line 50"/>
              <p:cNvSpPr>
                <a:spLocks noChangeAspect="1" noChangeShapeType="1"/>
              </p:cNvSpPr>
              <p:nvPr/>
            </p:nvSpPr>
            <p:spPr bwMode="auto">
              <a:xfrm>
                <a:off x="1248" y="3120"/>
                <a:ext cx="432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2" name="Line 51"/>
              <p:cNvSpPr>
                <a:spLocks noChangeAspect="1" noChangeShapeType="1"/>
              </p:cNvSpPr>
              <p:nvPr/>
            </p:nvSpPr>
            <p:spPr bwMode="auto">
              <a:xfrm flipH="1">
                <a:off x="1680" y="2832"/>
                <a:ext cx="48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3" name="Line 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28" y="2832"/>
                <a:ext cx="816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4" name="Line 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52" y="2832"/>
                <a:ext cx="192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5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2544" y="2688"/>
                <a:ext cx="336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6" name="Line 55"/>
              <p:cNvSpPr>
                <a:spLocks noChangeAspect="1" noChangeShapeType="1"/>
              </p:cNvSpPr>
              <p:nvPr/>
            </p:nvSpPr>
            <p:spPr bwMode="auto">
              <a:xfrm>
                <a:off x="2880" y="2688"/>
                <a:ext cx="864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7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3744" y="2880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8" name="Line 57"/>
              <p:cNvSpPr>
                <a:spLocks noChangeAspect="1" noChangeShapeType="1"/>
              </p:cNvSpPr>
              <p:nvPr/>
            </p:nvSpPr>
            <p:spPr bwMode="auto">
              <a:xfrm>
                <a:off x="4266" y="2784"/>
                <a:ext cx="48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9" name="Line 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44" y="2880"/>
                <a:ext cx="576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30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3858" y="3534"/>
                <a:ext cx="48" cy="4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1" name="AutoShape 60"/>
              <p:cNvSpPr>
                <a:spLocks noChangeAspect="1" noChangeArrowheads="1"/>
              </p:cNvSpPr>
              <p:nvPr/>
            </p:nvSpPr>
            <p:spPr bwMode="auto">
              <a:xfrm>
                <a:off x="2100" y="3360"/>
                <a:ext cx="48" cy="4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2" name="Freeform 61"/>
              <p:cNvSpPr>
                <a:spLocks noChangeAspect="1"/>
              </p:cNvSpPr>
              <p:nvPr/>
            </p:nvSpPr>
            <p:spPr bwMode="auto">
              <a:xfrm>
                <a:off x="2112" y="3072"/>
                <a:ext cx="1776" cy="480"/>
              </a:xfrm>
              <a:custGeom>
                <a:avLst/>
                <a:gdLst>
                  <a:gd name="T0" fmla="*/ 0 w 1776"/>
                  <a:gd name="T1" fmla="*/ 305 h 528"/>
                  <a:gd name="T2" fmla="*/ 336 w 1776"/>
                  <a:gd name="T3" fmla="*/ 87 h 528"/>
                  <a:gd name="T4" fmla="*/ 720 w 1776"/>
                  <a:gd name="T5" fmla="*/ 0 h 528"/>
                  <a:gd name="T6" fmla="*/ 1152 w 1776"/>
                  <a:gd name="T7" fmla="*/ 44 h 528"/>
                  <a:gd name="T8" fmla="*/ 1536 w 1776"/>
                  <a:gd name="T9" fmla="*/ 218 h 528"/>
                  <a:gd name="T10" fmla="*/ 1776 w 1776"/>
                  <a:gd name="T11" fmla="*/ 480 h 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76"/>
                  <a:gd name="T19" fmla="*/ 0 h 528"/>
                  <a:gd name="T20" fmla="*/ 1776 w 1776"/>
                  <a:gd name="T21" fmla="*/ 528 h 5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76" h="528">
                    <a:moveTo>
                      <a:pt x="0" y="336"/>
                    </a:moveTo>
                    <a:lnTo>
                      <a:pt x="336" y="96"/>
                    </a:lnTo>
                    <a:lnTo>
                      <a:pt x="720" y="0"/>
                    </a:lnTo>
                    <a:lnTo>
                      <a:pt x="1152" y="48"/>
                    </a:lnTo>
                    <a:lnTo>
                      <a:pt x="1536" y="240"/>
                    </a:lnTo>
                    <a:lnTo>
                      <a:pt x="1776" y="52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33" name="Text Box 62"/>
              <p:cNvSpPr txBox="1">
                <a:spLocks noChangeAspect="1" noChangeArrowheads="1"/>
              </p:cNvSpPr>
              <p:nvPr/>
            </p:nvSpPr>
            <p:spPr bwMode="auto">
              <a:xfrm>
                <a:off x="1824" y="3361"/>
                <a:ext cx="47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3200" i="1" dirty="0" err="1">
                    <a:latin typeface="Times New Roman" pitchFamily="18" charset="0"/>
                  </a:rPr>
                  <a:t>t</a:t>
                </a:r>
                <a:r>
                  <a:rPr lang="en-US" sz="3200" dirty="0" err="1">
                    <a:latin typeface="Times New Roman" pitchFamily="18" charset="0"/>
                  </a:rPr>
                  <a:t>+</a:t>
                </a:r>
                <a:r>
                  <a:rPr lang="en-US" sz="3200" dirty="0" err="1">
                    <a:latin typeface="Symbol" pitchFamily="18" charset="2"/>
                  </a:rPr>
                  <a:t>D</a:t>
                </a:r>
                <a:r>
                  <a:rPr lang="en-US" sz="3200" i="1" dirty="0" err="1">
                    <a:latin typeface="Times New Roman" pitchFamily="18" charset="0"/>
                  </a:rPr>
                  <a:t>t</a:t>
                </a:r>
                <a:endParaRPr lang="en-US" sz="3200" i="1" dirty="0">
                  <a:latin typeface="Times New Roman" pitchFamily="18" charset="0"/>
                </a:endParaRPr>
              </a:p>
            </p:txBody>
          </p:sp>
          <p:sp>
            <p:nvSpPr>
              <p:cNvPr id="12334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3830" y="3482"/>
                <a:ext cx="157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3200" i="1">
                    <a:latin typeface="Times New Roman" pitchFamily="18" charset="0"/>
                  </a:rPr>
                  <a:t>t</a:t>
                </a:r>
              </a:p>
            </p:txBody>
          </p:sp>
          <p:graphicFrame>
            <p:nvGraphicFramePr>
              <p:cNvPr id="12335" name="Object 64"/>
              <p:cNvGraphicFramePr>
                <a:graphicFrameLocks noChangeAspect="1"/>
              </p:cNvGraphicFramePr>
              <p:nvPr/>
            </p:nvGraphicFramePr>
            <p:xfrm>
              <a:off x="2394" y="3138"/>
              <a:ext cx="80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076" name="Equation" r:id="rId4" imgW="126835" imgH="139518" progId="Equation.3">
                      <p:embed/>
                    </p:oleObj>
                  </mc:Choice>
                  <mc:Fallback>
                    <p:oleObj name="Equation" r:id="rId4" imgW="126835" imgH="139518" progId="Equation.3">
                      <p:embed/>
                      <p:pic>
                        <p:nvPicPr>
                          <p:cNvPr id="12335" name="Object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4" y="3138"/>
                            <a:ext cx="80" cy="88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36" name="Object 65"/>
              <p:cNvGraphicFramePr>
                <a:graphicFrameLocks noChangeAspect="1"/>
              </p:cNvGraphicFramePr>
              <p:nvPr/>
            </p:nvGraphicFramePr>
            <p:xfrm>
              <a:off x="2770" y="3054"/>
              <a:ext cx="80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077" name="Equation" r:id="rId6" imgW="126835" imgH="139518" progId="Equation.3">
                      <p:embed/>
                    </p:oleObj>
                  </mc:Choice>
                  <mc:Fallback>
                    <p:oleObj name="Equation" r:id="rId6" imgW="126835" imgH="139518" progId="Equation.3">
                      <p:embed/>
                      <p:pic>
                        <p:nvPicPr>
                          <p:cNvPr id="12336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0" y="3054"/>
                            <a:ext cx="80" cy="88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37" name="Object 66"/>
              <p:cNvGraphicFramePr>
                <a:graphicFrameLocks noChangeAspect="1"/>
              </p:cNvGraphicFramePr>
              <p:nvPr/>
            </p:nvGraphicFramePr>
            <p:xfrm>
              <a:off x="3232" y="3080"/>
              <a:ext cx="80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078" name="Equation" r:id="rId8" imgW="126835" imgH="139518" progId="Equation.3">
                      <p:embed/>
                    </p:oleObj>
                  </mc:Choice>
                  <mc:Fallback>
                    <p:oleObj name="Equation" r:id="rId8" imgW="126835" imgH="139518" progId="Equation.3">
                      <p:embed/>
                      <p:pic>
                        <p:nvPicPr>
                          <p:cNvPr id="12337" name="Object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2" y="3080"/>
                            <a:ext cx="80" cy="88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38" name="Object 67"/>
              <p:cNvGraphicFramePr>
                <a:graphicFrameLocks noChangeAspect="1"/>
              </p:cNvGraphicFramePr>
              <p:nvPr/>
            </p:nvGraphicFramePr>
            <p:xfrm>
              <a:off x="3618" y="3260"/>
              <a:ext cx="80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079" name="Equation" r:id="rId9" imgW="126835" imgH="139518" progId="Equation.3">
                      <p:embed/>
                    </p:oleObj>
                  </mc:Choice>
                  <mc:Fallback>
                    <p:oleObj name="Equation" r:id="rId9" imgW="126835" imgH="139518" progId="Equation.3">
                      <p:embed/>
                      <p:pic>
                        <p:nvPicPr>
                          <p:cNvPr id="12338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8" y="3260"/>
                            <a:ext cx="80" cy="88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39" name="Freeform 68"/>
              <p:cNvSpPr>
                <a:spLocks noChangeAspect="1"/>
              </p:cNvSpPr>
              <p:nvPr/>
            </p:nvSpPr>
            <p:spPr bwMode="auto">
              <a:xfrm>
                <a:off x="2968" y="3072"/>
                <a:ext cx="56" cy="240"/>
              </a:xfrm>
              <a:custGeom>
                <a:avLst/>
                <a:gdLst>
                  <a:gd name="T0" fmla="*/ 56 w 56"/>
                  <a:gd name="T1" fmla="*/ 0 h 240"/>
                  <a:gd name="T2" fmla="*/ 8 w 56"/>
                  <a:gd name="T3" fmla="*/ 192 h 240"/>
                  <a:gd name="T4" fmla="*/ 8 w 56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240"/>
                  <a:gd name="T11" fmla="*/ 56 w 5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240">
                    <a:moveTo>
                      <a:pt x="56" y="0"/>
                    </a:moveTo>
                    <a:cubicBezTo>
                      <a:pt x="36" y="76"/>
                      <a:pt x="16" y="152"/>
                      <a:pt x="8" y="192"/>
                    </a:cubicBezTo>
                    <a:cubicBezTo>
                      <a:pt x="0" y="232"/>
                      <a:pt x="4" y="236"/>
                      <a:pt x="8" y="2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40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2544" y="3264"/>
                <a:ext cx="1144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r>
                  <a:rPr lang="en-US" sz="2100" dirty="0">
                    <a:latin typeface="Times New Roman" pitchFamily="18" charset="0"/>
                  </a:rPr>
                  <a:t>Characteristic </a:t>
                </a:r>
                <a:r>
                  <a:rPr lang="en-US" sz="2100" dirty="0" smtClean="0">
                    <a:latin typeface="Times New Roman" pitchFamily="18" charset="0"/>
                  </a:rPr>
                  <a:t>line (</a:t>
                </a:r>
                <a:r>
                  <a:rPr lang="en-US" sz="21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3D</a:t>
                </a:r>
                <a:r>
                  <a:rPr lang="en-US" sz="2100" dirty="0" smtClean="0">
                    <a:latin typeface="Times New Roman" pitchFamily="18" charset="0"/>
                  </a:rPr>
                  <a:t>)</a:t>
                </a:r>
                <a:endParaRPr lang="en-US" sz="2100" dirty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9708356" y="4859697"/>
            <a:ext cx="3893345" cy="2507827"/>
            <a:chOff x="6248400" y="381000"/>
            <a:chExt cx="2595563" cy="2351088"/>
          </a:xfrm>
        </p:grpSpPr>
        <p:pic>
          <p:nvPicPr>
            <p:cNvPr id="12293" name="Picture 7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81000"/>
              <a:ext cx="2595563" cy="235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306" name="Object 70"/>
            <p:cNvGraphicFramePr>
              <a:graphicFrameLocks noChangeAspect="1"/>
            </p:cNvGraphicFramePr>
            <p:nvPr>
              <p:extLst/>
            </p:nvPr>
          </p:nvGraphicFramePr>
          <p:xfrm>
            <a:off x="6705600" y="581025"/>
            <a:ext cx="4953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0" name="Equation" r:id="rId11" imgW="495085" imgH="393529" progId="Equation.DSMT4">
                    <p:embed/>
                  </p:oleObj>
                </mc:Choice>
                <mc:Fallback>
                  <p:oleObj name="Equation" r:id="rId11" imgW="495085" imgH="393529" progId="Equation.DSMT4">
                    <p:embed/>
                    <p:pic>
                      <p:nvPicPr>
                        <p:cNvPr id="12306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581025"/>
                          <a:ext cx="495300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8" name="Oval 73"/>
            <p:cNvSpPr>
              <a:spLocks noChangeArrowheads="1"/>
            </p:cNvSpPr>
            <p:nvPr/>
          </p:nvSpPr>
          <p:spPr bwMode="auto">
            <a:xfrm>
              <a:off x="7991475" y="1156730"/>
              <a:ext cx="173177" cy="4868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09" name="Oval 74"/>
            <p:cNvSpPr>
              <a:spLocks noChangeArrowheads="1"/>
            </p:cNvSpPr>
            <p:nvPr/>
          </p:nvSpPr>
          <p:spPr bwMode="auto">
            <a:xfrm>
              <a:off x="7696200" y="1166255"/>
              <a:ext cx="173177" cy="486892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0" name="Line 76"/>
            <p:cNvSpPr>
              <a:spLocks noChangeShapeType="1"/>
            </p:cNvSpPr>
            <p:nvPr/>
          </p:nvSpPr>
          <p:spPr bwMode="auto">
            <a:xfrm flipH="1">
              <a:off x="7743825" y="1400175"/>
              <a:ext cx="257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11" name="Oval 77"/>
            <p:cNvSpPr>
              <a:spLocks noChangeArrowheads="1"/>
            </p:cNvSpPr>
            <p:nvPr/>
          </p:nvSpPr>
          <p:spPr bwMode="auto">
            <a:xfrm>
              <a:off x="7543800" y="1166255"/>
              <a:ext cx="173177" cy="486892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Freeform 81"/>
            <p:cNvSpPr>
              <a:spLocks/>
            </p:cNvSpPr>
            <p:nvPr/>
          </p:nvSpPr>
          <p:spPr bwMode="auto">
            <a:xfrm>
              <a:off x="7243763" y="1905000"/>
              <a:ext cx="123154" cy="346249"/>
            </a:xfrm>
            <a:custGeom>
              <a:avLst/>
              <a:gdLst>
                <a:gd name="T0" fmla="*/ 0 w 384"/>
                <a:gd name="T1" fmla="*/ 304800 h 192"/>
                <a:gd name="T2" fmla="*/ 228600 w 384"/>
                <a:gd name="T3" fmla="*/ 228600 h 192"/>
                <a:gd name="T4" fmla="*/ 304800 w 384"/>
                <a:gd name="T5" fmla="*/ 0 h 192"/>
                <a:gd name="T6" fmla="*/ 381000 w 384"/>
                <a:gd name="T7" fmla="*/ 228600 h 192"/>
                <a:gd name="T8" fmla="*/ 609600 w 384"/>
                <a:gd name="T9" fmla="*/ 3048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92"/>
                <a:gd name="T17" fmla="*/ 384 w 38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92">
                  <a:moveTo>
                    <a:pt x="0" y="192"/>
                  </a:moveTo>
                  <a:cubicBezTo>
                    <a:pt x="56" y="184"/>
                    <a:pt x="112" y="176"/>
                    <a:pt x="144" y="144"/>
                  </a:cubicBezTo>
                  <a:cubicBezTo>
                    <a:pt x="176" y="112"/>
                    <a:pt x="176" y="0"/>
                    <a:pt x="192" y="0"/>
                  </a:cubicBezTo>
                  <a:cubicBezTo>
                    <a:pt x="208" y="0"/>
                    <a:pt x="208" y="112"/>
                    <a:pt x="240" y="144"/>
                  </a:cubicBezTo>
                  <a:cubicBezTo>
                    <a:pt x="272" y="176"/>
                    <a:pt x="328" y="184"/>
                    <a:pt x="384" y="19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13" name="Freeform 82"/>
            <p:cNvSpPr>
              <a:spLocks/>
            </p:cNvSpPr>
            <p:nvPr/>
          </p:nvSpPr>
          <p:spPr bwMode="auto">
            <a:xfrm>
              <a:off x="8096250" y="1905000"/>
              <a:ext cx="123154" cy="346249"/>
            </a:xfrm>
            <a:custGeom>
              <a:avLst/>
              <a:gdLst>
                <a:gd name="T0" fmla="*/ 0 w 384"/>
                <a:gd name="T1" fmla="*/ 304800 h 192"/>
                <a:gd name="T2" fmla="*/ 228600 w 384"/>
                <a:gd name="T3" fmla="*/ 228600 h 192"/>
                <a:gd name="T4" fmla="*/ 304800 w 384"/>
                <a:gd name="T5" fmla="*/ 0 h 192"/>
                <a:gd name="T6" fmla="*/ 381000 w 384"/>
                <a:gd name="T7" fmla="*/ 228600 h 192"/>
                <a:gd name="T8" fmla="*/ 609600 w 384"/>
                <a:gd name="T9" fmla="*/ 3048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92"/>
                <a:gd name="T17" fmla="*/ 384 w 38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92">
                  <a:moveTo>
                    <a:pt x="0" y="192"/>
                  </a:moveTo>
                  <a:cubicBezTo>
                    <a:pt x="56" y="184"/>
                    <a:pt x="112" y="176"/>
                    <a:pt x="144" y="144"/>
                  </a:cubicBezTo>
                  <a:cubicBezTo>
                    <a:pt x="176" y="112"/>
                    <a:pt x="176" y="0"/>
                    <a:pt x="192" y="0"/>
                  </a:cubicBezTo>
                  <a:cubicBezTo>
                    <a:pt x="208" y="0"/>
                    <a:pt x="208" y="112"/>
                    <a:pt x="240" y="144"/>
                  </a:cubicBezTo>
                  <a:cubicBezTo>
                    <a:pt x="272" y="176"/>
                    <a:pt x="328" y="184"/>
                    <a:pt x="384" y="19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14" name="Line 83"/>
            <p:cNvSpPr>
              <a:spLocks noChangeShapeType="1"/>
            </p:cNvSpPr>
            <p:nvPr/>
          </p:nvSpPr>
          <p:spPr bwMode="auto">
            <a:xfrm flipH="1">
              <a:off x="7943850" y="2057400"/>
              <a:ext cx="257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15" name="Freeform 84"/>
            <p:cNvSpPr>
              <a:spLocks/>
            </p:cNvSpPr>
            <p:nvPr/>
          </p:nvSpPr>
          <p:spPr bwMode="auto">
            <a:xfrm>
              <a:off x="7369113" y="1997870"/>
              <a:ext cx="555686" cy="228456"/>
            </a:xfrm>
            <a:custGeom>
              <a:avLst/>
              <a:gdLst>
                <a:gd name="T0" fmla="*/ 0 w 384"/>
                <a:gd name="T1" fmla="*/ 228600 h 192"/>
                <a:gd name="T2" fmla="*/ 228600 w 384"/>
                <a:gd name="T3" fmla="*/ 171450 h 192"/>
                <a:gd name="T4" fmla="*/ 304800 w 384"/>
                <a:gd name="T5" fmla="*/ 0 h 192"/>
                <a:gd name="T6" fmla="*/ 381000 w 384"/>
                <a:gd name="T7" fmla="*/ 171450 h 192"/>
                <a:gd name="T8" fmla="*/ 609600 w 384"/>
                <a:gd name="T9" fmla="*/ 2286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92"/>
                <a:gd name="T17" fmla="*/ 384 w 38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92">
                  <a:moveTo>
                    <a:pt x="0" y="192"/>
                  </a:moveTo>
                  <a:cubicBezTo>
                    <a:pt x="56" y="184"/>
                    <a:pt x="112" y="176"/>
                    <a:pt x="144" y="144"/>
                  </a:cubicBezTo>
                  <a:cubicBezTo>
                    <a:pt x="176" y="112"/>
                    <a:pt x="176" y="0"/>
                    <a:pt x="192" y="0"/>
                  </a:cubicBezTo>
                  <a:cubicBezTo>
                    <a:pt x="208" y="0"/>
                    <a:pt x="208" y="112"/>
                    <a:pt x="240" y="144"/>
                  </a:cubicBezTo>
                  <a:cubicBezTo>
                    <a:pt x="272" y="176"/>
                    <a:pt x="328" y="184"/>
                    <a:pt x="384" y="19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2316" name="Freeform 87"/>
            <p:cNvSpPr>
              <a:spLocks/>
            </p:cNvSpPr>
            <p:nvPr/>
          </p:nvSpPr>
          <p:spPr bwMode="auto">
            <a:xfrm>
              <a:off x="6324600" y="1979598"/>
              <a:ext cx="609600" cy="346249"/>
            </a:xfrm>
            <a:custGeom>
              <a:avLst/>
              <a:gdLst>
                <a:gd name="T0" fmla="*/ 0 w 240"/>
                <a:gd name="T1" fmla="*/ 331694 h 272"/>
                <a:gd name="T2" fmla="*/ 243840 w 240"/>
                <a:gd name="T3" fmla="*/ 414618 h 272"/>
                <a:gd name="T4" fmla="*/ 365760 w 240"/>
                <a:gd name="T5" fmla="*/ 0 h 272"/>
                <a:gd name="T6" fmla="*/ 487680 w 240"/>
                <a:gd name="T7" fmla="*/ 414618 h 272"/>
                <a:gd name="T8" fmla="*/ 609600 w 240"/>
                <a:gd name="T9" fmla="*/ 331694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72"/>
                <a:gd name="T17" fmla="*/ 240 w 240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72">
                  <a:moveTo>
                    <a:pt x="0" y="192"/>
                  </a:moveTo>
                  <a:cubicBezTo>
                    <a:pt x="36" y="232"/>
                    <a:pt x="72" y="272"/>
                    <a:pt x="96" y="240"/>
                  </a:cubicBezTo>
                  <a:cubicBezTo>
                    <a:pt x="120" y="208"/>
                    <a:pt x="128" y="0"/>
                    <a:pt x="144" y="0"/>
                  </a:cubicBezTo>
                  <a:cubicBezTo>
                    <a:pt x="160" y="0"/>
                    <a:pt x="176" y="208"/>
                    <a:pt x="192" y="240"/>
                  </a:cubicBezTo>
                  <a:cubicBezTo>
                    <a:pt x="208" y="272"/>
                    <a:pt x="224" y="232"/>
                    <a:pt x="240" y="19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17" name="Text Box 88"/>
            <p:cNvSpPr txBox="1">
              <a:spLocks noChangeArrowheads="1"/>
            </p:cNvSpPr>
            <p:nvPr/>
          </p:nvSpPr>
          <p:spPr bwMode="auto">
            <a:xfrm>
              <a:off x="7315200" y="2286000"/>
              <a:ext cx="634063" cy="31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 dirty="0"/>
                <a:t>diffusion</a:t>
              </a:r>
            </a:p>
          </p:txBody>
        </p:sp>
        <p:sp>
          <p:nvSpPr>
            <p:cNvPr id="12318" name="Text Box 89"/>
            <p:cNvSpPr txBox="1">
              <a:spLocks noChangeArrowheads="1"/>
            </p:cNvSpPr>
            <p:nvPr/>
          </p:nvSpPr>
          <p:spPr bwMode="auto">
            <a:xfrm>
              <a:off x="6248400" y="2286000"/>
              <a:ext cx="730115" cy="31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dispersion</a:t>
              </a:r>
            </a:p>
          </p:txBody>
        </p:sp>
        <p:sp>
          <p:nvSpPr>
            <p:cNvPr id="59" name="Text Box 88"/>
            <p:cNvSpPr txBox="1">
              <a:spLocks noChangeArrowheads="1"/>
            </p:cNvSpPr>
            <p:nvPr/>
          </p:nvSpPr>
          <p:spPr bwMode="auto">
            <a:xfrm>
              <a:off x="7019018" y="1630364"/>
              <a:ext cx="700192" cy="31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 dirty="0"/>
                <a:t>advection</a:t>
              </a:r>
            </a:p>
          </p:txBody>
        </p:sp>
      </p:grpSp>
      <p:pic>
        <p:nvPicPr>
          <p:cNvPr id="40987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25" y="5355947"/>
            <a:ext cx="2916975" cy="15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Left Arrow 6"/>
          <p:cNvSpPr/>
          <p:nvPr/>
        </p:nvSpPr>
        <p:spPr bwMode="auto">
          <a:xfrm>
            <a:off x="3080274" y="6974893"/>
            <a:ext cx="713388" cy="173792"/>
          </a:xfrm>
          <a:prstGeom prst="lef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0064" y="689617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4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766" y="76200"/>
            <a:ext cx="11689557" cy="487680"/>
          </a:xfrm>
          <a:noFill/>
        </p:spPr>
        <p:txBody>
          <a:bodyPr/>
          <a:lstStyle/>
          <a:p>
            <a:pPr algn="ctr" eaLnBrk="1" hangingPunct="1"/>
            <a:r>
              <a:rPr lang="en-US" sz="3200" b="1" dirty="0" err="1">
                <a:latin typeface="Calibri" panose="020F0502020204030204" pitchFamily="34" charset="0"/>
              </a:rPr>
              <a:t>Baroclinicity</a:t>
            </a:r>
            <a:r>
              <a:rPr lang="en-US" sz="3200" b="1" dirty="0">
                <a:latin typeface="Calibri" panose="020F0502020204030204" pitchFamily="34" charset="0"/>
              </a:rPr>
              <a:t>: </a:t>
            </a:r>
            <a:r>
              <a:rPr lang="en-US" sz="3200" b="1" dirty="0" smtClean="0">
                <a:latin typeface="Calibri" panose="020F0502020204030204" pitchFamily="34" charset="0"/>
              </a:rPr>
              <a:t>projection</a:t>
            </a:r>
            <a:r>
              <a:rPr lang="en-US" sz="3200" b="1" i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</a:rPr>
              <a:t>method</a:t>
            </a:r>
            <a:endParaRPr lang="en-US" sz="3200" b="1" baseline="-25000" dirty="0">
              <a:latin typeface="Calibri" panose="020F0502020204030204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80529" y="676794"/>
            <a:ext cx="12002404" cy="65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 smtClean="0"/>
              <a:t>Interpolate </a:t>
            </a:r>
            <a:r>
              <a:rPr lang="en-US" sz="2000" dirty="0"/>
              <a:t>density along horizontal </a:t>
            </a:r>
            <a:r>
              <a:rPr lang="en-US" sz="2000" dirty="0" smtClean="0"/>
              <a:t>Z-planes</a:t>
            </a:r>
            <a:endParaRPr lang="en-US" sz="2000" dirty="0"/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/>
              <a:t>Advantage: alleviate pressure gradient errors (Fortunato and </a:t>
            </a:r>
            <a:r>
              <a:rPr lang="en-US" sz="2000" dirty="0" err="1"/>
              <a:t>Baptista</a:t>
            </a:r>
            <a:r>
              <a:rPr lang="en-US" sz="2000" dirty="0"/>
              <a:t> 1996)</a:t>
            </a:r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/>
              <a:t>Disadvantage: near surface or bottom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 smtClean="0"/>
              <a:t>Density </a:t>
            </a:r>
            <a:r>
              <a:rPr lang="en-US" sz="2000" dirty="0"/>
              <a:t>is defined at prism centers (half levels)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/>
              <a:t>Re-construction method: compute directional derivatives along two direction at node </a:t>
            </a:r>
            <a:r>
              <a:rPr lang="en-US" sz="2000" i="1" dirty="0" err="1"/>
              <a:t>i</a:t>
            </a:r>
            <a:r>
              <a:rPr lang="en-US" sz="2000" dirty="0"/>
              <a:t> and then convert them back to </a:t>
            </a:r>
            <a:r>
              <a:rPr lang="en-US" sz="2000" i="1" dirty="0" err="1"/>
              <a:t>x,y</a:t>
            </a:r>
            <a:endParaRPr lang="en-US" sz="20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 smtClean="0"/>
              <a:t>Density </a:t>
            </a:r>
            <a:r>
              <a:rPr lang="en-US" sz="2000" dirty="0"/>
              <a:t>gradient calculated at prism centers first (for continuity eq.); the values at face centers are averaged from those at prism centers (for momentum eq.)</a:t>
            </a:r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 smtClean="0"/>
              <a:t>constant </a:t>
            </a:r>
            <a:r>
              <a:rPr lang="en-US" sz="2000" dirty="0"/>
              <a:t>extrapolation (shallow) </a:t>
            </a:r>
            <a:r>
              <a:rPr lang="en-US" sz="2000" dirty="0" smtClean="0"/>
              <a:t>is </a:t>
            </a:r>
            <a:r>
              <a:rPr lang="en-US" sz="2000" dirty="0"/>
              <a:t>used near </a:t>
            </a:r>
            <a:r>
              <a:rPr lang="en-US" sz="2000" dirty="0" smtClean="0"/>
              <a:t>bottom</a:t>
            </a:r>
            <a:endParaRPr lang="en-US" sz="2000" dirty="0"/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0000"/>
                </a:solidFill>
              </a:rPr>
              <a:t>Cubic </a:t>
            </a:r>
            <a:r>
              <a:rPr lang="en-US" sz="2000" dirty="0">
                <a:solidFill>
                  <a:srgbClr val="FF0000"/>
                </a:solidFill>
              </a:rPr>
              <a:t>spline </a:t>
            </a:r>
            <a:r>
              <a:rPr lang="en-US" sz="2000" dirty="0"/>
              <a:t>is used in all interpolations of </a:t>
            </a:r>
            <a:r>
              <a:rPr lang="en-US" sz="2000" i="1" dirty="0">
                <a:latin typeface="Symbol" pitchFamily="18" charset="2"/>
              </a:rPr>
              <a:t>r</a:t>
            </a:r>
            <a:r>
              <a:rPr lang="en-US" sz="2000" i="1" dirty="0">
                <a:latin typeface="Times New Roman" pitchFamily="18" charset="0"/>
              </a:rPr>
              <a:t> </a:t>
            </a:r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 smtClean="0"/>
              <a:t>Mean </a:t>
            </a:r>
            <a:r>
              <a:rPr lang="en-US" sz="2000" dirty="0"/>
              <a:t>density profile            </a:t>
            </a:r>
            <a:r>
              <a:rPr lang="en-US" sz="2000" dirty="0" smtClean="0"/>
              <a:t>can </a:t>
            </a:r>
            <a:r>
              <a:rPr lang="en-US" sz="2000" dirty="0"/>
              <a:t>be </a:t>
            </a:r>
            <a:r>
              <a:rPr lang="en-US" sz="2000" dirty="0" smtClean="0"/>
              <a:t>optionally removed</a:t>
            </a:r>
            <a:endParaRPr lang="en-US" sz="2000" i="1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/>
              <a:t> </a:t>
            </a:r>
            <a:r>
              <a:rPr lang="en-US" sz="2000" dirty="0" smtClean="0"/>
              <a:t>3 or 4 </a:t>
            </a:r>
            <a:r>
              <a:rPr lang="en-US" sz="2000" dirty="0" err="1"/>
              <a:t>eqs</a:t>
            </a:r>
            <a:r>
              <a:rPr lang="en-US" sz="2000" dirty="0"/>
              <a:t> for the density gradient vs. 2 unknowns – averaging needed for 3 pairs; e.g</a:t>
            </a:r>
            <a:r>
              <a:rPr lang="en-US" sz="2000" dirty="0" smtClean="0"/>
              <a:t>.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/>
              <a:t>Degenerate cases: when the two vectors are co-linear (discard</a:t>
            </a:r>
            <a:r>
              <a:rPr lang="en-US" sz="2000" dirty="0" smtClean="0"/>
              <a:t>)</a:t>
            </a:r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/>
              <a:t>Vertical integration using </a:t>
            </a:r>
            <a:r>
              <a:rPr lang="en-US" sz="2000" dirty="0" err="1"/>
              <a:t>trapzoidal</a:t>
            </a:r>
            <a:r>
              <a:rPr lang="en-US" sz="2000" dirty="0"/>
              <a:t> </a:t>
            </a:r>
            <a:r>
              <a:rPr lang="en-US" sz="2000" dirty="0" smtClean="0"/>
              <a:t>rule</a:t>
            </a:r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F0"/>
                </a:solidFill>
              </a:rPr>
              <a:t>The 'below-bottom' </a:t>
            </a:r>
            <a:r>
              <a:rPr lang="en-US" sz="2000" dirty="0" smtClean="0">
                <a:solidFill>
                  <a:srgbClr val="00B0F0"/>
                </a:solidFill>
              </a:rPr>
              <a:t>case: gradient </a:t>
            </a:r>
            <a:r>
              <a:rPr lang="en-US" sz="2000" dirty="0">
                <a:solidFill>
                  <a:srgbClr val="00B0F0"/>
                </a:solidFill>
              </a:rPr>
              <a:t>is zeroed out if </a:t>
            </a:r>
            <a:r>
              <a:rPr lang="en-US" sz="2000" dirty="0" smtClean="0">
                <a:solidFill>
                  <a:srgbClr val="00B0F0"/>
                </a:solidFill>
              </a:rPr>
              <a:t>element h</a:t>
            </a:r>
            <a:r>
              <a:rPr lang="en-US" sz="2000" dirty="0">
                <a:solidFill>
                  <a:srgbClr val="00B0F0"/>
                </a:solidFill>
              </a:rPr>
              <a:t>&gt;=h2_bcc (i.e. like Z) or uses </a:t>
            </a:r>
            <a:r>
              <a:rPr lang="en-US" sz="2000" dirty="0" smtClean="0">
                <a:solidFill>
                  <a:srgbClr val="00B0F0"/>
                </a:solidFill>
              </a:rPr>
              <a:t>constant extrapolation </a:t>
            </a:r>
            <a:r>
              <a:rPr lang="en-US" sz="2000" dirty="0">
                <a:solidFill>
                  <a:srgbClr val="00B0F0"/>
                </a:solidFill>
              </a:rPr>
              <a:t>(i.e. like terrain-following) if h&lt;=h1_bcc(&lt;</a:t>
            </a:r>
            <a:r>
              <a:rPr lang="en-US" sz="2000" dirty="0" smtClean="0">
                <a:solidFill>
                  <a:srgbClr val="00B0F0"/>
                </a:solidFill>
              </a:rPr>
              <a:t>h2_bcc); linear </a:t>
            </a:r>
            <a:r>
              <a:rPr lang="en-US" sz="2000" dirty="0">
                <a:solidFill>
                  <a:srgbClr val="00B0F0"/>
                </a:solidFill>
              </a:rPr>
              <a:t>transition in </a:t>
            </a:r>
            <a:r>
              <a:rPr lang="en-US" sz="2000" dirty="0" smtClean="0">
                <a:solidFill>
                  <a:srgbClr val="00B0F0"/>
                </a:solidFill>
              </a:rPr>
              <a:t>between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379049"/>
              </p:ext>
            </p:extLst>
          </p:nvPr>
        </p:nvGraphicFramePr>
        <p:xfrm>
          <a:off x="3429000" y="3900437"/>
          <a:ext cx="8001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Equation" r:id="rId4" imgW="469696" imgH="266584" progId="Equation.DSMT4">
                  <p:embed/>
                </p:oleObj>
              </mc:Choice>
              <mc:Fallback>
                <p:oleObj name="Equation" r:id="rId4" imgW="469696" imgH="266584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00437"/>
                        <a:ext cx="8001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449076"/>
              </p:ext>
            </p:extLst>
          </p:nvPr>
        </p:nvGraphicFramePr>
        <p:xfrm>
          <a:off x="1752600" y="4475478"/>
          <a:ext cx="777478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name="Equation" r:id="rId6" imgW="3886200" imgH="749160" progId="Equation.DSMT4">
                  <p:embed/>
                </p:oleObj>
              </mc:Choice>
              <mc:Fallback>
                <p:oleObj name="Equation" r:id="rId6" imgW="3886200" imgH="749160" progId="Equation.DSMT4">
                  <p:embed/>
                  <p:pic>
                    <p:nvPicPr>
                      <p:cNvPr id="3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75478"/>
                        <a:ext cx="777478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utoShape 32"/>
          <p:cNvSpPr>
            <a:spLocks/>
          </p:cNvSpPr>
          <p:nvPr/>
        </p:nvSpPr>
        <p:spPr bwMode="auto">
          <a:xfrm>
            <a:off x="1413825" y="4627878"/>
            <a:ext cx="2286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12051828" y="984907"/>
            <a:ext cx="1539723" cy="990600"/>
          </a:xfrm>
          <a:prstGeom prst="triangle">
            <a:avLst>
              <a:gd name="adj" fmla="val 46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753351" y="1568629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2372351" y="1594507"/>
            <a:ext cx="87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Element </a:t>
            </a:r>
            <a:r>
              <a:rPr lang="en-US" sz="1400" i="1" dirty="0" smtClean="0"/>
              <a:t>j</a:t>
            </a:r>
            <a:endParaRPr lang="en-US" sz="14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12600951" y="12897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3393812" y="101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1915151" y="12897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Isosceles Triangle 45"/>
          <p:cNvSpPr/>
          <p:nvPr/>
        </p:nvSpPr>
        <p:spPr>
          <a:xfrm rot="10800000">
            <a:off x="12067551" y="1975506"/>
            <a:ext cx="1539723" cy="685801"/>
          </a:xfrm>
          <a:prstGeom prst="triangle">
            <a:avLst>
              <a:gd name="adj" fmla="val 258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18261220">
            <a:off x="11549403" y="972985"/>
            <a:ext cx="1189909" cy="640346"/>
          </a:xfrm>
          <a:prstGeom prst="triangle">
            <a:avLst>
              <a:gd name="adj" fmla="val 276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905751" y="220410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3362951" y="121350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143751" y="1400411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10800000" flipH="1" flipV="1">
            <a:off x="12186880" y="1438510"/>
            <a:ext cx="589347" cy="15301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8" idx="0"/>
            <a:endCxn id="41" idx="5"/>
          </p:cNvCxnSpPr>
          <p:nvPr/>
        </p:nvCxnSpPr>
        <p:spPr>
          <a:xfrm rot="16200000" flipV="1">
            <a:off x="12595904" y="1856159"/>
            <a:ext cx="570437" cy="12545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1" idx="6"/>
            <a:endCxn id="49" idx="7"/>
          </p:cNvCxnSpPr>
          <p:nvPr/>
        </p:nvCxnSpPr>
        <p:spPr>
          <a:xfrm flipV="1">
            <a:off x="12829551" y="1224666"/>
            <a:ext cx="598441" cy="38206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753351" y="2127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915151" y="197550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2600951" y="68010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73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D53EAB9-A815-4D7B-8BA9-424DD3FC37DD}" type="slidenum">
              <a:rPr lang="en-US" smtClean="0">
                <a:solidFill>
                  <a:schemeClr val="bg2"/>
                </a:solidFill>
              </a:rPr>
              <a:pPr eaLnBrk="1" hangingPunct="1"/>
              <a:t>26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1280"/>
            <a:ext cx="11689557" cy="480907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Momentum </a:t>
            </a:r>
            <a:r>
              <a:rPr lang="en-US" sz="3200" dirty="0" smtClean="0"/>
              <a:t>equation: 2D case</a:t>
            </a:r>
            <a:endParaRPr lang="en-US" sz="32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52800" y="1981200"/>
                <a:ext cx="6577891" cy="718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̆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981200"/>
                <a:ext cx="6577891" cy="7185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28800" y="1219200"/>
            <a:ext cx="10109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depth-averaged velocity can be directly solved once unknown elevations are found: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312420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@side centers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5763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D53EAB9-A815-4D7B-8BA9-424DD3FC37DD}" type="slidenum">
              <a:rPr lang="en-US" smtClean="0">
                <a:solidFill>
                  <a:schemeClr val="bg2"/>
                </a:solidFill>
              </a:rPr>
              <a:pPr eaLnBrk="1" hangingPunct="1"/>
              <a:t>27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1280"/>
            <a:ext cx="11689557" cy="480907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Momentum </a:t>
            </a:r>
            <a:r>
              <a:rPr lang="en-US" sz="3200" dirty="0" smtClean="0"/>
              <a:t>equation: 3D case</a:t>
            </a:r>
            <a:endParaRPr lang="en-US" sz="32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0" y="332127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225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693429"/>
              </p:ext>
            </p:extLst>
          </p:nvPr>
        </p:nvGraphicFramePr>
        <p:xfrm>
          <a:off x="7829550" y="558122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6" name="Equation" r:id="rId4" imgW="139700" imgH="228600" progId="Equation.DSMT4">
                  <p:embed/>
                </p:oleObj>
              </mc:Choice>
              <mc:Fallback>
                <p:oleObj name="Equation" r:id="rId4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58122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0" y="3077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45" name="Text Box 48"/>
          <p:cNvSpPr txBox="1">
            <a:spLocks noChangeArrowheads="1"/>
          </p:cNvSpPr>
          <p:nvPr/>
        </p:nvSpPr>
        <p:spPr bwMode="auto">
          <a:xfrm>
            <a:off x="1143000" y="914400"/>
            <a:ext cx="5553243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err="1"/>
              <a:t>Galerkin</a:t>
            </a:r>
            <a:r>
              <a:rPr lang="en-US" dirty="0"/>
              <a:t> FE in the </a:t>
            </a:r>
            <a:r>
              <a:rPr lang="en-US" dirty="0" smtClean="0"/>
              <a:t>vertical column of a </a:t>
            </a:r>
            <a:r>
              <a:rPr lang="en-US" b="1" dirty="0" smtClean="0"/>
              <a:t>side center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22547" name="Group 54"/>
          <p:cNvGrpSpPr>
            <a:grpSpLocks/>
          </p:cNvGrpSpPr>
          <p:nvPr/>
        </p:nvGrpSpPr>
        <p:grpSpPr bwMode="auto">
          <a:xfrm>
            <a:off x="10989473" y="5589694"/>
            <a:ext cx="2395538" cy="1740746"/>
            <a:chOff x="4560" y="2112"/>
            <a:chExt cx="1006" cy="1028"/>
          </a:xfrm>
        </p:grpSpPr>
        <p:sp>
          <p:nvSpPr>
            <p:cNvPr id="22553" name="Line 38"/>
            <p:cNvSpPr>
              <a:spLocks noChangeShapeType="1"/>
            </p:cNvSpPr>
            <p:nvPr/>
          </p:nvSpPr>
          <p:spPr bwMode="auto">
            <a:xfrm>
              <a:off x="4944" y="302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554" name="Line 39"/>
            <p:cNvSpPr>
              <a:spLocks noChangeShapeType="1"/>
            </p:cNvSpPr>
            <p:nvPr/>
          </p:nvSpPr>
          <p:spPr bwMode="auto">
            <a:xfrm>
              <a:off x="4944" y="27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555" name="Line 40"/>
            <p:cNvSpPr>
              <a:spLocks noChangeShapeType="1"/>
            </p:cNvSpPr>
            <p:nvPr/>
          </p:nvSpPr>
          <p:spPr bwMode="auto">
            <a:xfrm>
              <a:off x="4944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556" name="Line 41"/>
            <p:cNvSpPr>
              <a:spLocks noChangeShapeType="1"/>
            </p:cNvSpPr>
            <p:nvPr/>
          </p:nvSpPr>
          <p:spPr bwMode="auto">
            <a:xfrm>
              <a:off x="4944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557" name="Text Box 43"/>
            <p:cNvSpPr txBox="1">
              <a:spLocks noChangeArrowheads="1"/>
            </p:cNvSpPr>
            <p:nvPr/>
          </p:nvSpPr>
          <p:spPr bwMode="auto">
            <a:xfrm rot="5400000">
              <a:off x="4957" y="2320"/>
              <a:ext cx="4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……..</a:t>
              </a:r>
            </a:p>
          </p:txBody>
        </p:sp>
        <p:sp>
          <p:nvSpPr>
            <p:cNvPr id="22558" name="Text Box 44"/>
            <p:cNvSpPr txBox="1">
              <a:spLocks noChangeArrowheads="1"/>
            </p:cNvSpPr>
            <p:nvPr/>
          </p:nvSpPr>
          <p:spPr bwMode="auto">
            <a:xfrm>
              <a:off x="5270" y="2900"/>
              <a:ext cx="1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k</a:t>
              </a:r>
              <a:r>
                <a:rPr lang="en-US" i="1" baseline="-25000"/>
                <a:t>b</a:t>
              </a:r>
            </a:p>
          </p:txBody>
        </p:sp>
        <p:sp>
          <p:nvSpPr>
            <p:cNvPr id="22559" name="Text Box 45"/>
            <p:cNvSpPr txBox="1">
              <a:spLocks noChangeArrowheads="1"/>
            </p:cNvSpPr>
            <p:nvPr/>
          </p:nvSpPr>
          <p:spPr bwMode="auto">
            <a:xfrm>
              <a:off x="5280" y="2640"/>
              <a:ext cx="28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k</a:t>
              </a:r>
              <a:r>
                <a:rPr lang="en-US" i="1" baseline="-25000"/>
                <a:t>b</a:t>
              </a:r>
              <a:r>
                <a:rPr lang="en-US"/>
                <a:t>+1</a:t>
              </a:r>
              <a:endParaRPr lang="en-US" i="1" baseline="-25000"/>
            </a:p>
          </p:txBody>
        </p:sp>
        <p:sp>
          <p:nvSpPr>
            <p:cNvPr id="22560" name="Text Box 46"/>
            <p:cNvSpPr txBox="1">
              <a:spLocks noChangeArrowheads="1"/>
            </p:cNvSpPr>
            <p:nvPr/>
          </p:nvSpPr>
          <p:spPr bwMode="auto">
            <a:xfrm>
              <a:off x="5335" y="2112"/>
              <a:ext cx="17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N</a:t>
              </a:r>
              <a:r>
                <a:rPr lang="en-US" i="1" baseline="-25000"/>
                <a:t>z</a:t>
              </a:r>
            </a:p>
          </p:txBody>
        </p:sp>
        <p:sp>
          <p:nvSpPr>
            <p:cNvPr id="22561" name="Text Box 47"/>
            <p:cNvSpPr txBox="1">
              <a:spLocks noChangeArrowheads="1"/>
            </p:cNvSpPr>
            <p:nvPr/>
          </p:nvSpPr>
          <p:spPr bwMode="auto">
            <a:xfrm>
              <a:off x="5274" y="2448"/>
              <a:ext cx="28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k</a:t>
              </a:r>
              <a:r>
                <a:rPr lang="en-US" i="1" baseline="-25000"/>
                <a:t>b</a:t>
              </a:r>
              <a:r>
                <a:rPr lang="en-US"/>
                <a:t>+2</a:t>
              </a:r>
              <a:endParaRPr lang="en-US" i="1" baseline="-25000"/>
            </a:p>
          </p:txBody>
        </p:sp>
        <p:sp>
          <p:nvSpPr>
            <p:cNvPr id="22562" name="Text Box 50"/>
            <p:cNvSpPr txBox="1">
              <a:spLocks noChangeArrowheads="1"/>
            </p:cNvSpPr>
            <p:nvPr/>
          </p:nvSpPr>
          <p:spPr bwMode="auto">
            <a:xfrm>
              <a:off x="4560" y="2895"/>
              <a:ext cx="3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 i="1"/>
                <a:t>z</a:t>
              </a:r>
              <a:r>
                <a:rPr lang="en-US" sz="2100"/>
                <a:t>=-</a:t>
              </a:r>
              <a:r>
                <a:rPr lang="en-US" sz="2100" i="1"/>
                <a:t>h</a:t>
              </a:r>
            </a:p>
          </p:txBody>
        </p:sp>
        <p:sp>
          <p:nvSpPr>
            <p:cNvPr id="22563" name="Text Box 51"/>
            <p:cNvSpPr txBox="1">
              <a:spLocks noChangeArrowheads="1"/>
            </p:cNvSpPr>
            <p:nvPr/>
          </p:nvSpPr>
          <p:spPr bwMode="auto">
            <a:xfrm>
              <a:off x="4992" y="2784"/>
              <a:ext cx="17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 i="1">
                  <a:latin typeface="Symbol" pitchFamily="18" charset="2"/>
                </a:rPr>
                <a:t>d</a:t>
              </a:r>
              <a:r>
                <a:rPr lang="en-US" sz="2100" i="1" baseline="-25000"/>
                <a:t>b</a:t>
              </a:r>
            </a:p>
          </p:txBody>
        </p:sp>
      </p:grpSp>
      <p:graphicFrame>
        <p:nvGraphicFramePr>
          <p:cNvPr id="225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58293"/>
              </p:ext>
            </p:extLst>
          </p:nvPr>
        </p:nvGraphicFramePr>
        <p:xfrm>
          <a:off x="283249" y="4017263"/>
          <a:ext cx="13055193" cy="151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7" name="Equation" r:id="rId6" imgW="11379200" imgH="1638300" progId="Equation.DSMT4">
                  <p:embed/>
                </p:oleObj>
              </mc:Choice>
              <mc:Fallback>
                <p:oleObj name="Equation" r:id="rId6" imgW="11379200" imgH="163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49" y="4017263"/>
                        <a:ext cx="13055193" cy="1515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550" name="Text Box 55"/>
              <p:cNvSpPr txBox="1">
                <a:spLocks noChangeArrowheads="1"/>
              </p:cNvSpPr>
              <p:nvPr/>
            </p:nvSpPr>
            <p:spPr bwMode="auto">
              <a:xfrm>
                <a:off x="2437560" y="5512720"/>
                <a:ext cx="8189962" cy="155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0170" tIns="60085" rIns="120170" bIns="6008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matrix is tri-diagonal (Neumann </a:t>
                </a:r>
                <a:r>
                  <a:rPr lang="en-US" dirty="0" err="1" smtClean="0"/>
                  <a:t>b.c.</a:t>
                </a:r>
                <a:r>
                  <a:rPr lang="en-US" dirty="0" smtClean="0"/>
                  <a:t> can be imposed easily)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en-US" dirty="0"/>
                  <a:t>Vegetation terms are treated implicitly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Solution </a:t>
                </a:r>
                <a:r>
                  <a:rPr lang="en-US" dirty="0"/>
                  <a:t>at bottom from the </a:t>
                </a:r>
                <a:r>
                  <a:rPr lang="en-US" dirty="0" err="1"/>
                  <a:t>b.c.</a:t>
                </a:r>
                <a:r>
                  <a:rPr lang="en-US" dirty="0"/>
                  <a:t> there </a:t>
                </a:r>
                <a:endParaRPr lang="en-US" dirty="0" smtClean="0"/>
              </a:p>
              <a:p>
                <a:pPr marL="1028700" lvl="1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i="1" dirty="0">
                    <a:latin typeface="Symbol" pitchFamily="18" charset="2"/>
                  </a:rPr>
                  <a:t>c</a:t>
                </a:r>
                <a:r>
                  <a:rPr lang="en-US" dirty="0">
                    <a:cs typeface="Tahoma" pitchFamily="34" charset="0"/>
                  </a:rPr>
                  <a:t>≠</a:t>
                </a:r>
                <a:r>
                  <a:rPr lang="en-US" dirty="0" smtClean="0"/>
                  <a:t>0; </a:t>
                </a:r>
              </a:p>
              <a:p>
                <a:pPr marL="1028700" lvl="1" eaLnBrk="1" hangingPunct="1">
                  <a:buFont typeface="Arial" panose="020B0604020202020204" pitchFamily="34" charset="0"/>
                  <a:buChar char="•"/>
                </a:pPr>
                <a:r>
                  <a:rPr lang="en-US" dirty="0"/>
                  <a:t>F</a:t>
                </a:r>
                <a:r>
                  <a:rPr lang="en-US" dirty="0" smtClean="0"/>
                  <a:t>ree slip (</a:t>
                </a:r>
                <a:r>
                  <a:rPr lang="en-US" i="1" dirty="0" smtClean="0">
                    <a:latin typeface="Symbol" pitchFamily="18" charset="2"/>
                  </a:rPr>
                  <a:t>c</a:t>
                </a:r>
                <a:r>
                  <a:rPr lang="en-US" dirty="0" smtClean="0">
                    <a:cs typeface="Tahoma" pitchFamily="34" charset="0"/>
                  </a:rPr>
                  <a:t>=</a:t>
                </a:r>
                <a:r>
                  <a:rPr lang="en-US" dirty="0" smtClean="0"/>
                  <a:t>0</a:t>
                </a:r>
                <a:r>
                  <a:rPr lang="en-US" dirty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2550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7560" y="5512720"/>
                <a:ext cx="8189962" cy="1556480"/>
              </a:xfrm>
              <a:prstGeom prst="rect">
                <a:avLst/>
              </a:prstGeom>
              <a:blipFill>
                <a:blip r:embed="rId8"/>
                <a:stretch>
                  <a:fillRect l="-149" t="-1172" b="-23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V="1">
            <a:off x="11658600" y="5785274"/>
            <a:ext cx="0" cy="94234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 w="lg" len="lg"/>
          </a:ln>
          <a:effectLst/>
        </p:spPr>
      </p:cxnSp>
      <p:sp>
        <p:nvSpPr>
          <p:cNvPr id="4" name="Arc 3"/>
          <p:cNvSpPr/>
          <p:nvPr/>
        </p:nvSpPr>
        <p:spPr bwMode="auto">
          <a:xfrm flipV="1">
            <a:off x="11938383" y="6177280"/>
            <a:ext cx="482217" cy="974707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5000" y="1600200"/>
                <a:ext cx="9220200" cy="826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𝒖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,  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+1,⋯,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600200"/>
                <a:ext cx="9220200" cy="8262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33800" y="3227742"/>
                <a:ext cx="4493602" cy="39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: vertical hat function; </a:t>
                </a:r>
                <a:r>
                  <a:rPr lang="en-US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dirty="0" smtClean="0"/>
                  <a:t>: explicit  terms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227742"/>
                <a:ext cx="4493602" cy="397801"/>
              </a:xfrm>
              <a:prstGeom prst="rect">
                <a:avLst/>
              </a:prstGeom>
              <a:blipFill rotWithShape="1">
                <a:blip r:embed="rId10"/>
                <a:stretch>
                  <a:fillRect t="-909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70106" y="2704436"/>
                <a:ext cx="2864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06" y="2704436"/>
                <a:ext cx="2864759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02664" y="401726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676549"/>
            <a:ext cx="133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Vegetation 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6" idx="3"/>
          </p:cNvCxnSpPr>
          <p:nvPr/>
        </p:nvCxnSpPr>
        <p:spPr bwMode="auto">
          <a:xfrm flipH="1">
            <a:off x="7034865" y="2889102"/>
            <a:ext cx="58513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3750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B3090FC-1B3B-49D3-8E5E-291ED6C39D64}" type="slidenum">
              <a:rPr lang="en-US" smtClean="0">
                <a:solidFill>
                  <a:schemeClr val="bg2"/>
                </a:solidFill>
              </a:rPr>
              <a:pPr eaLnBrk="1" hangingPunct="1"/>
              <a:t>28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87680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Velocity at nodes</a:t>
            </a:r>
          </a:p>
        </p:txBody>
      </p:sp>
      <p:sp>
        <p:nvSpPr>
          <p:cNvPr id="23556" name="Text Box 35"/>
          <p:cNvSpPr txBox="1">
            <a:spLocks noChangeArrowheads="1"/>
          </p:cNvSpPr>
          <p:nvPr/>
        </p:nvSpPr>
        <p:spPr bwMode="auto">
          <a:xfrm>
            <a:off x="52388" y="619036"/>
            <a:ext cx="9965021" cy="65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 smtClean="0"/>
              <a:t>Needed for ELM (interpolation), and can serve as a way to further stabilize the mom solver by adding some inherent numerical diffusion</a:t>
            </a:r>
          </a:p>
          <a:p>
            <a:pPr marL="342900" indent="-342900" eaLnBrk="1" hangingPunct="1">
              <a:buBlip>
                <a:blip r:embed="rId4"/>
              </a:buBlip>
            </a:pPr>
            <a:r>
              <a:rPr lang="en-US" sz="2100" dirty="0" smtClean="0"/>
              <a:t> Method </a:t>
            </a:r>
            <a:r>
              <a:rPr lang="en-US" sz="2100" dirty="0"/>
              <a:t>1: </a:t>
            </a:r>
            <a:r>
              <a:rPr lang="en-US" sz="2100" dirty="0" smtClean="0"/>
              <a:t>inverse-distance averaging around </a:t>
            </a:r>
            <a:r>
              <a:rPr lang="en-US" sz="2100" dirty="0"/>
              <a:t>ball (</a:t>
            </a:r>
            <a:r>
              <a:rPr lang="en-US" sz="2100" i="1" dirty="0" err="1" smtClean="0"/>
              <a:t>indvel</a:t>
            </a:r>
            <a:r>
              <a:rPr lang="en-US" sz="2100" dirty="0" smtClean="0"/>
              <a:t>=1 or MA schemes) – larger dissipation; no further stabilization needed</a:t>
            </a:r>
            <a:endParaRPr lang="en-US" sz="2100" dirty="0"/>
          </a:p>
          <a:p>
            <a:pPr marL="342900" indent="-342900" eaLnBrk="1" hangingPunct="1">
              <a:buBlip>
                <a:blip r:embed="rId4"/>
              </a:buBlip>
            </a:pPr>
            <a:r>
              <a:rPr lang="en-US" sz="2100" dirty="0"/>
              <a:t> Method 2: use linear shape function (</a:t>
            </a:r>
            <a:r>
              <a:rPr lang="en-US" sz="2100" dirty="0" smtClean="0"/>
              <a:t>conformal) (</a:t>
            </a:r>
            <a:r>
              <a:rPr lang="en-US" sz="2100" i="1" dirty="0" err="1" smtClean="0"/>
              <a:t>indvel</a:t>
            </a:r>
            <a:r>
              <a:rPr lang="en-US" sz="2100" dirty="0" smtClean="0"/>
              <a:t>=0 or MB schemes)</a:t>
            </a:r>
            <a:endParaRPr lang="en-US" sz="2100" dirty="0"/>
          </a:p>
          <a:p>
            <a:pPr marL="342900" indent="-342900" eaLnBrk="1" hangingPunct="1">
              <a:buBlip>
                <a:blip r:embed="rId4"/>
              </a:buBlip>
            </a:pPr>
            <a:endParaRPr lang="en-US" sz="2100" dirty="0"/>
          </a:p>
          <a:p>
            <a:pPr marL="342900" indent="-342900" eaLnBrk="1" hangingPunct="1">
              <a:buBlip>
                <a:blip r:embed="rId4"/>
              </a:buBlip>
            </a:pPr>
            <a:endParaRPr lang="en-US" sz="2100" dirty="0"/>
          </a:p>
          <a:p>
            <a:pPr marL="342900" indent="-342900" eaLnBrk="1" hangingPunct="1">
              <a:buBlip>
                <a:blip r:embed="rId4"/>
              </a:buBlip>
            </a:pPr>
            <a:endParaRPr lang="en-US" sz="2100" dirty="0"/>
          </a:p>
          <a:p>
            <a:pPr marL="943752" lvl="1" indent="-342900" eaLnBrk="1" hangingPunct="1">
              <a:buBlip>
                <a:blip r:embed="rId4"/>
              </a:buBlip>
            </a:pPr>
            <a:r>
              <a:rPr lang="en-US" sz="2100" dirty="0" smtClean="0"/>
              <a:t>Discontinuous </a:t>
            </a:r>
            <a:r>
              <a:rPr lang="en-US" sz="2100" dirty="0"/>
              <a:t>across </a:t>
            </a:r>
            <a:r>
              <a:rPr lang="en-US" sz="2100" dirty="0" smtClean="0"/>
              <a:t>elements; averaging to get the final value at node</a:t>
            </a:r>
            <a:endParaRPr lang="en-US" sz="2100" dirty="0"/>
          </a:p>
          <a:p>
            <a:pPr marL="943752" lvl="1" indent="-342900" eaLnBrk="1" hangingPunct="1">
              <a:buBlip>
                <a:blip r:embed="rId4"/>
              </a:buBlip>
            </a:pPr>
            <a:r>
              <a:rPr lang="en-US" sz="2100" dirty="0" smtClean="0"/>
              <a:t>Split </a:t>
            </a:r>
            <a:r>
              <a:rPr lang="en-US" sz="2100" dirty="0" smtClean="0"/>
              <a:t>quads into a pair of triangles to use this formula</a:t>
            </a:r>
          </a:p>
          <a:p>
            <a:pPr marL="943752" lvl="1" indent="-342900" eaLnBrk="1" hangingPunct="1">
              <a:buBlip>
                <a:blip r:embed="rId4"/>
              </a:buBlip>
            </a:pPr>
            <a:r>
              <a:rPr lang="en-US" sz="2100" dirty="0" smtClean="0"/>
              <a:t>Generally requires </a:t>
            </a:r>
            <a:r>
              <a:rPr lang="en-US" sz="2100" dirty="0"/>
              <a:t>velocity </a:t>
            </a:r>
            <a:r>
              <a:rPr lang="en-US" sz="2100" dirty="0" err="1"/>
              <a:t>b.c</a:t>
            </a:r>
            <a:r>
              <a:rPr lang="en-US" sz="2100" dirty="0" err="1" smtClean="0"/>
              <a:t>.</a:t>
            </a:r>
            <a:r>
              <a:rPr lang="en-US" sz="2100" dirty="0" smtClean="0"/>
              <a:t> at open boundary (mostly for incoming info)</a:t>
            </a:r>
          </a:p>
          <a:p>
            <a:pPr marL="943752" lvl="1" indent="-342900" eaLnBrk="1" hangingPunct="1">
              <a:buBlip>
                <a:blip r:embed="rId4"/>
              </a:buBlip>
            </a:pPr>
            <a:r>
              <a:rPr lang="en-US" sz="2100" dirty="0" err="1" smtClean="0"/>
              <a:t>indvel</a:t>
            </a:r>
            <a:r>
              <a:rPr lang="en-US" sz="2100" dirty="0" smtClean="0"/>
              <a:t>=0 </a:t>
            </a:r>
            <a:r>
              <a:rPr lang="en-US" sz="2100" dirty="0" smtClean="0"/>
              <a:t>generally gives less dissipation but needs </a:t>
            </a:r>
            <a:r>
              <a:rPr lang="en-US" sz="2100" dirty="0"/>
              <a:t>further </a:t>
            </a:r>
            <a:r>
              <a:rPr lang="en-US" sz="2100" dirty="0" smtClean="0"/>
              <a:t>stabilization in the form of viscosity or </a:t>
            </a:r>
            <a:r>
              <a:rPr lang="en-US" sz="2100" dirty="0"/>
              <a:t>Shapiro filter </a:t>
            </a:r>
            <a:r>
              <a:rPr lang="en-US" sz="2100" dirty="0" smtClean="0"/>
              <a:t>for stabilization (important for eddying regime)</a:t>
            </a:r>
            <a:endParaRPr lang="en-US" sz="2100" dirty="0"/>
          </a:p>
          <a:p>
            <a:pPr eaLnBrk="1" hangingPunct="1">
              <a:buFontTx/>
              <a:buChar char="•"/>
            </a:pPr>
            <a:endParaRPr lang="en-US" sz="2100" dirty="0"/>
          </a:p>
          <a:p>
            <a:pPr marL="342900" indent="-342900" eaLnBrk="1" hangingPunct="1">
              <a:buBlip>
                <a:blip r:embed="rId4"/>
              </a:buBlip>
            </a:pPr>
            <a:r>
              <a:rPr lang="en-US" sz="2100" dirty="0"/>
              <a:t> An ideal numerical </a:t>
            </a:r>
            <a:r>
              <a:rPr lang="en-US" sz="2100" dirty="0" smtClean="0"/>
              <a:t>algorithm should strike a balance between dispersion and diffusion (dissipation). Neither </a:t>
            </a:r>
            <a:r>
              <a:rPr lang="en-US" sz="2100" dirty="0"/>
              <a:t>dispersion </a:t>
            </a:r>
            <a:r>
              <a:rPr lang="en-US" sz="2100" dirty="0" smtClean="0"/>
              <a:t>nor dissipation is good!</a:t>
            </a:r>
            <a:endParaRPr lang="en-US" sz="2100" dirty="0"/>
          </a:p>
          <a:p>
            <a:pPr eaLnBrk="1" hangingPunct="1"/>
            <a:endParaRPr lang="en-US" sz="2100" dirty="0" smtClean="0"/>
          </a:p>
          <a:p>
            <a:pPr eaLnBrk="1" hangingPunct="1">
              <a:buFontTx/>
              <a:buChar char="•"/>
            </a:pPr>
            <a:endParaRPr lang="en-US" sz="2100" dirty="0"/>
          </a:p>
        </p:txBody>
      </p:sp>
      <p:graphicFrame>
        <p:nvGraphicFramePr>
          <p:cNvPr id="23559" name="Object 6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482218"/>
              </p:ext>
            </p:extLst>
          </p:nvPr>
        </p:nvGraphicFramePr>
        <p:xfrm>
          <a:off x="3048000" y="2625725"/>
          <a:ext cx="36957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Equation" r:id="rId5" imgW="1637589" imgH="291973" progId="Equation.DSMT4">
                  <p:embed/>
                </p:oleObj>
              </mc:Choice>
              <mc:Fallback>
                <p:oleObj name="Equation" r:id="rId5" imgW="1637589" imgH="291973" progId="Equation.DSMT4">
                  <p:embed/>
                  <p:pic>
                    <p:nvPicPr>
                      <p:cNvPr id="2355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25725"/>
                        <a:ext cx="3695700" cy="469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10026934" y="644525"/>
            <a:ext cx="2590800" cy="1981200"/>
            <a:chOff x="3792" y="2496"/>
            <a:chExt cx="1632" cy="1248"/>
          </a:xfrm>
        </p:grpSpPr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3792" y="2496"/>
              <a:ext cx="1632" cy="1248"/>
              <a:chOff x="3696" y="720"/>
              <a:chExt cx="1632" cy="1248"/>
            </a:xfrm>
          </p:grpSpPr>
          <p:sp>
            <p:nvSpPr>
              <p:cNvPr id="54" name="AutoShape 38"/>
              <p:cNvSpPr>
                <a:spLocks noChangeArrowheads="1"/>
              </p:cNvSpPr>
              <p:nvPr/>
            </p:nvSpPr>
            <p:spPr bwMode="auto">
              <a:xfrm>
                <a:off x="3696" y="720"/>
                <a:ext cx="1632" cy="1248"/>
              </a:xfrm>
              <a:prstGeom prst="hexagon">
                <a:avLst>
                  <a:gd name="adj" fmla="val 38940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39"/>
              <p:cNvSpPr>
                <a:spLocks/>
              </p:cNvSpPr>
              <p:nvPr/>
            </p:nvSpPr>
            <p:spPr bwMode="auto">
              <a:xfrm>
                <a:off x="4176" y="720"/>
                <a:ext cx="672" cy="624"/>
              </a:xfrm>
              <a:custGeom>
                <a:avLst/>
                <a:gdLst>
                  <a:gd name="T0" fmla="*/ 0 w 672"/>
                  <a:gd name="T1" fmla="*/ 0 h 624"/>
                  <a:gd name="T2" fmla="*/ 336 w 672"/>
                  <a:gd name="T3" fmla="*/ 624 h 624"/>
                  <a:gd name="T4" fmla="*/ 672 w 672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624"/>
                  <a:gd name="T11" fmla="*/ 672 w 67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624">
                    <a:moveTo>
                      <a:pt x="0" y="0"/>
                    </a:moveTo>
                    <a:lnTo>
                      <a:pt x="336" y="624"/>
                    </a:lnTo>
                    <a:lnTo>
                      <a:pt x="67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" name="Freeform 40"/>
              <p:cNvSpPr>
                <a:spLocks/>
              </p:cNvSpPr>
              <p:nvPr/>
            </p:nvSpPr>
            <p:spPr bwMode="auto">
              <a:xfrm>
                <a:off x="3696" y="1344"/>
                <a:ext cx="816" cy="624"/>
              </a:xfrm>
              <a:custGeom>
                <a:avLst/>
                <a:gdLst>
                  <a:gd name="T0" fmla="*/ 480 w 816"/>
                  <a:gd name="T1" fmla="*/ 624 h 624"/>
                  <a:gd name="T2" fmla="*/ 816 w 816"/>
                  <a:gd name="T3" fmla="*/ 0 h 624"/>
                  <a:gd name="T4" fmla="*/ 0 w 816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816"/>
                  <a:gd name="T10" fmla="*/ 0 h 624"/>
                  <a:gd name="T11" fmla="*/ 816 w 81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6" h="624">
                    <a:moveTo>
                      <a:pt x="480" y="624"/>
                    </a:moveTo>
                    <a:lnTo>
                      <a:pt x="81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7" name="Freeform 41"/>
              <p:cNvSpPr>
                <a:spLocks/>
              </p:cNvSpPr>
              <p:nvPr/>
            </p:nvSpPr>
            <p:spPr bwMode="auto">
              <a:xfrm>
                <a:off x="4512" y="1344"/>
                <a:ext cx="816" cy="624"/>
              </a:xfrm>
              <a:custGeom>
                <a:avLst/>
                <a:gdLst>
                  <a:gd name="T0" fmla="*/ 336 w 816"/>
                  <a:gd name="T1" fmla="*/ 624 h 624"/>
                  <a:gd name="T2" fmla="*/ 0 w 816"/>
                  <a:gd name="T3" fmla="*/ 0 h 624"/>
                  <a:gd name="T4" fmla="*/ 816 w 816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816"/>
                  <a:gd name="T10" fmla="*/ 0 h 624"/>
                  <a:gd name="T11" fmla="*/ 816 w 81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6" h="624">
                    <a:moveTo>
                      <a:pt x="336" y="624"/>
                    </a:moveTo>
                    <a:lnTo>
                      <a:pt x="0" y="0"/>
                    </a:lnTo>
                    <a:lnTo>
                      <a:pt x="81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" name="Oval 42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4176" y="30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4"/>
            <p:cNvSpPr>
              <a:spLocks noChangeArrowheads="1"/>
            </p:cNvSpPr>
            <p:nvPr/>
          </p:nvSpPr>
          <p:spPr bwMode="auto">
            <a:xfrm>
              <a:off x="4404" y="342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5"/>
            <p:cNvSpPr>
              <a:spLocks noChangeArrowheads="1"/>
            </p:cNvSpPr>
            <p:nvPr/>
          </p:nvSpPr>
          <p:spPr bwMode="auto">
            <a:xfrm>
              <a:off x="499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6"/>
            <p:cNvSpPr>
              <a:spLocks noChangeArrowheads="1"/>
            </p:cNvSpPr>
            <p:nvPr/>
          </p:nvSpPr>
          <p:spPr bwMode="auto">
            <a:xfrm>
              <a:off x="4752" y="27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47"/>
            <p:cNvSpPr txBox="1">
              <a:spLocks noChangeArrowheads="1"/>
            </p:cNvSpPr>
            <p:nvPr/>
          </p:nvSpPr>
          <p:spPr bwMode="auto">
            <a:xfrm>
              <a:off x="4550" y="3050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i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6" name="Oval 48"/>
            <p:cNvSpPr>
              <a:spLocks noChangeArrowheads="1"/>
            </p:cNvSpPr>
            <p:nvPr/>
          </p:nvSpPr>
          <p:spPr bwMode="auto">
            <a:xfrm>
              <a:off x="4758" y="34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 flipV="1">
              <a:off x="4464" y="268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 flipV="1">
              <a:off x="4776" y="276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flipV="1">
              <a:off x="5010" y="307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 flipV="1">
              <a:off x="4206" y="2928"/>
              <a:ext cx="114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flipV="1">
              <a:off x="4428" y="3324"/>
              <a:ext cx="162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 flipV="1">
              <a:off x="4782" y="3324"/>
              <a:ext cx="162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 flipV="1">
              <a:off x="4608" y="3036"/>
              <a:ext cx="192" cy="7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" name="Group 66"/>
          <p:cNvGrpSpPr>
            <a:grpSpLocks/>
          </p:cNvGrpSpPr>
          <p:nvPr/>
        </p:nvGrpSpPr>
        <p:grpSpPr bwMode="auto">
          <a:xfrm>
            <a:off x="10438096" y="2798648"/>
            <a:ext cx="2073275" cy="1781175"/>
            <a:chOff x="4214" y="1536"/>
            <a:chExt cx="1306" cy="1122"/>
          </a:xfrm>
        </p:grpSpPr>
        <p:sp>
          <p:nvSpPr>
            <p:cNvPr id="59" name="AutoShape 56"/>
            <p:cNvSpPr>
              <a:spLocks noChangeArrowheads="1"/>
            </p:cNvSpPr>
            <p:nvPr/>
          </p:nvSpPr>
          <p:spPr bwMode="auto">
            <a:xfrm>
              <a:off x="4368" y="1728"/>
              <a:ext cx="1008" cy="768"/>
            </a:xfrm>
            <a:prstGeom prst="triangle">
              <a:avLst>
                <a:gd name="adj" fmla="val 18454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4214" y="238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1</a:t>
              </a:r>
            </a:p>
          </p:txBody>
        </p:sp>
        <p:sp>
          <p:nvSpPr>
            <p:cNvPr id="61" name="Text Box 58"/>
            <p:cNvSpPr txBox="1">
              <a:spLocks noChangeArrowheads="1"/>
            </p:cNvSpPr>
            <p:nvPr/>
          </p:nvSpPr>
          <p:spPr bwMode="auto">
            <a:xfrm>
              <a:off x="5334" y="240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62" name="Text Box 59"/>
            <p:cNvSpPr txBox="1">
              <a:spLocks noChangeArrowheads="1"/>
            </p:cNvSpPr>
            <p:nvPr/>
          </p:nvSpPr>
          <p:spPr bwMode="auto">
            <a:xfrm>
              <a:off x="4464" y="153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3</a:t>
              </a:r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4992" y="1968"/>
              <a:ext cx="1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I</a:t>
              </a: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4300" y="1968"/>
              <a:ext cx="2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II</a:t>
              </a:r>
            </a:p>
          </p:txBody>
        </p:sp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4780" y="2446"/>
              <a:ext cx="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III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55418" y="5486028"/>
            <a:ext cx="5219506" cy="1823856"/>
            <a:chOff x="9145551" y="3255608"/>
            <a:chExt cx="5219506" cy="1823856"/>
          </a:xfrm>
        </p:grpSpPr>
        <p:pic>
          <p:nvPicPr>
            <p:cNvPr id="36" name="Picture 2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69" r="-3594"/>
            <a:stretch/>
          </p:blipFill>
          <p:spPr bwMode="auto">
            <a:xfrm>
              <a:off x="9936956" y="3902641"/>
              <a:ext cx="3429000" cy="784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Oval 72"/>
            <p:cNvSpPr>
              <a:spLocks noChangeArrowheads="1"/>
            </p:cNvSpPr>
            <p:nvPr/>
          </p:nvSpPr>
          <p:spPr bwMode="auto">
            <a:xfrm>
              <a:off x="10629900" y="3255608"/>
              <a:ext cx="341355" cy="56014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874392" y="3735387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Dispersion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655028" y="3530601"/>
              <a:ext cx="1075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Diffusion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145551" y="4710132"/>
              <a:ext cx="5219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Eternal struggle between diffusion and dispersion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421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42EDE8-BBFA-46C9-8BC7-EB5E4AA56AB5}" type="slidenum">
              <a:rPr lang="en-US" smtClean="0">
                <a:solidFill>
                  <a:schemeClr val="bg2"/>
                </a:solidFill>
              </a:rPr>
              <a:pPr eaLnBrk="1" hangingPunct="1"/>
              <a:t>29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79214"/>
          </a:xfrm>
          <a:noFill/>
        </p:spPr>
        <p:txBody>
          <a:bodyPr/>
          <a:lstStyle/>
          <a:p>
            <a:pPr algn="ctr" eaLnBrk="1" hangingPunct="1"/>
            <a:r>
              <a:rPr lang="en-US" sz="3200" dirty="0" err="1"/>
              <a:t>Shaprio</a:t>
            </a:r>
            <a:r>
              <a:rPr lang="en-US" sz="3200" dirty="0"/>
              <a:t> filter</a:t>
            </a:r>
          </a:p>
        </p:txBody>
      </p:sp>
      <p:sp>
        <p:nvSpPr>
          <p:cNvPr id="24583" name="Text Box 53"/>
          <p:cNvSpPr txBox="1">
            <a:spLocks noChangeArrowheads="1"/>
          </p:cNvSpPr>
          <p:nvPr/>
        </p:nvSpPr>
        <p:spPr bwMode="auto">
          <a:xfrm>
            <a:off x="457200" y="1219200"/>
            <a:ext cx="12573000" cy="67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A simple filter to reduce sub-grid scale (unphysical) oscillations while leaving the physical </a:t>
            </a:r>
            <a:r>
              <a:rPr lang="en-US" dirty="0" smtClean="0"/>
              <a:t>signals largely </a:t>
            </a:r>
            <a:r>
              <a:rPr lang="en-US" dirty="0"/>
              <a:t>intact (</a:t>
            </a:r>
            <a:r>
              <a:rPr lang="en-US" i="1" dirty="0">
                <a:latin typeface="Symbol" pitchFamily="18" charset="2"/>
              </a:rPr>
              <a:t>a</a:t>
            </a:r>
            <a:r>
              <a:rPr lang="en-US" dirty="0"/>
              <a:t>=0.5 optimal)</a:t>
            </a:r>
          </a:p>
        </p:txBody>
      </p:sp>
      <p:graphicFrame>
        <p:nvGraphicFramePr>
          <p:cNvPr id="24584" name="Object 5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171700" y="2113281"/>
          <a:ext cx="6172200" cy="77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Equation" r:id="rId4" imgW="3695700" imgH="647700" progId="Equation.DSMT4">
                  <p:embed/>
                </p:oleObj>
              </mc:Choice>
              <mc:Fallback>
                <p:oleObj name="Equation" r:id="rId4" imgW="3695700" imgH="647700" progId="Equation.DSMT4">
                  <p:embed/>
                  <p:pic>
                    <p:nvPicPr>
                      <p:cNvPr id="2458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113281"/>
                        <a:ext cx="6172200" cy="770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5" name="Group 62"/>
          <p:cNvGrpSpPr>
            <a:grpSpLocks/>
          </p:cNvGrpSpPr>
          <p:nvPr/>
        </p:nvGrpSpPr>
        <p:grpSpPr bwMode="auto">
          <a:xfrm>
            <a:off x="10972800" y="1869442"/>
            <a:ext cx="2171700" cy="1547707"/>
            <a:chOff x="4656" y="3264"/>
            <a:chExt cx="912" cy="914"/>
          </a:xfrm>
        </p:grpSpPr>
        <p:grpSp>
          <p:nvGrpSpPr>
            <p:cNvPr id="24638" name="Group 47"/>
            <p:cNvGrpSpPr>
              <a:grpSpLocks/>
            </p:cNvGrpSpPr>
            <p:nvPr/>
          </p:nvGrpSpPr>
          <p:grpSpPr bwMode="auto">
            <a:xfrm>
              <a:off x="4656" y="3264"/>
              <a:ext cx="912" cy="906"/>
              <a:chOff x="4512" y="3414"/>
              <a:chExt cx="912" cy="906"/>
            </a:xfrm>
          </p:grpSpPr>
          <p:sp>
            <p:nvSpPr>
              <p:cNvPr id="24648" name="AutoShape 35"/>
              <p:cNvSpPr>
                <a:spLocks noChangeArrowheads="1"/>
              </p:cNvSpPr>
              <p:nvPr/>
            </p:nvSpPr>
            <p:spPr bwMode="auto">
              <a:xfrm>
                <a:off x="4560" y="3456"/>
                <a:ext cx="864" cy="864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9" name="Line 36"/>
              <p:cNvSpPr>
                <a:spLocks noChangeShapeType="1"/>
              </p:cNvSpPr>
              <p:nvPr/>
            </p:nvSpPr>
            <p:spPr bwMode="auto">
              <a:xfrm>
                <a:off x="4560" y="388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0" name="Oval 37"/>
              <p:cNvSpPr>
                <a:spLocks noChangeArrowheads="1"/>
              </p:cNvSpPr>
              <p:nvPr/>
            </p:nvSpPr>
            <p:spPr bwMode="auto">
              <a:xfrm>
                <a:off x="4968" y="3864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1" name="Oval 38"/>
              <p:cNvSpPr>
                <a:spLocks noChangeArrowheads="1"/>
              </p:cNvSpPr>
              <p:nvPr/>
            </p:nvSpPr>
            <p:spPr bwMode="auto">
              <a:xfrm>
                <a:off x="4752" y="4080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2" name="Oval 39"/>
              <p:cNvSpPr>
                <a:spLocks noChangeArrowheads="1"/>
              </p:cNvSpPr>
              <p:nvPr/>
            </p:nvSpPr>
            <p:spPr bwMode="auto">
              <a:xfrm>
                <a:off x="5184" y="4080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3" name="Oval 40"/>
              <p:cNvSpPr>
                <a:spLocks noChangeArrowheads="1"/>
              </p:cNvSpPr>
              <p:nvPr/>
            </p:nvSpPr>
            <p:spPr bwMode="auto">
              <a:xfrm>
                <a:off x="4752" y="3636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4" name="Oval 41"/>
              <p:cNvSpPr>
                <a:spLocks noChangeArrowheads="1"/>
              </p:cNvSpPr>
              <p:nvPr/>
            </p:nvSpPr>
            <p:spPr bwMode="auto">
              <a:xfrm>
                <a:off x="5184" y="3636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5" name="Line 42"/>
              <p:cNvSpPr>
                <a:spLocks noChangeShapeType="1"/>
              </p:cNvSpPr>
              <p:nvPr/>
            </p:nvSpPr>
            <p:spPr bwMode="auto">
              <a:xfrm flipV="1">
                <a:off x="4776" y="3414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6" name="Line 43"/>
              <p:cNvSpPr>
                <a:spLocks noChangeShapeType="1"/>
              </p:cNvSpPr>
              <p:nvPr/>
            </p:nvSpPr>
            <p:spPr bwMode="auto">
              <a:xfrm flipV="1">
                <a:off x="5208" y="3504"/>
                <a:ext cx="12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7" name="Line 44"/>
              <p:cNvSpPr>
                <a:spLocks noChangeShapeType="1"/>
              </p:cNvSpPr>
              <p:nvPr/>
            </p:nvSpPr>
            <p:spPr bwMode="auto">
              <a:xfrm flipV="1">
                <a:off x="4992" y="3744"/>
                <a:ext cx="12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8" name="Line 45"/>
              <p:cNvSpPr>
                <a:spLocks noChangeShapeType="1"/>
              </p:cNvSpPr>
              <p:nvPr/>
            </p:nvSpPr>
            <p:spPr bwMode="auto">
              <a:xfrm flipH="1" flipV="1">
                <a:off x="4512" y="4032"/>
                <a:ext cx="264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9" name="Line 46"/>
              <p:cNvSpPr>
                <a:spLocks noChangeShapeType="1"/>
              </p:cNvSpPr>
              <p:nvPr/>
            </p:nvSpPr>
            <p:spPr bwMode="auto">
              <a:xfrm>
                <a:off x="5208" y="4104"/>
                <a:ext cx="24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4639" name="Text Box 48"/>
            <p:cNvSpPr txBox="1">
              <a:spLocks noChangeArrowheads="1"/>
            </p:cNvSpPr>
            <p:nvPr/>
          </p:nvSpPr>
          <p:spPr bwMode="auto">
            <a:xfrm>
              <a:off x="5078" y="370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  <p:sp>
          <p:nvSpPr>
            <p:cNvPr id="24640" name="Text Box 49"/>
            <p:cNvSpPr txBox="1">
              <a:spLocks noChangeArrowheads="1"/>
            </p:cNvSpPr>
            <p:nvPr/>
          </p:nvSpPr>
          <p:spPr bwMode="auto">
            <a:xfrm>
              <a:off x="4752" y="3408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24641" name="Text Box 50"/>
            <p:cNvSpPr txBox="1">
              <a:spLocks noChangeArrowheads="1"/>
            </p:cNvSpPr>
            <p:nvPr/>
          </p:nvSpPr>
          <p:spPr bwMode="auto">
            <a:xfrm>
              <a:off x="4836" y="396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4642" name="Text Box 51"/>
            <p:cNvSpPr txBox="1">
              <a:spLocks noChangeArrowheads="1"/>
            </p:cNvSpPr>
            <p:nvPr/>
          </p:nvSpPr>
          <p:spPr bwMode="auto">
            <a:xfrm>
              <a:off x="5328" y="390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4643" name="Text Box 52"/>
            <p:cNvSpPr txBox="1">
              <a:spLocks noChangeArrowheads="1"/>
            </p:cNvSpPr>
            <p:nvPr/>
          </p:nvSpPr>
          <p:spPr bwMode="auto">
            <a:xfrm>
              <a:off x="5376" y="336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4644" name="Line 58"/>
            <p:cNvSpPr>
              <a:spLocks noChangeShapeType="1"/>
            </p:cNvSpPr>
            <p:nvPr/>
          </p:nvSpPr>
          <p:spPr bwMode="auto">
            <a:xfrm>
              <a:off x="4914" y="35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45" name="Line 59"/>
            <p:cNvSpPr>
              <a:spLocks noChangeShapeType="1"/>
            </p:cNvSpPr>
            <p:nvPr/>
          </p:nvSpPr>
          <p:spPr bwMode="auto">
            <a:xfrm>
              <a:off x="5352" y="35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46" name="Line 60"/>
            <p:cNvSpPr>
              <a:spLocks noChangeShapeType="1"/>
            </p:cNvSpPr>
            <p:nvPr/>
          </p:nvSpPr>
          <p:spPr bwMode="auto">
            <a:xfrm>
              <a:off x="4896" y="39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47" name="Line 61"/>
            <p:cNvSpPr>
              <a:spLocks noChangeShapeType="1"/>
            </p:cNvSpPr>
            <p:nvPr/>
          </p:nvSpPr>
          <p:spPr bwMode="auto">
            <a:xfrm>
              <a:off x="4914" y="3504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4586" name="Text Box 63"/>
          <p:cNvSpPr txBox="1">
            <a:spLocks noChangeArrowheads="1"/>
          </p:cNvSpPr>
          <p:nvPr/>
        </p:nvSpPr>
        <p:spPr bwMode="auto">
          <a:xfrm>
            <a:off x="800100" y="81280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618" name="Text Box 135"/>
          <p:cNvSpPr txBox="1">
            <a:spLocks noChangeArrowheads="1"/>
          </p:cNvSpPr>
          <p:nvPr/>
        </p:nvSpPr>
        <p:spPr bwMode="auto">
          <a:xfrm>
            <a:off x="800100" y="2878667"/>
            <a:ext cx="10287000" cy="67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/>
              <a:t>No filtering for boundary sides – </a:t>
            </a:r>
            <a:r>
              <a:rPr lang="en-US" dirty="0" smtClean="0"/>
              <a:t>so need </a:t>
            </a:r>
            <a:r>
              <a:rPr lang="en-US" dirty="0" err="1"/>
              <a:t>b.c.</a:t>
            </a:r>
            <a:r>
              <a:rPr lang="en-US" dirty="0"/>
              <a:t> there especially for incoming </a:t>
            </a:r>
            <a:r>
              <a:rPr lang="en-US" dirty="0" smtClean="0"/>
              <a:t>flow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Equivalent to Laplacian viscosity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34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C32647-B946-49A4-A7FD-0FB861F82888}" type="slidenum">
              <a:rPr lang="en-US" sz="1800">
                <a:latin typeface="Times New Roman" pitchFamily="18" charset="0"/>
              </a:rPr>
              <a:pPr eaLnBrk="1" hangingPunct="1"/>
              <a:t>3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8644" y="762800"/>
            <a:ext cx="11708606" cy="5941727"/>
          </a:xfrm>
          <a:noFill/>
        </p:spPr>
        <p:txBody>
          <a:bodyPr/>
          <a:lstStyle/>
          <a:p>
            <a:pPr eaLnBrk="1" hangingPunct="1"/>
            <a:r>
              <a:rPr lang="en-US" sz="2100" dirty="0" smtClean="0"/>
              <a:t>Equation </a:t>
            </a:r>
            <a:r>
              <a:rPr lang="en-US" sz="2100" dirty="0"/>
              <a:t>of </a:t>
            </a:r>
            <a:r>
              <a:rPr lang="en-US" sz="2100" dirty="0" smtClean="0"/>
              <a:t>state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Transport of salt and temperature</a:t>
            </a:r>
          </a:p>
          <a:p>
            <a:pPr eaLnBrk="1" hangingPunct="1">
              <a:buFont typeface="Wingdings" pitchFamily="2" charset="2"/>
              <a:buNone/>
            </a:pPr>
            <a:endParaRPr lang="en-US" sz="2100" dirty="0" smtClean="0"/>
          </a:p>
          <a:p>
            <a:pPr eaLnBrk="1" hangingPunct="1">
              <a:buFont typeface="Wingdings" pitchFamily="2" charset="2"/>
              <a:buNone/>
            </a:pPr>
            <a:endParaRPr lang="en-US" sz="2100" dirty="0"/>
          </a:p>
          <a:p>
            <a:pPr eaLnBrk="1" hangingPunct="1"/>
            <a:r>
              <a:rPr lang="en-US" sz="2100" dirty="0"/>
              <a:t>Turbulence closure: </a:t>
            </a:r>
            <a:r>
              <a:rPr lang="en-US" sz="2100" dirty="0" err="1"/>
              <a:t>Umlauf</a:t>
            </a:r>
            <a:r>
              <a:rPr lang="en-US" sz="2100" dirty="0"/>
              <a:t> and </a:t>
            </a:r>
            <a:r>
              <a:rPr lang="en-US" sz="2100" dirty="0" err="1"/>
              <a:t>Burchard</a:t>
            </a:r>
            <a:r>
              <a:rPr lang="en-US" sz="2100" dirty="0"/>
              <a:t> </a:t>
            </a:r>
            <a:r>
              <a:rPr lang="en-US" sz="2100" dirty="0" smtClean="0"/>
              <a:t>2003</a:t>
            </a:r>
          </a:p>
          <a:p>
            <a:pPr eaLnBrk="1" hangingPunct="1"/>
            <a:endParaRPr lang="en-US" sz="2100" dirty="0"/>
          </a:p>
          <a:p>
            <a:pPr eaLnBrk="1" hangingPunct="1"/>
            <a:endParaRPr lang="en-US" sz="2100" dirty="0" smtClean="0"/>
          </a:p>
          <a:p>
            <a:pPr eaLnBrk="1" hangingPunct="1"/>
            <a:endParaRPr lang="en-US" sz="2100" dirty="0"/>
          </a:p>
          <a:p>
            <a:pPr eaLnBrk="1" hangingPunct="1"/>
            <a:endParaRPr lang="en-US" sz="2100" dirty="0" smtClean="0"/>
          </a:p>
          <a:p>
            <a:pPr eaLnBrk="1" hangingPunct="1"/>
            <a:endParaRPr lang="en-US" sz="2100" dirty="0"/>
          </a:p>
          <a:p>
            <a:pPr eaLnBrk="1" hangingPunct="1"/>
            <a:endParaRPr lang="en-US" sz="2100" dirty="0" smtClean="0"/>
          </a:p>
          <a:p>
            <a:pPr eaLnBrk="1" hangingPunct="1"/>
            <a:endParaRPr lang="en-US" sz="2100" dirty="0"/>
          </a:p>
          <a:p>
            <a:pPr eaLnBrk="1" hangingPunct="1"/>
            <a:endParaRPr lang="en-US" sz="2100" dirty="0" smtClean="0"/>
          </a:p>
          <a:p>
            <a:pPr eaLnBrk="1" hangingPunct="1"/>
            <a:r>
              <a:rPr lang="en-US" sz="2100" dirty="0" smtClean="0"/>
              <a:t>Wave attenuation by vegetation: </a:t>
            </a:r>
            <a:r>
              <a:rPr lang="en-US" sz="2100" dirty="0"/>
              <a:t>M</a:t>
            </a:r>
            <a:r>
              <a:rPr lang="en-US" sz="2100" dirty="0" smtClean="0"/>
              <a:t>endez and </a:t>
            </a:r>
            <a:r>
              <a:rPr lang="en-US" sz="2100" dirty="0" err="1" smtClean="0"/>
              <a:t>Losada</a:t>
            </a:r>
            <a:r>
              <a:rPr lang="en-US" sz="2100" dirty="0" smtClean="0"/>
              <a:t> (2004) implemented inside WWM</a:t>
            </a:r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326833" y="76200"/>
            <a:ext cx="11689557" cy="597747"/>
          </a:xfrm>
          <a:noFill/>
        </p:spPr>
        <p:txBody>
          <a:bodyPr/>
          <a:lstStyle/>
          <a:p>
            <a:pPr eaLnBrk="1" hangingPunct="1"/>
            <a:r>
              <a:rPr lang="en-US" sz="2800" dirty="0"/>
              <a:t>Governing equations: Reynolds-</a:t>
            </a:r>
            <a:r>
              <a:rPr lang="en-US" sz="2800" dirty="0" err="1"/>
              <a:t>averged</a:t>
            </a:r>
            <a:r>
              <a:rPr lang="en-US" sz="2800" dirty="0"/>
              <a:t> </a:t>
            </a:r>
            <a:r>
              <a:rPr lang="en-US" sz="2800" dirty="0" err="1" smtClean="0"/>
              <a:t>Navier</a:t>
            </a:r>
            <a:r>
              <a:rPr lang="en-US" sz="2800" dirty="0" smtClean="0"/>
              <a:t>-Stokes (with vegetation)</a:t>
            </a:r>
            <a:endParaRPr lang="en-US" sz="2800" dirty="0"/>
          </a:p>
        </p:txBody>
      </p:sp>
      <p:graphicFrame>
        <p:nvGraphicFramePr>
          <p:cNvPr id="4102" name="Object 5"/>
          <p:cNvGraphicFramePr>
            <a:graphicFrameLocks noChangeAspect="1"/>
          </p:cNvGraphicFramePr>
          <p:nvPr>
            <p:extLst/>
          </p:nvPr>
        </p:nvGraphicFramePr>
        <p:xfrm>
          <a:off x="3867151" y="764032"/>
          <a:ext cx="1933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0" name="Equation" r:id="rId4" imgW="914400" imgH="203200" progId="Equation.3">
                  <p:embed/>
                </p:oleObj>
              </mc:Choice>
              <mc:Fallback>
                <p:oleObj name="Equation" r:id="rId4" imgW="914400" imgH="203200" progId="Equation.3">
                  <p:embed/>
                  <p:pic>
                    <p:nvPicPr>
                      <p:cNvPr id="41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1" y="764032"/>
                        <a:ext cx="19335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7"/>
          <p:cNvGraphicFramePr>
            <a:graphicFrameLocks noChangeAspect="1"/>
          </p:cNvGraphicFramePr>
          <p:nvPr>
            <p:extLst/>
          </p:nvPr>
        </p:nvGraphicFramePr>
        <p:xfrm>
          <a:off x="2209800" y="1910419"/>
          <a:ext cx="6774657" cy="73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1" name="Equation" r:id="rId6" imgW="3238500" imgH="495300" progId="Equation.DSMT4">
                  <p:embed/>
                </p:oleObj>
              </mc:Choice>
              <mc:Fallback>
                <p:oleObj name="Equation" r:id="rId6" imgW="3238500" imgH="495300" progId="Equation.DSMT4">
                  <p:embed/>
                  <p:pic>
                    <p:nvPicPr>
                      <p:cNvPr id="41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10419"/>
                        <a:ext cx="6774657" cy="73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6736624" y="3371027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pPr algn="just"/>
            <a:endParaRPr lang="en-US" sz="3200">
              <a:latin typeface="Times New Roman" pitchFamily="18" charset="0"/>
            </a:endParaRP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0" y="-222254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4117" name="Text Box 31"/>
          <p:cNvSpPr txBox="1">
            <a:spLocks noChangeArrowheads="1"/>
          </p:cNvSpPr>
          <p:nvPr/>
        </p:nvSpPr>
        <p:spPr bwMode="auto">
          <a:xfrm>
            <a:off x="4648200" y="3134820"/>
            <a:ext cx="671513" cy="36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shear</a:t>
            </a:r>
          </a:p>
        </p:txBody>
      </p:sp>
      <p:sp>
        <p:nvSpPr>
          <p:cNvPr id="4119" name="Text Box 33"/>
          <p:cNvSpPr txBox="1">
            <a:spLocks noChangeArrowheads="1"/>
          </p:cNvSpPr>
          <p:nvPr/>
        </p:nvSpPr>
        <p:spPr bwMode="auto">
          <a:xfrm>
            <a:off x="5434808" y="3135558"/>
            <a:ext cx="1352550" cy="36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stratification</a:t>
            </a:r>
          </a:p>
        </p:txBody>
      </p:sp>
      <p:graphicFrame>
        <p:nvGraphicFramePr>
          <p:cNvPr id="4115" name="Object 36"/>
          <p:cNvGraphicFramePr>
            <a:graphicFrameLocks noChangeAspect="1"/>
          </p:cNvGraphicFramePr>
          <p:nvPr>
            <p:extLst/>
          </p:nvPr>
        </p:nvGraphicFramePr>
        <p:xfrm>
          <a:off x="3352800" y="5486400"/>
          <a:ext cx="1971675" cy="4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2" name="Equation" r:id="rId8" imgW="939392" imgH="291973" progId="Equation.3">
                  <p:embed/>
                </p:oleObj>
              </mc:Choice>
              <mc:Fallback>
                <p:oleObj name="Equation" r:id="rId8" imgW="939392" imgH="291973" progId="Equation.3">
                  <p:embed/>
                  <p:pic>
                    <p:nvPicPr>
                      <p:cNvPr id="4115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86400"/>
                        <a:ext cx="1971675" cy="43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600200" y="2362200"/>
            <a:ext cx="38862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00200" y="2362200"/>
            <a:ext cx="3810001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62200" y="3268705"/>
                <a:ext cx="6730432" cy="818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𝐷𝑘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268705"/>
                <a:ext cx="6730432" cy="8184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45524" y="4343400"/>
                <a:ext cx="9982200" cy="818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  <m:sup/>
                          </m:sSub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24" y="4343400"/>
                <a:ext cx="9982200" cy="81842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11154490" y="3902468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</a:rPr>
              <a:t>vegetation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8991600" y="3677920"/>
            <a:ext cx="2057400" cy="40921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10820400" y="4183315"/>
            <a:ext cx="381000" cy="41862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54801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640D45-3825-4BBC-8A6A-7B2853828DB5}" type="slidenum">
              <a:rPr lang="en-US" smtClean="0">
                <a:solidFill>
                  <a:schemeClr val="bg2"/>
                </a:solidFill>
              </a:rPr>
              <a:pPr eaLnBrk="1" hangingPunct="1"/>
              <a:t>30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1600200" y="81280"/>
            <a:ext cx="11689557" cy="487680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Horizontal viscosity</a:t>
            </a:r>
            <a:endParaRPr lang="en-US" sz="3200" baseline="-25000" dirty="0"/>
          </a:p>
        </p:txBody>
      </p:sp>
      <p:sp>
        <p:nvSpPr>
          <p:cNvPr id="21510" name="Text Box 54"/>
          <p:cNvSpPr txBox="1">
            <a:spLocks noChangeArrowheads="1"/>
          </p:cNvSpPr>
          <p:nvPr/>
        </p:nvSpPr>
        <p:spPr bwMode="auto">
          <a:xfrm>
            <a:off x="381000" y="1431159"/>
            <a:ext cx="231658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/>
              <a:t>Assuming uniformity</a:t>
            </a:r>
            <a:endParaRPr lang="en-US" dirty="0"/>
          </a:p>
        </p:txBody>
      </p:sp>
      <p:sp>
        <p:nvSpPr>
          <p:cNvPr id="3" name="Rectangle 685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429000" y="852746"/>
          <a:ext cx="3696522" cy="89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Equation" r:id="rId4" imgW="1815312" imgH="444307" progId="Equation.3">
                  <p:embed/>
                </p:oleObj>
              </mc:Choice>
              <mc:Fallback>
                <p:oleObj name="Equation" r:id="rId4" imgW="1815312" imgH="444307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852746"/>
                        <a:ext cx="3696522" cy="899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10600" y="782843"/>
            <a:ext cx="4876800" cy="1868448"/>
            <a:chOff x="0" y="1941552"/>
            <a:chExt cx="4876800" cy="1868448"/>
          </a:xfrm>
        </p:grpSpPr>
        <p:sp>
          <p:nvSpPr>
            <p:cNvPr id="18" name="Freeform 17"/>
            <p:cNvSpPr/>
            <p:nvPr/>
          </p:nvSpPr>
          <p:spPr>
            <a:xfrm>
              <a:off x="299658" y="2209800"/>
              <a:ext cx="1580972" cy="1290415"/>
            </a:xfrm>
            <a:custGeom>
              <a:avLst/>
              <a:gdLst>
                <a:gd name="connsiteX0" fmla="*/ 760575 w 1580972"/>
                <a:gd name="connsiteY0" fmla="*/ 0 h 1290415"/>
                <a:gd name="connsiteX1" fmla="*/ 0 w 1580972"/>
                <a:gd name="connsiteY1" fmla="*/ 623843 h 1290415"/>
                <a:gd name="connsiteX2" fmla="*/ 777667 w 1580972"/>
                <a:gd name="connsiteY2" fmla="*/ 1290415 h 1290415"/>
                <a:gd name="connsiteX3" fmla="*/ 1580972 w 1580972"/>
                <a:gd name="connsiteY3" fmla="*/ 623843 h 1290415"/>
                <a:gd name="connsiteX4" fmla="*/ 760575 w 1580972"/>
                <a:gd name="connsiteY4" fmla="*/ 0 h 129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972" h="1290415">
                  <a:moveTo>
                    <a:pt x="760575" y="0"/>
                  </a:moveTo>
                  <a:lnTo>
                    <a:pt x="0" y="623843"/>
                  </a:lnTo>
                  <a:lnTo>
                    <a:pt x="777667" y="1290415"/>
                  </a:lnTo>
                  <a:lnTo>
                    <a:pt x="1580972" y="623843"/>
                  </a:lnTo>
                  <a:lnTo>
                    <a:pt x="760575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0"/>
              <a:endCxn id="18" idx="2"/>
            </p:cNvCxnSpPr>
            <p:nvPr/>
          </p:nvCxnSpPr>
          <p:spPr>
            <a:xfrm>
              <a:off x="1060233" y="2209800"/>
              <a:ext cx="17092" cy="1290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utoShape 59"/>
            <p:cNvSpPr>
              <a:spLocks noChangeAspect="1" noChangeArrowheads="1"/>
            </p:cNvSpPr>
            <p:nvPr/>
          </p:nvSpPr>
          <p:spPr bwMode="auto">
            <a:xfrm>
              <a:off x="635244" y="248221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59"/>
            <p:cNvSpPr>
              <a:spLocks noChangeAspect="1" noChangeArrowheads="1"/>
            </p:cNvSpPr>
            <p:nvPr/>
          </p:nvSpPr>
          <p:spPr bwMode="auto">
            <a:xfrm>
              <a:off x="677136" y="313944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59"/>
            <p:cNvSpPr>
              <a:spLocks noChangeAspect="1" noChangeArrowheads="1"/>
            </p:cNvSpPr>
            <p:nvPr/>
          </p:nvSpPr>
          <p:spPr bwMode="auto">
            <a:xfrm>
              <a:off x="1463919" y="311467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59"/>
            <p:cNvSpPr>
              <a:spLocks noChangeAspect="1" noChangeArrowheads="1"/>
            </p:cNvSpPr>
            <p:nvPr/>
          </p:nvSpPr>
          <p:spPr bwMode="auto">
            <a:xfrm>
              <a:off x="1458186" y="250507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9068" y="2660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2386" y="26574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1861" y="220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6392" y="31146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58186" y="220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79177" y="30396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62200" y="2438399"/>
              <a:ext cx="2209800" cy="10456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>
            <a:xfrm>
              <a:off x="3467100" y="2438399"/>
              <a:ext cx="0" cy="1045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utoShape 59"/>
            <p:cNvSpPr>
              <a:spLocks noChangeAspect="1" noChangeArrowheads="1"/>
            </p:cNvSpPr>
            <p:nvPr/>
          </p:nvSpPr>
          <p:spPr bwMode="auto">
            <a:xfrm>
              <a:off x="4015758" y="344424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24225" y="27548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34" name="AutoShape 59"/>
            <p:cNvSpPr>
              <a:spLocks noChangeAspect="1" noChangeArrowheads="1"/>
            </p:cNvSpPr>
            <p:nvPr/>
          </p:nvSpPr>
          <p:spPr bwMode="auto">
            <a:xfrm>
              <a:off x="4015758" y="242887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59"/>
            <p:cNvSpPr>
              <a:spLocks noChangeAspect="1" noChangeArrowheads="1"/>
            </p:cNvSpPr>
            <p:nvPr/>
          </p:nvSpPr>
          <p:spPr bwMode="auto">
            <a:xfrm>
              <a:off x="4539633" y="293370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59"/>
            <p:cNvSpPr>
              <a:spLocks noChangeAspect="1" noChangeArrowheads="1"/>
            </p:cNvSpPr>
            <p:nvPr/>
          </p:nvSpPr>
          <p:spPr bwMode="auto">
            <a:xfrm>
              <a:off x="2905125" y="344805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59"/>
            <p:cNvSpPr>
              <a:spLocks noChangeAspect="1" noChangeArrowheads="1"/>
            </p:cNvSpPr>
            <p:nvPr/>
          </p:nvSpPr>
          <p:spPr bwMode="auto">
            <a:xfrm>
              <a:off x="2910858" y="241935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59"/>
            <p:cNvSpPr>
              <a:spLocks noChangeAspect="1" noChangeArrowheads="1"/>
            </p:cNvSpPr>
            <p:nvPr/>
          </p:nvSpPr>
          <p:spPr bwMode="auto">
            <a:xfrm>
              <a:off x="2329833" y="293370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89264" y="27692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00350" y="2133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57400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432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719029" y="2533650"/>
              <a:ext cx="769628" cy="62401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665716" y="2543177"/>
              <a:ext cx="813461" cy="5714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65716" y="2543176"/>
              <a:ext cx="30470" cy="6267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54" idx="0"/>
            </p:cNvCxnSpPr>
            <p:nvPr/>
          </p:nvCxnSpPr>
          <p:spPr>
            <a:xfrm>
              <a:off x="2952750" y="2447925"/>
              <a:ext cx="1096932" cy="990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381250" y="2961077"/>
              <a:ext cx="560079" cy="5391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0" idx="1"/>
            </p:cNvCxnSpPr>
            <p:nvPr/>
          </p:nvCxnSpPr>
          <p:spPr>
            <a:xfrm flipV="1">
              <a:off x="2362200" y="2436257"/>
              <a:ext cx="588993" cy="52494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943225" y="2476500"/>
              <a:ext cx="1087407" cy="9582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966067" y="2604016"/>
              <a:ext cx="393899" cy="3689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2514600" y="2533650"/>
              <a:ext cx="458757" cy="4466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19027701">
              <a:off x="3031026" y="2253427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b="1" i="1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h</a:t>
              </a:r>
              <a:endParaRPr lang="en-US" b="1" i="1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9210087">
              <a:off x="2275848" y="2272542"/>
              <a:ext cx="45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b="1" i="1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x</a:t>
              </a:r>
              <a:endParaRPr lang="en-US" b="1" i="1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8839" y="34385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75114" y="27717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89314" y="21262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0810" y="265129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59456" y="265747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92666" y="3135868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98198" y="314539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16244" y="194155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P</a:t>
              </a:r>
              <a:endParaRPr lang="en-US" b="1" i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0" y="2657475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Q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60234" y="342650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R</a:t>
              </a:r>
              <a:endParaRPr lang="en-US" b="1" i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32435" y="268188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S</a:t>
              </a:r>
              <a:endParaRPr lang="en-US" b="1" i="1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479132" y="2543175"/>
              <a:ext cx="14987" cy="6030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037043" y="2446258"/>
              <a:ext cx="560079" cy="5391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35" idx="2"/>
            </p:cNvCxnSpPr>
            <p:nvPr/>
          </p:nvCxnSpPr>
          <p:spPr>
            <a:xfrm flipV="1">
              <a:off x="4053858" y="2994660"/>
              <a:ext cx="516246" cy="46112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687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997539" y="2223864"/>
          <a:ext cx="4938800" cy="8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Equation" r:id="rId6" imgW="2628900" imgH="431800" progId="Equation.3">
                  <p:embed/>
                </p:oleObj>
              </mc:Choice>
              <mc:Fallback>
                <p:oleObj name="Equation" r:id="rId6" imgW="2628900" imgH="4318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539" y="2223864"/>
                        <a:ext cx="4938800" cy="8241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 bwMode="auto">
          <a:xfrm>
            <a:off x="5331797" y="1819275"/>
            <a:ext cx="220198" cy="386834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874" y="2301373"/>
            <a:ext cx="207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(like Shapiro filter)</a:t>
            </a:r>
            <a:endParaRPr lang="en-US" dirty="0"/>
          </a:p>
        </p:txBody>
      </p:sp>
      <p:sp>
        <p:nvSpPr>
          <p:cNvPr id="10" name="Rectangle 689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150815" y="4572000"/>
          <a:ext cx="863224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Equation" r:id="rId8" imgW="4902200" imgH="711200" progId="Equation.3">
                  <p:embed/>
                </p:oleObj>
              </mc:Choice>
              <mc:Fallback>
                <p:oleObj name="Equation" r:id="rId8" imgW="4902200" imgH="7112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815" y="4572000"/>
                        <a:ext cx="8632247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3657600"/>
            <a:ext cx="494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Bi-harmonic viscosity (ideal in eddying regime)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43035" y="4022954"/>
            <a:ext cx="2579996" cy="2186702"/>
            <a:chOff x="4953000" y="1699498"/>
            <a:chExt cx="2579996" cy="2186702"/>
          </a:xfrm>
        </p:grpSpPr>
        <p:sp>
          <p:nvSpPr>
            <p:cNvPr id="76" name="Freeform 75"/>
            <p:cNvSpPr/>
            <p:nvPr/>
          </p:nvSpPr>
          <p:spPr>
            <a:xfrm>
              <a:off x="5392776" y="2188964"/>
              <a:ext cx="1580972" cy="1290415"/>
            </a:xfrm>
            <a:custGeom>
              <a:avLst/>
              <a:gdLst>
                <a:gd name="connsiteX0" fmla="*/ 760575 w 1580972"/>
                <a:gd name="connsiteY0" fmla="*/ 0 h 1290415"/>
                <a:gd name="connsiteX1" fmla="*/ 0 w 1580972"/>
                <a:gd name="connsiteY1" fmla="*/ 623843 h 1290415"/>
                <a:gd name="connsiteX2" fmla="*/ 777667 w 1580972"/>
                <a:gd name="connsiteY2" fmla="*/ 1290415 h 1290415"/>
                <a:gd name="connsiteX3" fmla="*/ 1580972 w 1580972"/>
                <a:gd name="connsiteY3" fmla="*/ 623843 h 1290415"/>
                <a:gd name="connsiteX4" fmla="*/ 760575 w 1580972"/>
                <a:gd name="connsiteY4" fmla="*/ 0 h 129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972" h="1290415">
                  <a:moveTo>
                    <a:pt x="760575" y="0"/>
                  </a:moveTo>
                  <a:lnTo>
                    <a:pt x="0" y="623843"/>
                  </a:lnTo>
                  <a:lnTo>
                    <a:pt x="777667" y="1290415"/>
                  </a:lnTo>
                  <a:lnTo>
                    <a:pt x="1580972" y="623843"/>
                  </a:lnTo>
                  <a:lnTo>
                    <a:pt x="760575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0"/>
              <a:endCxn id="76" idx="2"/>
            </p:cNvCxnSpPr>
            <p:nvPr/>
          </p:nvCxnSpPr>
          <p:spPr>
            <a:xfrm>
              <a:off x="6153351" y="2188964"/>
              <a:ext cx="17092" cy="1290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utoShape 59"/>
            <p:cNvSpPr>
              <a:spLocks noChangeAspect="1" noChangeArrowheads="1"/>
            </p:cNvSpPr>
            <p:nvPr/>
          </p:nvSpPr>
          <p:spPr bwMode="auto">
            <a:xfrm>
              <a:off x="5728362" y="246137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utoShape 59"/>
            <p:cNvSpPr>
              <a:spLocks noChangeAspect="1" noChangeArrowheads="1"/>
            </p:cNvSpPr>
            <p:nvPr/>
          </p:nvSpPr>
          <p:spPr bwMode="auto">
            <a:xfrm>
              <a:off x="5770254" y="3118604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59"/>
            <p:cNvSpPr>
              <a:spLocks noChangeAspect="1" noChangeArrowheads="1"/>
            </p:cNvSpPr>
            <p:nvPr/>
          </p:nvSpPr>
          <p:spPr bwMode="auto">
            <a:xfrm>
              <a:off x="6557037" y="309383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59"/>
            <p:cNvSpPr>
              <a:spLocks noChangeAspect="1" noChangeArrowheads="1"/>
            </p:cNvSpPr>
            <p:nvPr/>
          </p:nvSpPr>
          <p:spPr bwMode="auto">
            <a:xfrm>
              <a:off x="6551304" y="248423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22186" y="26399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65504" y="26366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74979" y="21889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529510" y="30938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551304" y="21889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572295" y="30188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395256" y="1975723"/>
              <a:ext cx="1657350" cy="1676400"/>
            </a:xfrm>
            <a:custGeom>
              <a:avLst/>
              <a:gdLst>
                <a:gd name="connsiteX0" fmla="*/ 0 w 1657350"/>
                <a:gd name="connsiteY0" fmla="*/ 828675 h 1676400"/>
                <a:gd name="connsiteX1" fmla="*/ 47625 w 1657350"/>
                <a:gd name="connsiteY1" fmla="*/ 0 h 1676400"/>
                <a:gd name="connsiteX2" fmla="*/ 742950 w 1657350"/>
                <a:gd name="connsiteY2" fmla="*/ 219075 h 1676400"/>
                <a:gd name="connsiteX3" fmla="*/ 1657350 w 1657350"/>
                <a:gd name="connsiteY3" fmla="*/ 57150 h 1676400"/>
                <a:gd name="connsiteX4" fmla="*/ 1495425 w 1657350"/>
                <a:gd name="connsiteY4" fmla="*/ 1676400 h 1676400"/>
                <a:gd name="connsiteX5" fmla="*/ 838200 w 1657350"/>
                <a:gd name="connsiteY5" fmla="*/ 1504950 h 1676400"/>
                <a:gd name="connsiteX6" fmla="*/ 9525 w 1657350"/>
                <a:gd name="connsiteY6" fmla="*/ 1476375 h 1676400"/>
                <a:gd name="connsiteX7" fmla="*/ 0 w 1657350"/>
                <a:gd name="connsiteY7" fmla="*/ 828675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7350" h="1676400">
                  <a:moveTo>
                    <a:pt x="0" y="828675"/>
                  </a:moveTo>
                  <a:lnTo>
                    <a:pt x="47625" y="0"/>
                  </a:lnTo>
                  <a:lnTo>
                    <a:pt x="742950" y="219075"/>
                  </a:lnTo>
                  <a:lnTo>
                    <a:pt x="1657350" y="57150"/>
                  </a:lnTo>
                  <a:lnTo>
                    <a:pt x="1495425" y="1676400"/>
                  </a:lnTo>
                  <a:lnTo>
                    <a:pt x="838200" y="1504950"/>
                  </a:lnTo>
                  <a:lnTo>
                    <a:pt x="9525" y="1476375"/>
                  </a:lnTo>
                  <a:lnTo>
                    <a:pt x="0" y="828675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utoShape 59"/>
            <p:cNvSpPr>
              <a:spLocks noChangeAspect="1" noChangeArrowheads="1"/>
            </p:cNvSpPr>
            <p:nvPr/>
          </p:nvSpPr>
          <p:spPr bwMode="auto">
            <a:xfrm>
              <a:off x="5776256" y="346733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59"/>
            <p:cNvSpPr>
              <a:spLocks noChangeAspect="1" noChangeArrowheads="1"/>
            </p:cNvSpPr>
            <p:nvPr/>
          </p:nvSpPr>
          <p:spPr bwMode="auto">
            <a:xfrm>
              <a:off x="6538256" y="354353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59"/>
            <p:cNvSpPr>
              <a:spLocks noChangeAspect="1" noChangeArrowheads="1"/>
            </p:cNvSpPr>
            <p:nvPr/>
          </p:nvSpPr>
          <p:spPr bwMode="auto">
            <a:xfrm>
              <a:off x="5385731" y="3137773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59"/>
            <p:cNvSpPr>
              <a:spLocks noChangeAspect="1" noChangeArrowheads="1"/>
            </p:cNvSpPr>
            <p:nvPr/>
          </p:nvSpPr>
          <p:spPr bwMode="auto">
            <a:xfrm>
              <a:off x="5395256" y="238529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59"/>
            <p:cNvSpPr>
              <a:spLocks noChangeAspect="1" noChangeArrowheads="1"/>
            </p:cNvSpPr>
            <p:nvPr/>
          </p:nvSpPr>
          <p:spPr bwMode="auto">
            <a:xfrm>
              <a:off x="5776256" y="2070973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AutoShape 59"/>
            <p:cNvSpPr>
              <a:spLocks noChangeAspect="1" noChangeArrowheads="1"/>
            </p:cNvSpPr>
            <p:nvPr/>
          </p:nvSpPr>
          <p:spPr bwMode="auto">
            <a:xfrm>
              <a:off x="6915464" y="324242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utoShape 59"/>
            <p:cNvSpPr>
              <a:spLocks noChangeAspect="1" noChangeArrowheads="1"/>
            </p:cNvSpPr>
            <p:nvPr/>
          </p:nvSpPr>
          <p:spPr bwMode="auto">
            <a:xfrm>
              <a:off x="6610664" y="2090023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59"/>
            <p:cNvSpPr>
              <a:spLocks noChangeAspect="1" noChangeArrowheads="1"/>
            </p:cNvSpPr>
            <p:nvPr/>
          </p:nvSpPr>
          <p:spPr bwMode="auto">
            <a:xfrm>
              <a:off x="6995456" y="240434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627379" y="169949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1a</a:t>
              </a:r>
              <a:endParaRPr lang="en-US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992996" y="2183252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1b</a:t>
              </a:r>
              <a:endParaRPr lang="en-US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953000" y="29853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529510" y="3493889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r>
                <a:rPr lang="en-US" b="1" dirty="0"/>
                <a:t>b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409440" y="35168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900131" y="3039673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3b</a:t>
              </a:r>
              <a:endParaRPr lang="en-US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117498" y="22006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330507" y="1699498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4b</a:t>
              </a:r>
              <a:endParaRPr lang="en-US" b="1" dirty="0"/>
            </a:p>
          </p:txBody>
        </p:sp>
      </p:grpSp>
      <p:sp>
        <p:nvSpPr>
          <p:cNvPr id="105" name="Text Box 54"/>
          <p:cNvSpPr txBox="1">
            <a:spLocks noChangeArrowheads="1"/>
          </p:cNvSpPr>
          <p:nvPr/>
        </p:nvSpPr>
        <p:spPr bwMode="auto">
          <a:xfrm>
            <a:off x="399288" y="552396"/>
            <a:ext cx="62604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/>
              <a:t>Important for </a:t>
            </a:r>
            <a:r>
              <a:rPr lang="en-US" i="1" dirty="0" smtClean="0"/>
              <a:t>eddying regime </a:t>
            </a:r>
            <a:r>
              <a:rPr lang="en-US" dirty="0" smtClean="0"/>
              <a:t>for adding proper dissipation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95338" y="6730834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(Zhang et al. 2016)</a:t>
            </a:r>
          </a:p>
        </p:txBody>
      </p:sp>
    </p:spTree>
    <p:extLst>
      <p:ext uri="{BB962C8B-B14F-4D97-AF65-F5344CB8AC3E}">
        <p14:creationId xmlns:p14="http://schemas.microsoft.com/office/powerpoint/2010/main" val="1440896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2FF906-6446-4A54-9C34-5A1631E57C6B}" type="slidenum">
              <a:rPr lang="en-US" smtClean="0">
                <a:solidFill>
                  <a:schemeClr val="bg2"/>
                </a:solidFill>
              </a:rPr>
              <a:pPr eaLnBrk="1" hangingPunct="1"/>
              <a:t>31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321" y="125445"/>
            <a:ext cx="10172700" cy="325120"/>
          </a:xfrm>
          <a:noFill/>
        </p:spPr>
        <p:txBody>
          <a:bodyPr/>
          <a:lstStyle/>
          <a:p>
            <a:pPr algn="ctr" eaLnBrk="1" hangingPunct="1"/>
            <a:r>
              <a:rPr lang="en-US" sz="2800" dirty="0"/>
              <a:t>Turbulence </a:t>
            </a:r>
            <a:r>
              <a:rPr lang="en-US" sz="2800" dirty="0" smtClean="0"/>
              <a:t>closure (</a:t>
            </a:r>
            <a:r>
              <a:rPr lang="en-US" sz="2800" dirty="0" err="1" smtClean="0"/>
              <a:t>itur</a:t>
            </a:r>
            <a:r>
              <a:rPr lang="en-US" sz="2800" dirty="0" smtClean="0"/>
              <a:t>=3)  </a:t>
            </a:r>
            <a:endParaRPr lang="en-US" sz="2800" dirty="0"/>
          </a:p>
        </p:txBody>
      </p:sp>
      <p:sp>
        <p:nvSpPr>
          <p:cNvPr id="35846" name="AutoShape 12"/>
          <p:cNvSpPr>
            <a:spLocks/>
          </p:cNvSpPr>
          <p:nvPr/>
        </p:nvSpPr>
        <p:spPr bwMode="auto">
          <a:xfrm>
            <a:off x="2362201" y="755364"/>
            <a:ext cx="228600" cy="1251731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35848" name="Object 14"/>
          <p:cNvGraphicFramePr>
            <a:graphicFrameLocks noChangeAspect="1"/>
          </p:cNvGraphicFramePr>
          <p:nvPr>
            <p:extLst/>
          </p:nvPr>
        </p:nvGraphicFramePr>
        <p:xfrm>
          <a:off x="8099743" y="2691650"/>
          <a:ext cx="5616257" cy="157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Equation" r:id="rId4" imgW="3175000" imgH="2336800" progId="Equation.DSMT4">
                  <p:embed/>
                </p:oleObj>
              </mc:Choice>
              <mc:Fallback>
                <p:oleObj name="Equation" r:id="rId4" imgW="3175000" imgH="2336800" progId="Equation.DSMT4">
                  <p:embed/>
                  <p:pic>
                    <p:nvPicPr>
                      <p:cNvPr id="3584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743" y="2691650"/>
                        <a:ext cx="5616257" cy="157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15"/>
          <p:cNvGraphicFramePr>
            <a:graphicFrameLocks noChangeAspect="1"/>
          </p:cNvGraphicFramePr>
          <p:nvPr>
            <p:extLst/>
          </p:nvPr>
        </p:nvGraphicFramePr>
        <p:xfrm>
          <a:off x="205212" y="2772743"/>
          <a:ext cx="7578801" cy="134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6" name="Equation" r:id="rId6" imgW="4064000" imgH="1841500" progId="Equation.DSMT4">
                  <p:embed/>
                </p:oleObj>
              </mc:Choice>
              <mc:Fallback>
                <p:oleObj name="Equation" r:id="rId6" imgW="4064000" imgH="1841500" progId="Equation.DSMT4">
                  <p:embed/>
                  <p:pic>
                    <p:nvPicPr>
                      <p:cNvPr id="3584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12" y="2772743"/>
                        <a:ext cx="7578801" cy="1342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Text Box 20"/>
          <p:cNvSpPr txBox="1">
            <a:spLocks noChangeArrowheads="1"/>
          </p:cNvSpPr>
          <p:nvPr/>
        </p:nvSpPr>
        <p:spPr bwMode="auto">
          <a:xfrm>
            <a:off x="2514600" y="2285509"/>
            <a:ext cx="1798434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/>
              <a:t>Essential </a:t>
            </a:r>
            <a:r>
              <a:rPr lang="en-US" sz="2100" dirty="0" err="1"/>
              <a:t>b.c.</a:t>
            </a:r>
            <a:endParaRPr lang="en-US" sz="2100" dirty="0"/>
          </a:p>
        </p:txBody>
      </p:sp>
      <p:sp>
        <p:nvSpPr>
          <p:cNvPr id="35854" name="Text Box 21"/>
          <p:cNvSpPr txBox="1">
            <a:spLocks noChangeArrowheads="1"/>
          </p:cNvSpPr>
          <p:nvPr/>
        </p:nvSpPr>
        <p:spPr bwMode="auto">
          <a:xfrm>
            <a:off x="9640654" y="2247142"/>
            <a:ext cx="161909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/>
              <a:t>Natural </a:t>
            </a:r>
            <a:r>
              <a:rPr lang="en-US" sz="2100" dirty="0" err="1"/>
              <a:t>b.c.</a:t>
            </a:r>
            <a:endParaRPr lang="en-US" sz="2100" dirty="0"/>
          </a:p>
        </p:txBody>
      </p:sp>
      <p:sp>
        <p:nvSpPr>
          <p:cNvPr id="35855" name="Text Box 22"/>
          <p:cNvSpPr txBox="1">
            <a:spLocks noChangeArrowheads="1"/>
          </p:cNvSpPr>
          <p:nvPr/>
        </p:nvSpPr>
        <p:spPr bwMode="auto">
          <a:xfrm>
            <a:off x="1781594" y="4571999"/>
            <a:ext cx="9700221" cy="206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/>
              <a:t>FE </a:t>
            </a:r>
            <a:r>
              <a:rPr lang="en-US" b="1" dirty="0" smtClean="0"/>
              <a:t>formulation</a:t>
            </a:r>
          </a:p>
          <a:p>
            <a:pPr eaLnBrk="1" hangingPunct="1"/>
            <a:endParaRPr lang="en-US" b="1" dirty="0"/>
          </a:p>
          <a:p>
            <a:pPr eaLnBrk="1" hangingPunct="1">
              <a:buFontTx/>
              <a:buChar char="•"/>
            </a:pPr>
            <a:r>
              <a:rPr lang="en-US" dirty="0"/>
              <a:t>  </a:t>
            </a:r>
            <a:r>
              <a:rPr lang="en-US" i="1" dirty="0"/>
              <a:t>k,</a:t>
            </a:r>
            <a:r>
              <a:rPr lang="en-US" dirty="0"/>
              <a:t> </a:t>
            </a:r>
            <a:r>
              <a:rPr lang="en-US" i="1" dirty="0">
                <a:latin typeface="Symbol" pitchFamily="18" charset="2"/>
              </a:rPr>
              <a:t>y </a:t>
            </a:r>
            <a:r>
              <a:rPr lang="en-US" dirty="0"/>
              <a:t> and diffusivities are defined at nodes and whole levels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Use </a:t>
            </a:r>
            <a:r>
              <a:rPr lang="en-US" dirty="0"/>
              <a:t>natural </a:t>
            </a:r>
            <a:r>
              <a:rPr lang="en-US" dirty="0" err="1"/>
              <a:t>b.c.</a:t>
            </a:r>
            <a:r>
              <a:rPr lang="en-US" dirty="0"/>
              <a:t> first and essential </a:t>
            </a:r>
            <a:r>
              <a:rPr lang="en-US" dirty="0" err="1"/>
              <a:t>b.c.</a:t>
            </a:r>
            <a:r>
              <a:rPr lang="en-US" dirty="0"/>
              <a:t> is used to overwrite the solution at boundary</a:t>
            </a:r>
          </a:p>
          <a:p>
            <a:pPr eaLnBrk="1" hangingPunct="1">
              <a:buFontTx/>
              <a:buChar char="•"/>
            </a:pPr>
            <a:r>
              <a:rPr lang="en-US" dirty="0"/>
              <a:t> Neglect advection</a:t>
            </a:r>
          </a:p>
          <a:p>
            <a:pPr eaLnBrk="1" hangingPunct="1">
              <a:buFontTx/>
              <a:buChar char="•"/>
            </a:pPr>
            <a:r>
              <a:rPr lang="en-US" dirty="0"/>
              <a:t> The production and buoyancy terms are treated explicitly or implicitly depending on the sum to enhance stability</a:t>
            </a:r>
          </a:p>
        </p:txBody>
      </p:sp>
      <p:sp>
        <p:nvSpPr>
          <p:cNvPr id="35856" name="Rectangle 23"/>
          <p:cNvSpPr>
            <a:spLocks noChangeArrowheads="1"/>
          </p:cNvSpPr>
          <p:nvPr/>
        </p:nvSpPr>
        <p:spPr bwMode="auto">
          <a:xfrm>
            <a:off x="4800599" y="625551"/>
            <a:ext cx="3212145" cy="398342"/>
          </a:xfrm>
          <a:prstGeom prst="rect">
            <a:avLst/>
          </a:prstGeom>
          <a:noFill/>
          <a:ln w="9525" algn="ctr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5857" name="Rectangle 24"/>
          <p:cNvSpPr>
            <a:spLocks noChangeArrowheads="1"/>
          </p:cNvSpPr>
          <p:nvPr/>
        </p:nvSpPr>
        <p:spPr bwMode="auto">
          <a:xfrm>
            <a:off x="5133975" y="1497652"/>
            <a:ext cx="3886200" cy="398342"/>
          </a:xfrm>
          <a:prstGeom prst="rect">
            <a:avLst/>
          </a:prstGeom>
          <a:noFill/>
          <a:ln w="9525" algn="ctr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1429990" y="3223847"/>
            <a:ext cx="199606" cy="211319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-76200" y="3048000"/>
            <a:ext cx="2286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7784145" y="2895600"/>
            <a:ext cx="228600" cy="1219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03048" y="533400"/>
                <a:ext cx="580184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𝐷𝑘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048" y="533400"/>
                <a:ext cx="5801845" cy="7146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67000" y="1365428"/>
                <a:ext cx="923865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  <m:sup/>
                          </m:sSub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365428"/>
                <a:ext cx="9238658" cy="714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15400" y="996095"/>
            <a:ext cx="12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8130383" y="1180761"/>
            <a:ext cx="785017" cy="4222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7" idx="1"/>
          </p:cNvCxnSpPr>
          <p:nvPr/>
        </p:nvCxnSpPr>
        <p:spPr bwMode="auto">
          <a:xfrm flipH="1" flipV="1">
            <a:off x="7696200" y="1040453"/>
            <a:ext cx="1219200" cy="14030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918739" y="45056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8130383" y="625551"/>
            <a:ext cx="708817" cy="129813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30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2FF906-6446-4A54-9C34-5A1631E57C6B}" type="slidenum">
              <a:rPr lang="en-US" smtClean="0">
                <a:solidFill>
                  <a:schemeClr val="bg2"/>
                </a:solidFill>
              </a:rPr>
              <a:pPr eaLnBrk="1" hangingPunct="1"/>
              <a:t>32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10172700" cy="609600"/>
          </a:xfrm>
          <a:noFill/>
        </p:spPr>
        <p:txBody>
          <a:bodyPr/>
          <a:lstStyle/>
          <a:p>
            <a:pPr algn="ctr" eaLnBrk="1" hangingPunct="1"/>
            <a:r>
              <a:rPr lang="en-US" sz="2800" dirty="0"/>
              <a:t>Turbulence </a:t>
            </a:r>
            <a:r>
              <a:rPr lang="en-US" sz="2800" dirty="0" smtClean="0"/>
              <a:t>closure (</a:t>
            </a:r>
            <a:r>
              <a:rPr lang="en-US" sz="2800" dirty="0" err="1" smtClean="0"/>
              <a:t>itur</a:t>
            </a:r>
            <a:r>
              <a:rPr lang="en-US" sz="2800" dirty="0" smtClean="0"/>
              <a:t>=3)  </a:t>
            </a:r>
            <a:endParaRPr lang="en-US" sz="2800" dirty="0"/>
          </a:p>
        </p:txBody>
      </p:sp>
      <p:graphicFrame>
        <p:nvGraphicFramePr>
          <p:cNvPr id="35858" name="Object 25"/>
          <p:cNvGraphicFramePr>
            <a:graphicFrameLocks noChangeAspect="1"/>
          </p:cNvGraphicFramePr>
          <p:nvPr>
            <p:extLst/>
          </p:nvPr>
        </p:nvGraphicFramePr>
        <p:xfrm>
          <a:off x="545231" y="1346200"/>
          <a:ext cx="11972925" cy="392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Equation" r:id="rId4" imgW="11430000" imgH="5333760" progId="Equation.DSMT4">
                  <p:embed/>
                </p:oleObj>
              </mc:Choice>
              <mc:Fallback>
                <p:oleObj name="Equation" r:id="rId4" imgW="11430000" imgH="5333760" progId="Equation.DSMT4">
                  <p:embed/>
                  <p:pic>
                    <p:nvPicPr>
                      <p:cNvPr id="3585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231" y="1346200"/>
                        <a:ext cx="11972925" cy="392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9" name="Rectangle 26"/>
          <p:cNvSpPr>
            <a:spLocks noChangeArrowheads="1"/>
          </p:cNvSpPr>
          <p:nvPr/>
        </p:nvSpPr>
        <p:spPr bwMode="auto">
          <a:xfrm>
            <a:off x="2209800" y="2743200"/>
            <a:ext cx="4938636" cy="1219200"/>
          </a:xfrm>
          <a:prstGeom prst="rect">
            <a:avLst/>
          </a:prstGeom>
          <a:noFill/>
          <a:ln w="9525" algn="ctr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35860" name="Object 27"/>
          <p:cNvGraphicFramePr>
            <a:graphicFrameLocks noChangeAspect="1"/>
          </p:cNvGraphicFramePr>
          <p:nvPr>
            <p:extLst/>
          </p:nvPr>
        </p:nvGraphicFramePr>
        <p:xfrm>
          <a:off x="3962401" y="5791200"/>
          <a:ext cx="2286000" cy="47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name="Equation" r:id="rId6" imgW="1739900" imgH="381000" progId="Equation.DSMT4">
                  <p:embed/>
                </p:oleObj>
              </mc:Choice>
              <mc:Fallback>
                <p:oleObj name="Equation" r:id="rId6" imgW="1739900" imgH="381000" progId="Equation.DSMT4">
                  <p:embed/>
                  <p:pic>
                    <p:nvPicPr>
                      <p:cNvPr id="3586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5791200"/>
                        <a:ext cx="2286000" cy="472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114800" y="2819400"/>
            <a:ext cx="1447800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55467" y="3438144"/>
            <a:ext cx="1447800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956304" y="4126468"/>
            <a:ext cx="1447800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297936" y="4724400"/>
            <a:ext cx="1447800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57924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765" y="-56541"/>
            <a:ext cx="10172700" cy="609600"/>
          </a:xfrm>
          <a:noFill/>
        </p:spPr>
        <p:txBody>
          <a:bodyPr/>
          <a:lstStyle/>
          <a:p>
            <a:pPr algn="ctr" eaLnBrk="1" hangingPunct="1"/>
            <a:r>
              <a:rPr lang="en-US" sz="2800" dirty="0" smtClean="0"/>
              <a:t>Lab test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86011"/>
                  </p:ext>
                </p:extLst>
              </p:nvPr>
            </p:nvGraphicFramePr>
            <p:xfrm>
              <a:off x="7509107" y="5769608"/>
              <a:ext cx="6080760" cy="14721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3600">
                      <a:extLst>
                        <a:ext uri="{9D8B030D-6E8A-4147-A177-3AD203B41FA5}">
                          <a16:colId xmlns:a16="http://schemas.microsoft.com/office/drawing/2014/main" val="413447746"/>
                        </a:ext>
                      </a:extLst>
                    </a:gridCol>
                    <a:gridCol w="869950">
                      <a:extLst>
                        <a:ext uri="{9D8B030D-6E8A-4147-A177-3AD203B41FA5}">
                          <a16:colId xmlns:a16="http://schemas.microsoft.com/office/drawing/2014/main" val="644328284"/>
                        </a:ext>
                      </a:extLst>
                    </a:gridCol>
                    <a:gridCol w="875665">
                      <a:extLst>
                        <a:ext uri="{9D8B030D-6E8A-4147-A177-3AD203B41FA5}">
                          <a16:colId xmlns:a16="http://schemas.microsoft.com/office/drawing/2014/main" val="1527029807"/>
                        </a:ext>
                      </a:extLst>
                    </a:gridCol>
                    <a:gridCol w="866140">
                      <a:extLst>
                        <a:ext uri="{9D8B030D-6E8A-4147-A177-3AD203B41FA5}">
                          <a16:colId xmlns:a16="http://schemas.microsoft.com/office/drawing/2014/main" val="2146071151"/>
                        </a:ext>
                      </a:extLst>
                    </a:gridCol>
                    <a:gridCol w="869950">
                      <a:extLst>
                        <a:ext uri="{9D8B030D-6E8A-4147-A177-3AD203B41FA5}">
                          <a16:colId xmlns:a16="http://schemas.microsoft.com/office/drawing/2014/main" val="1252979463"/>
                        </a:ext>
                      </a:extLst>
                    </a:gridCol>
                    <a:gridCol w="926465">
                      <a:extLst>
                        <a:ext uri="{9D8B030D-6E8A-4147-A177-3AD203B41FA5}">
                          <a16:colId xmlns:a16="http://schemas.microsoft.com/office/drawing/2014/main" val="183502023"/>
                        </a:ext>
                      </a:extLst>
                    </a:gridCol>
                    <a:gridCol w="808990">
                      <a:extLst>
                        <a:ext uri="{9D8B030D-6E8A-4147-A177-3AD203B41FA5}">
                          <a16:colId xmlns:a16="http://schemas.microsoft.com/office/drawing/2014/main" val="34150148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 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D (cm)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5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>
                                      <a:effectLst/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105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50" dirty="0">
                              <a:effectLst/>
                            </a:rPr>
                            <a:t> (cm)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 dirty="0">
                              <a:effectLst/>
                            </a:rPr>
                            <a:t>N (cm</a:t>
                          </a:r>
                          <a:r>
                            <a:rPr lang="en-US" sz="1050" baseline="30000" dirty="0">
                              <a:effectLst/>
                            </a:rPr>
                            <a:t>-2</a:t>
                          </a:r>
                          <a:r>
                            <a:rPr lang="en-US" sz="1050" dirty="0">
                              <a:effectLst/>
                            </a:rPr>
                            <a:t>)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 dirty="0">
                              <a:effectLst/>
                            </a:rPr>
                            <a:t>H (cm)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 dirty="0">
                              <a:effectLst/>
                            </a:rPr>
                            <a:t>Depth-averaged velocity from lab (cm/s)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Depth-averaged velocity from model (cm/s)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56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R32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0.1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4.1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1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7.47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13.87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13.6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9452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A71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0.15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4.6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0.25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8.95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33.05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 dirty="0">
                              <a:effectLst/>
                            </a:rPr>
                            <a:t>33.1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14588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86011"/>
                  </p:ext>
                </p:extLst>
              </p:nvPr>
            </p:nvGraphicFramePr>
            <p:xfrm>
              <a:off x="7509107" y="5769608"/>
              <a:ext cx="6080760" cy="14257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3600">
                      <a:extLst>
                        <a:ext uri="{9D8B030D-6E8A-4147-A177-3AD203B41FA5}">
                          <a16:colId xmlns:a16="http://schemas.microsoft.com/office/drawing/2014/main" val="413447746"/>
                        </a:ext>
                      </a:extLst>
                    </a:gridCol>
                    <a:gridCol w="869950">
                      <a:extLst>
                        <a:ext uri="{9D8B030D-6E8A-4147-A177-3AD203B41FA5}">
                          <a16:colId xmlns:a16="http://schemas.microsoft.com/office/drawing/2014/main" val="644328284"/>
                        </a:ext>
                      </a:extLst>
                    </a:gridCol>
                    <a:gridCol w="875665">
                      <a:extLst>
                        <a:ext uri="{9D8B030D-6E8A-4147-A177-3AD203B41FA5}">
                          <a16:colId xmlns:a16="http://schemas.microsoft.com/office/drawing/2014/main" val="1527029807"/>
                        </a:ext>
                      </a:extLst>
                    </a:gridCol>
                    <a:gridCol w="866140">
                      <a:extLst>
                        <a:ext uri="{9D8B030D-6E8A-4147-A177-3AD203B41FA5}">
                          <a16:colId xmlns:a16="http://schemas.microsoft.com/office/drawing/2014/main" val="2146071151"/>
                        </a:ext>
                      </a:extLst>
                    </a:gridCol>
                    <a:gridCol w="869950">
                      <a:extLst>
                        <a:ext uri="{9D8B030D-6E8A-4147-A177-3AD203B41FA5}">
                          <a16:colId xmlns:a16="http://schemas.microsoft.com/office/drawing/2014/main" val="1252979463"/>
                        </a:ext>
                      </a:extLst>
                    </a:gridCol>
                    <a:gridCol w="926465">
                      <a:extLst>
                        <a:ext uri="{9D8B030D-6E8A-4147-A177-3AD203B41FA5}">
                          <a16:colId xmlns:a16="http://schemas.microsoft.com/office/drawing/2014/main" val="183502023"/>
                        </a:ext>
                      </a:extLst>
                    </a:gridCol>
                    <a:gridCol w="808990">
                      <a:extLst>
                        <a:ext uri="{9D8B030D-6E8A-4147-A177-3AD203B41FA5}">
                          <a16:colId xmlns:a16="http://schemas.microsoft.com/office/drawing/2014/main" val="3415014884"/>
                        </a:ext>
                      </a:extLst>
                    </a:gridCol>
                  </a:tblGrid>
                  <a:tr h="1088644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 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D (cm)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98611" t="-2793" r="-398611" b="-38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 dirty="0">
                              <a:effectLst/>
                            </a:rPr>
                            <a:t>N (cm</a:t>
                          </a:r>
                          <a:r>
                            <a:rPr lang="en-US" sz="1050" baseline="30000" dirty="0">
                              <a:effectLst/>
                            </a:rPr>
                            <a:t>-2</a:t>
                          </a:r>
                          <a:r>
                            <a:rPr lang="en-US" sz="1050" dirty="0">
                              <a:effectLst/>
                            </a:rPr>
                            <a:t>)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 dirty="0">
                              <a:effectLst/>
                            </a:rPr>
                            <a:t>H (cm)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 dirty="0">
                              <a:effectLst/>
                            </a:rPr>
                            <a:t>Depth-averaged velocity from lab (cm/s)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Depth-averaged velocity from model (cm/s)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565834"/>
                      </a:ext>
                    </a:extLst>
                  </a:tr>
                  <a:tr h="16852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R32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0.1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4.1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1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7.47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13.87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13.6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945230"/>
                      </a:ext>
                    </a:extLst>
                  </a:tr>
                  <a:tr h="16852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A71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0.15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4.6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0.25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8.95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>
                              <a:effectLst/>
                            </a:rPr>
                            <a:t>33.05</a:t>
                          </a:r>
                          <a:endParaRPr lang="en-US" sz="105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86400" algn="l"/>
                            </a:tabLst>
                          </a:pPr>
                          <a:r>
                            <a:rPr lang="en-US" sz="1050" dirty="0">
                              <a:effectLst/>
                            </a:rPr>
                            <a:t>33.1</a:t>
                          </a:r>
                          <a:endParaRPr lang="en-US" sz="105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14588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474" y="2966272"/>
            <a:ext cx="3576206" cy="2766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7078" y="2819889"/>
            <a:ext cx="3006718" cy="2949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6892" y="2585028"/>
            <a:ext cx="308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Shimitsu</a:t>
            </a:r>
            <a:r>
              <a:rPr lang="en-US" dirty="0" smtClean="0">
                <a:solidFill>
                  <a:srgbClr val="7030A0"/>
                </a:solidFill>
              </a:rPr>
              <a:t> &amp; </a:t>
            </a:r>
            <a:r>
              <a:rPr lang="en-US" dirty="0" err="1" smtClean="0">
                <a:solidFill>
                  <a:srgbClr val="7030A0"/>
                </a:solidFill>
              </a:rPr>
              <a:t>Tsujimoto</a:t>
            </a:r>
            <a:r>
              <a:rPr lang="en-US" dirty="0" smtClean="0">
                <a:solidFill>
                  <a:srgbClr val="7030A0"/>
                </a:solidFill>
              </a:rPr>
              <a:t> (1994)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1515" y="6463409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 setup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300667" y="435715"/>
            <a:ext cx="476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in a long flume with bottom vegetation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3012" y="890649"/>
            <a:ext cx="4044630" cy="17766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969" y="652990"/>
            <a:ext cx="5874824" cy="28174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55241" y="3435839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u</a:t>
            </a:r>
            <a:r>
              <a:rPr lang="en-US" sz="1400" b="1" dirty="0" smtClean="0"/>
              <a:t> (cm/s)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922563" y="1748741"/>
            <a:ext cx="2193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Distance from bottom (cm)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310061" y="835381"/>
            <a:ext cx="1917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O</a:t>
            </a:r>
            <a:r>
              <a:rPr lang="en-US" sz="1400" b="1" dirty="0"/>
              <a:t>:</a:t>
            </a:r>
            <a:r>
              <a:rPr lang="en-US" sz="1400" b="1" dirty="0" smtClean="0"/>
              <a:t> Lab data</a:t>
            </a:r>
          </a:p>
          <a:p>
            <a:r>
              <a:rPr lang="en-US" sz="1400" b="1" dirty="0" smtClean="0">
                <a:latin typeface="Symbol" panose="05050102010706020507" pitchFamily="18" charset="2"/>
              </a:rPr>
              <a:t>-</a:t>
            </a:r>
            <a:r>
              <a:rPr lang="en-US" sz="1400" b="1" dirty="0" smtClean="0"/>
              <a:t>: SCHISM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</a:rPr>
              <a:t>: SCHISM without SAV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17" y="72461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(a)</a:t>
            </a:r>
            <a:endParaRPr lang="en-US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66641" y="1940945"/>
            <a:ext cx="548640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960" y="4108905"/>
            <a:ext cx="5912190" cy="281795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11428" y="6909741"/>
            <a:ext cx="2223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Reynolds stress (cm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/s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83493" y="421572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(b)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935479" y="5343054"/>
            <a:ext cx="2193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Distance from bottom (cm)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35613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765" y="-56541"/>
            <a:ext cx="10172700" cy="609600"/>
          </a:xfrm>
          <a:noFill/>
        </p:spPr>
        <p:txBody>
          <a:bodyPr/>
          <a:lstStyle/>
          <a:p>
            <a:pPr algn="ctr" eaLnBrk="1" hangingPunct="1"/>
            <a:r>
              <a:rPr lang="en-US" sz="2800" dirty="0" smtClean="0"/>
              <a:t>Wave attenuation by vegetation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41918" y="3200400"/>
                <a:ext cx="3968522" cy="1261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𝑣𝑒𝑔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nary>
                            <m:naryPr>
                              <m:limLoc m:val="undOv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h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𝑢𝑑𝑧</m:t>
                              </m:r>
                            </m:e>
                          </m:nary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18" y="3200400"/>
                <a:ext cx="3968522" cy="12617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48040" y="4843156"/>
                <a:ext cx="7238264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𝑣𝑒𝑔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𝜌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𝐷𝑁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𝑠𝑖𝑛h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𝑘𝑐𝑜𝑠h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𝑘h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040" y="4843156"/>
                <a:ext cx="7238264" cy="99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567065" y="671815"/>
            <a:ext cx="8839200" cy="2133600"/>
            <a:chOff x="-990600" y="609600"/>
            <a:chExt cx="10363200" cy="274320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8600" y="609600"/>
              <a:ext cx="9601200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3962400" y="1600200"/>
              <a:ext cx="4724400" cy="1524000"/>
              <a:chOff x="3962400" y="1676400"/>
              <a:chExt cx="3352800" cy="15240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9624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2672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5720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8768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1816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4864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7912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0960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4008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7056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0104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315200" y="1676400"/>
                <a:ext cx="0" cy="152400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ight Triangle 34"/>
            <p:cNvSpPr/>
            <p:nvPr/>
          </p:nvSpPr>
          <p:spPr>
            <a:xfrm flipH="1">
              <a:off x="-990600" y="2057400"/>
              <a:ext cx="10363200" cy="1219200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19200" y="1143000"/>
              <a:ext cx="533400" cy="1828800"/>
              <a:chOff x="1219200" y="1143000"/>
              <a:chExt cx="533400" cy="182880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1752600" y="1143000"/>
                <a:ext cx="0" cy="18288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219200" y="1838980"/>
                    <a:ext cx="494045" cy="523220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9200" y="1838980"/>
                    <a:ext cx="494045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/>
            <p:cNvGrpSpPr/>
            <p:nvPr/>
          </p:nvGrpSpPr>
          <p:grpSpPr>
            <a:xfrm>
              <a:off x="3011155" y="1600200"/>
              <a:ext cx="722645" cy="1143000"/>
              <a:chOff x="1029955" y="1143000"/>
              <a:chExt cx="722645" cy="182880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752600" y="1143000"/>
                <a:ext cx="0" cy="18288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029955" y="1630680"/>
                    <a:ext cx="646445" cy="837152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9955" y="1630680"/>
                    <a:ext cx="646445" cy="83715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4" name="TextBox 53"/>
          <p:cNvSpPr txBox="1"/>
          <p:nvPr/>
        </p:nvSpPr>
        <p:spPr>
          <a:xfrm>
            <a:off x="8070804" y="3395277"/>
            <a:ext cx="168096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Vegetation:</a:t>
            </a:r>
          </a:p>
          <a:p>
            <a:r>
              <a:rPr lang="en-US" b="1" dirty="0" smtClean="0"/>
              <a:t>Diameter: D</a:t>
            </a:r>
          </a:p>
          <a:p>
            <a:r>
              <a:rPr lang="en-US" b="1" dirty="0" smtClean="0"/>
              <a:t>Plants/m</a:t>
            </a:r>
            <a:r>
              <a:rPr lang="en-US" b="1" baseline="30000" dirty="0" smtClean="0"/>
              <a:t>2</a:t>
            </a:r>
            <a:r>
              <a:rPr lang="en-US" b="1" dirty="0" smtClean="0"/>
              <a:t>: N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595640" y="4385956"/>
            <a:ext cx="8814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</a:rPr>
              <a:t>Integrate orbital velocity over depth and average over wave period: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95970" y="6165683"/>
            <a:ext cx="759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Formulated by Dalrymple (1984), Mendez &amp; </a:t>
            </a:r>
            <a:r>
              <a:rPr lang="en-US" sz="2000" dirty="0" err="1" smtClean="0">
                <a:solidFill>
                  <a:srgbClr val="C00000"/>
                </a:solidFill>
              </a:rPr>
              <a:t>Losada</a:t>
            </a:r>
            <a:r>
              <a:rPr lang="en-US" sz="2000" dirty="0" smtClean="0">
                <a:solidFill>
                  <a:srgbClr val="C00000"/>
                </a:solidFill>
              </a:rPr>
              <a:t> (2004)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Implemented inside WWM and validated against some lab data</a:t>
            </a:r>
          </a:p>
        </p:txBody>
      </p:sp>
    </p:spTree>
    <p:extLst>
      <p:ext uri="{BB962C8B-B14F-4D97-AF65-F5344CB8AC3E}">
        <p14:creationId xmlns:p14="http://schemas.microsoft.com/office/powerpoint/2010/main" val="215698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5" grpId="0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97"/>
          <p:cNvSpPr>
            <a:spLocks noChangeArrowheads="1"/>
          </p:cNvSpPr>
          <p:nvPr/>
        </p:nvSpPr>
        <p:spPr bwMode="auto">
          <a:xfrm>
            <a:off x="0" y="0"/>
            <a:ext cx="137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990600"/>
            <a:ext cx="1280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We have incorporated the vegetation effects into SCHISM &amp; WWM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The effects may be either 2D or 3D 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3D effects can be from emergent or submerged vegetation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The vegetation terms are implemented implicitly for robustness so strong shear flow near canopy can be simulated without sacrificing numerical stability or efficiency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At the moment the form drag coefficient is assumed constant, but vertically variable drag can be easily implemented (to account for swaying and self-shading effects)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Similar technique may be applied to other types of structures (e.g., floating)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The enhanced model serves as backbone for vegetation growth model, now implemented inside ICM (Nicole’s talk)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17773" y="4639907"/>
            <a:ext cx="4037311" cy="2253959"/>
            <a:chOff x="5674733" y="5222325"/>
            <a:chExt cx="4037311" cy="2253959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733" y="5222325"/>
              <a:ext cx="4037311" cy="22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9113753" y="6911938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095293" y="5642125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30468" y="6911938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8430884" y="6166424"/>
              <a:ext cx="514350" cy="3657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6635012" y="6223977"/>
              <a:ext cx="652451" cy="3978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85" name="Text Box 36"/>
            <p:cNvSpPr txBox="1">
              <a:spLocks noChangeArrowheads="1"/>
            </p:cNvSpPr>
            <p:nvPr/>
          </p:nvSpPr>
          <p:spPr bwMode="auto">
            <a:xfrm>
              <a:off x="7600950" y="6833027"/>
              <a:ext cx="306807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Oval 35"/>
            <p:cNvSpPr>
              <a:spLocks noChangeArrowheads="1"/>
            </p:cNvSpPr>
            <p:nvPr/>
          </p:nvSpPr>
          <p:spPr bwMode="auto">
            <a:xfrm>
              <a:off x="7679905" y="6788654"/>
              <a:ext cx="168695" cy="145546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7399168" y="6799079"/>
              <a:ext cx="45719" cy="4571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H="1">
              <a:off x="5893239" y="6813001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6096000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6298761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H="1">
              <a:off x="6501522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H="1">
              <a:off x="6704283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flipH="1">
              <a:off x="6907044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flipH="1">
              <a:off x="7109805" y="68580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8099913" y="6897671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>
              <a:off x="8302674" y="6897671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H="1">
              <a:off x="8505435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flipH="1">
              <a:off x="8708196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H="1">
              <a:off x="8910957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H="1">
              <a:off x="9113718" y="6868796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H="1">
              <a:off x="7341039" y="6896500"/>
              <a:ext cx="126561" cy="14044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256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Horizontal grid: hybrid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28945" y="4273936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Isosceles Triangle 25"/>
          <p:cNvSpPr/>
          <p:nvPr/>
        </p:nvSpPr>
        <p:spPr>
          <a:xfrm>
            <a:off x="6268883" y="618803"/>
            <a:ext cx="3314700" cy="1706880"/>
          </a:xfrm>
          <a:prstGeom prst="triangle">
            <a:avLst>
              <a:gd name="adj" fmla="val 248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20695" y="2336318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568628" y="2301901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26082" y="243840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25748" y="1078289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1095147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63338" y="2406963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3</a:t>
            </a:r>
            <a:endParaRPr lang="en-US" dirty="0"/>
          </a:p>
        </p:txBody>
      </p:sp>
      <p:sp>
        <p:nvSpPr>
          <p:cNvPr id="38" name="Arc 37"/>
          <p:cNvSpPr/>
          <p:nvPr/>
        </p:nvSpPr>
        <p:spPr>
          <a:xfrm rot="7388098">
            <a:off x="6509678" y="5410370"/>
            <a:ext cx="975360" cy="1371600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0998714" y="4809856"/>
            <a:ext cx="2371458" cy="1376443"/>
          </a:xfrm>
          <a:custGeom>
            <a:avLst/>
            <a:gdLst>
              <a:gd name="connsiteX0" fmla="*/ 760575 w 1580972"/>
              <a:gd name="connsiteY0" fmla="*/ 0 h 1290415"/>
              <a:gd name="connsiteX1" fmla="*/ 0 w 1580972"/>
              <a:gd name="connsiteY1" fmla="*/ 623843 h 1290415"/>
              <a:gd name="connsiteX2" fmla="*/ 777667 w 1580972"/>
              <a:gd name="connsiteY2" fmla="*/ 1290415 h 1290415"/>
              <a:gd name="connsiteX3" fmla="*/ 1580972 w 1580972"/>
              <a:gd name="connsiteY3" fmla="*/ 623843 h 1290415"/>
              <a:gd name="connsiteX4" fmla="*/ 760575 w 1580972"/>
              <a:gd name="connsiteY4" fmla="*/ 0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972" h="1290415">
                <a:moveTo>
                  <a:pt x="760575" y="0"/>
                </a:moveTo>
                <a:lnTo>
                  <a:pt x="0" y="623843"/>
                </a:lnTo>
                <a:lnTo>
                  <a:pt x="777667" y="1290415"/>
                </a:lnTo>
                <a:lnTo>
                  <a:pt x="1580972" y="623843"/>
                </a:lnTo>
                <a:lnTo>
                  <a:pt x="76057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12139576" y="4809856"/>
            <a:ext cx="25638" cy="1376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1513798" y="5265010"/>
            <a:ext cx="417278" cy="306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12228240" y="5613842"/>
            <a:ext cx="417278" cy="306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2139577" y="5511145"/>
            <a:ext cx="5112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2139576" y="4502442"/>
            <a:ext cx="0" cy="5142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618088" y="4362144"/>
            <a:ext cx="42703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y</a:t>
            </a:r>
            <a:r>
              <a:rPr lang="en-US" i="1" baseline="-25000" dirty="0" err="1"/>
              <a:t>s</a:t>
            </a:r>
            <a:endParaRPr lang="en-US" i="1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12254548" y="5165127"/>
            <a:ext cx="425429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x</a:t>
            </a:r>
            <a:r>
              <a:rPr lang="en-US" i="1" baseline="-25000" dirty="0" err="1" smtClean="0"/>
              <a:t>s</a:t>
            </a:r>
            <a:endParaRPr lang="en-US" i="1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11878831" y="5362105"/>
            <a:ext cx="295587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57" name="Arc 56"/>
          <p:cNvSpPr/>
          <p:nvPr/>
        </p:nvSpPr>
        <p:spPr>
          <a:xfrm rot="7388098">
            <a:off x="6951287" y="803301"/>
            <a:ext cx="975360" cy="1371600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133720" y="2656897"/>
            <a:ext cx="3028950" cy="2098040"/>
            <a:chOff x="6000750" y="3022600"/>
            <a:chExt cx="3028950" cy="2098040"/>
          </a:xfrm>
        </p:grpSpPr>
        <p:pic>
          <p:nvPicPr>
            <p:cNvPr id="58" name="Picture 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3190240"/>
              <a:ext cx="3028950" cy="193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105"/>
            <p:cNvSpPr txBox="1">
              <a:spLocks noChangeArrowheads="1"/>
            </p:cNvSpPr>
            <p:nvPr/>
          </p:nvSpPr>
          <p:spPr bwMode="auto">
            <a:xfrm>
              <a:off x="8148637" y="3366347"/>
              <a:ext cx="242752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0" name="Text Box 106"/>
            <p:cNvSpPr txBox="1">
              <a:spLocks noChangeArrowheads="1"/>
            </p:cNvSpPr>
            <p:nvPr/>
          </p:nvSpPr>
          <p:spPr bwMode="auto">
            <a:xfrm>
              <a:off x="6343651" y="414528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61" name="Text Box 107"/>
            <p:cNvSpPr txBox="1">
              <a:spLocks noChangeArrowheads="1"/>
            </p:cNvSpPr>
            <p:nvPr/>
          </p:nvSpPr>
          <p:spPr bwMode="auto">
            <a:xfrm>
              <a:off x="8401051" y="422656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62" name="Text Box 108"/>
            <p:cNvSpPr txBox="1">
              <a:spLocks noChangeArrowheads="1"/>
            </p:cNvSpPr>
            <p:nvPr/>
          </p:nvSpPr>
          <p:spPr bwMode="auto">
            <a:xfrm>
              <a:off x="7324064" y="302260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dirty="0"/>
                <a:t>3</a:t>
              </a:r>
            </a:p>
          </p:txBody>
        </p:sp>
        <p:sp>
          <p:nvSpPr>
            <p:cNvPr id="63" name="Text Box 113"/>
            <p:cNvSpPr txBox="1">
              <a:spLocks noChangeArrowheads="1"/>
            </p:cNvSpPr>
            <p:nvPr/>
          </p:nvSpPr>
          <p:spPr bwMode="auto">
            <a:xfrm>
              <a:off x="6565107" y="341376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dirty="0"/>
                <a:t>2</a:t>
              </a:r>
            </a:p>
          </p:txBody>
        </p:sp>
        <p:sp>
          <p:nvSpPr>
            <p:cNvPr id="64" name="Oval 114"/>
            <p:cNvSpPr>
              <a:spLocks noChangeArrowheads="1"/>
            </p:cNvSpPr>
            <p:nvPr/>
          </p:nvSpPr>
          <p:spPr bwMode="auto">
            <a:xfrm>
              <a:off x="6565107" y="3367368"/>
              <a:ext cx="457200" cy="5601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Text Box 115"/>
            <p:cNvSpPr txBox="1">
              <a:spLocks noChangeArrowheads="1"/>
            </p:cNvSpPr>
            <p:nvPr/>
          </p:nvSpPr>
          <p:spPr bwMode="auto">
            <a:xfrm>
              <a:off x="8058151" y="341376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66" name="Oval 116"/>
            <p:cNvSpPr>
              <a:spLocks noChangeArrowheads="1"/>
            </p:cNvSpPr>
            <p:nvPr/>
          </p:nvSpPr>
          <p:spPr bwMode="auto">
            <a:xfrm>
              <a:off x="8058150" y="3336888"/>
              <a:ext cx="457200" cy="5601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Text Box 117"/>
            <p:cNvSpPr txBox="1">
              <a:spLocks noChangeArrowheads="1"/>
            </p:cNvSpPr>
            <p:nvPr/>
          </p:nvSpPr>
          <p:spPr bwMode="auto">
            <a:xfrm>
              <a:off x="7372351" y="4307840"/>
              <a:ext cx="3693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68" name="Oval 118"/>
            <p:cNvSpPr>
              <a:spLocks noChangeArrowheads="1"/>
            </p:cNvSpPr>
            <p:nvPr/>
          </p:nvSpPr>
          <p:spPr bwMode="auto">
            <a:xfrm>
              <a:off x="7372350" y="4230968"/>
              <a:ext cx="457200" cy="5601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0578799" y="960780"/>
            <a:ext cx="2470629" cy="125581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  <p:sp>
        <p:nvSpPr>
          <p:cNvPr id="69" name="TextBox 68"/>
          <p:cNvSpPr txBox="1"/>
          <p:nvPr/>
        </p:nvSpPr>
        <p:spPr>
          <a:xfrm>
            <a:off x="10287000" y="2070507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3049429" y="2104924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920571" y="684335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233281" y="649918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549101" y="1270358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1268758" y="617174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2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9903864" y="1292124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3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1351543" y="2017421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3665" y="4211992"/>
            <a:ext cx="4255525" cy="2556479"/>
            <a:chOff x="342900" y="4681829"/>
            <a:chExt cx="4255525" cy="2556479"/>
          </a:xfrm>
        </p:grpSpPr>
        <p:sp>
          <p:nvSpPr>
            <p:cNvPr id="11" name="AutoShape 31" descr="50%"/>
            <p:cNvSpPr>
              <a:spLocks noChangeArrowheads="1"/>
            </p:cNvSpPr>
            <p:nvPr/>
          </p:nvSpPr>
          <p:spPr bwMode="auto">
            <a:xfrm>
              <a:off x="342900" y="4681829"/>
              <a:ext cx="3886200" cy="2113280"/>
            </a:xfrm>
            <a:prstGeom prst="hexagon">
              <a:avLst>
                <a:gd name="adj" fmla="val 3894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2" descr="50%"/>
            <p:cNvSpPr>
              <a:spLocks/>
            </p:cNvSpPr>
            <p:nvPr/>
          </p:nvSpPr>
          <p:spPr bwMode="auto">
            <a:xfrm>
              <a:off x="1223316" y="4706182"/>
              <a:ext cx="2126762" cy="1032286"/>
            </a:xfrm>
            <a:custGeom>
              <a:avLst/>
              <a:gdLst>
                <a:gd name="T0" fmla="*/ 0 w 672"/>
                <a:gd name="T1" fmla="*/ 0 h 624"/>
                <a:gd name="T2" fmla="*/ 336 w 672"/>
                <a:gd name="T3" fmla="*/ 624 h 624"/>
                <a:gd name="T4" fmla="*/ 672 w 672"/>
                <a:gd name="T5" fmla="*/ 0 h 624"/>
                <a:gd name="T6" fmla="*/ 0 60000 65536"/>
                <a:gd name="T7" fmla="*/ 0 60000 65536"/>
                <a:gd name="T8" fmla="*/ 0 60000 65536"/>
                <a:gd name="T9" fmla="*/ 0 w 672"/>
                <a:gd name="T10" fmla="*/ 0 h 624"/>
                <a:gd name="T11" fmla="*/ 672 w 67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624">
                  <a:moveTo>
                    <a:pt x="0" y="0"/>
                  </a:moveTo>
                  <a:lnTo>
                    <a:pt x="336" y="624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auto">
            <a:xfrm>
              <a:off x="2228249" y="5695750"/>
              <a:ext cx="168695" cy="1455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120170" tIns="60085" rIns="120170" bIns="60085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2147888" y="5772336"/>
              <a:ext cx="306807" cy="39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914650" y="5915423"/>
              <a:ext cx="514350" cy="3657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31286" y="6802705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29100" y="5697829"/>
              <a:ext cx="369325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9636" y="6839966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914650" y="5210150"/>
              <a:ext cx="514350" cy="3657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223316" y="5894807"/>
              <a:ext cx="548334" cy="3863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8271" y="5901325"/>
              <a:ext cx="439857" cy="398342"/>
            </a:xfrm>
            <a:prstGeom prst="rect">
              <a:avLst/>
            </a:prstGeom>
            <a:noFill/>
          </p:spPr>
          <p:txBody>
            <a:bodyPr wrap="none" lIns="120170" tIns="60085" rIns="120170" bIns="60085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rc 36"/>
            <p:cNvSpPr/>
            <p:nvPr/>
          </p:nvSpPr>
          <p:spPr>
            <a:xfrm rot="5400000">
              <a:off x="3424200" y="5487286"/>
              <a:ext cx="975360" cy="1371600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346509" y="5727032"/>
              <a:ext cx="1973179" cy="1068404"/>
            </a:xfrm>
            <a:custGeom>
              <a:avLst/>
              <a:gdLst>
                <a:gd name="connsiteX0" fmla="*/ 0 w 1973179"/>
                <a:gd name="connsiteY0" fmla="*/ 0 h 1068404"/>
                <a:gd name="connsiteX1" fmla="*/ 1973179 w 1973179"/>
                <a:gd name="connsiteY1" fmla="*/ 28875 h 1068404"/>
                <a:gd name="connsiteX2" fmla="*/ 847024 w 1973179"/>
                <a:gd name="connsiteY2" fmla="*/ 1068404 h 106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3179" h="1068404">
                  <a:moveTo>
                    <a:pt x="0" y="0"/>
                  </a:moveTo>
                  <a:lnTo>
                    <a:pt x="1973179" y="28875"/>
                  </a:lnTo>
                  <a:lnTo>
                    <a:pt x="847024" y="1068404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2252312" y="5706175"/>
              <a:ext cx="45719" cy="4571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319688" y="5715000"/>
              <a:ext cx="1896177" cy="1058779"/>
            </a:xfrm>
            <a:custGeom>
              <a:avLst/>
              <a:gdLst>
                <a:gd name="connsiteX0" fmla="*/ 1896177 w 1896177"/>
                <a:gd name="connsiteY0" fmla="*/ 0 h 1058779"/>
                <a:gd name="connsiteX1" fmla="*/ 0 w 1896177"/>
                <a:gd name="connsiteY1" fmla="*/ 57751 h 1058779"/>
                <a:gd name="connsiteX2" fmla="*/ 1097280 w 1896177"/>
                <a:gd name="connsiteY2" fmla="*/ 1058779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6177" h="1058779">
                  <a:moveTo>
                    <a:pt x="1896177" y="0"/>
                  </a:moveTo>
                  <a:lnTo>
                    <a:pt x="0" y="57751"/>
                  </a:lnTo>
                  <a:lnTo>
                    <a:pt x="1097280" y="105877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3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1" t="10971" r="2892" b="11107"/>
          <a:stretch>
            <a:fillRect/>
          </a:stretch>
        </p:blipFill>
        <p:spPr bwMode="auto">
          <a:xfrm>
            <a:off x="654443" y="724747"/>
            <a:ext cx="4153414" cy="333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14472" y="3764689"/>
            <a:ext cx="368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Counter-clockwise convention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08932" y="6703522"/>
            <a:ext cx="444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 ‘ball’: starting </a:t>
            </a:r>
            <a:r>
              <a:rPr lang="en-US" dirty="0" err="1" smtClean="0"/>
              <a:t>elem</a:t>
            </a:r>
            <a:r>
              <a:rPr lang="en-US" dirty="0" smtClean="0"/>
              <a:t> is arbitrary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Boundary ball: starting </a:t>
            </a:r>
            <a:r>
              <a:rPr lang="en-US" dirty="0" err="1" smtClean="0"/>
              <a:t>elem</a:t>
            </a:r>
            <a:r>
              <a:rPr lang="en-US" dirty="0" smtClean="0"/>
              <a:t> is unique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F8FA5B-4F3F-4CCF-A0C9-B31491498B68}" type="slidenum">
              <a:rPr lang="en-US" smtClean="0">
                <a:solidFill>
                  <a:schemeClr val="bg2"/>
                </a:solidFill>
              </a:rPr>
              <a:pPr eaLnBrk="1" hangingPunct="1"/>
              <a:t>5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828801" y="1315721"/>
            <a:ext cx="93082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s</a:t>
            </a:r>
            <a:r>
              <a:rPr lang="en-US"/>
              <a:t> zone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62560"/>
            <a:ext cx="10172700" cy="562187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/>
              <a:t>Vertical grid (1): </a:t>
            </a:r>
            <a:r>
              <a:rPr lang="en-US" i="1" dirty="0" smtClean="0"/>
              <a:t>SZ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257300" y="4973321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8198" name="Freeform 5"/>
          <p:cNvSpPr>
            <a:spLocks/>
          </p:cNvSpPr>
          <p:nvPr/>
        </p:nvSpPr>
        <p:spPr bwMode="auto">
          <a:xfrm>
            <a:off x="1943100" y="2599267"/>
            <a:ext cx="8343900" cy="2167467"/>
          </a:xfrm>
          <a:custGeom>
            <a:avLst/>
            <a:gdLst>
              <a:gd name="T0" fmla="*/ 0 w 3504"/>
              <a:gd name="T1" fmla="*/ 127000 h 1280"/>
              <a:gd name="T2" fmla="*/ 1371600 w 3504"/>
              <a:gd name="T3" fmla="*/ 203200 h 1280"/>
              <a:gd name="T4" fmla="*/ 3124200 w 3504"/>
              <a:gd name="T5" fmla="*/ 1346200 h 1280"/>
              <a:gd name="T6" fmla="*/ 5562600 w 3504"/>
              <a:gd name="T7" fmla="*/ 2032000 h 128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1280"/>
              <a:gd name="T14" fmla="*/ 3504 w 3504"/>
              <a:gd name="T15" fmla="*/ 1280 h 1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1280">
                <a:moveTo>
                  <a:pt x="0" y="80"/>
                </a:moveTo>
                <a:cubicBezTo>
                  <a:pt x="268" y="40"/>
                  <a:pt x="536" y="0"/>
                  <a:pt x="864" y="128"/>
                </a:cubicBezTo>
                <a:cubicBezTo>
                  <a:pt x="1192" y="256"/>
                  <a:pt x="1528" y="656"/>
                  <a:pt x="1968" y="848"/>
                </a:cubicBezTo>
                <a:cubicBezTo>
                  <a:pt x="2408" y="1040"/>
                  <a:pt x="2956" y="1160"/>
                  <a:pt x="3504" y="128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1943100" y="1759374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1943100" y="1921934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5600700" y="3547534"/>
            <a:ext cx="4686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1828800" y="3547534"/>
            <a:ext cx="3771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9944100" y="273473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V="1">
            <a:off x="9944100" y="1759374"/>
            <a:ext cx="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9691688" y="2286000"/>
            <a:ext cx="44787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h</a:t>
            </a:r>
            <a:r>
              <a:rPr lang="en-US" i="1" baseline="-25000">
                <a:latin typeface="Arial" charset="0"/>
              </a:rPr>
              <a:t>s</a:t>
            </a: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6286500" y="3872654"/>
            <a:ext cx="400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7400925" y="4197774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8801100" y="4522894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9" name="Freeform 16"/>
          <p:cNvSpPr>
            <a:spLocks/>
          </p:cNvSpPr>
          <p:nvPr/>
        </p:nvSpPr>
        <p:spPr bwMode="auto">
          <a:xfrm>
            <a:off x="1943100" y="2287694"/>
            <a:ext cx="8343900" cy="1016000"/>
          </a:xfrm>
          <a:custGeom>
            <a:avLst/>
            <a:gdLst>
              <a:gd name="T0" fmla="*/ 0 w 3504"/>
              <a:gd name="T1" fmla="*/ 114300 h 600"/>
              <a:gd name="T2" fmla="*/ 1295400 w 3504"/>
              <a:gd name="T3" fmla="*/ 114300 h 600"/>
              <a:gd name="T4" fmla="*/ 2514600 w 3504"/>
              <a:gd name="T5" fmla="*/ 800100 h 600"/>
              <a:gd name="T6" fmla="*/ 5562600 w 3504"/>
              <a:gd name="T7" fmla="*/ 95250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600"/>
              <a:gd name="T14" fmla="*/ 3504 w 3504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600">
                <a:moveTo>
                  <a:pt x="0" y="72"/>
                </a:moveTo>
                <a:cubicBezTo>
                  <a:pt x="276" y="36"/>
                  <a:pt x="552" y="0"/>
                  <a:pt x="816" y="72"/>
                </a:cubicBezTo>
                <a:cubicBezTo>
                  <a:pt x="1080" y="144"/>
                  <a:pt x="1136" y="416"/>
                  <a:pt x="1584" y="504"/>
                </a:cubicBezTo>
                <a:cubicBezTo>
                  <a:pt x="2032" y="592"/>
                  <a:pt x="2768" y="596"/>
                  <a:pt x="3504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0" name="Freeform 17"/>
          <p:cNvSpPr>
            <a:spLocks/>
          </p:cNvSpPr>
          <p:nvPr/>
        </p:nvSpPr>
        <p:spPr bwMode="auto">
          <a:xfrm>
            <a:off x="1943100" y="2084494"/>
            <a:ext cx="8343900" cy="110066"/>
          </a:xfrm>
          <a:custGeom>
            <a:avLst/>
            <a:gdLst>
              <a:gd name="T0" fmla="*/ 0 w 3504"/>
              <a:gd name="T1" fmla="*/ 14741 h 336"/>
              <a:gd name="T2" fmla="*/ 1676400 w 3504"/>
              <a:gd name="T3" fmla="*/ 14741 h 336"/>
              <a:gd name="T4" fmla="*/ 5562600 w 3504"/>
              <a:gd name="T5" fmla="*/ 103187 h 336"/>
              <a:gd name="T6" fmla="*/ 0 60000 65536"/>
              <a:gd name="T7" fmla="*/ 0 60000 65536"/>
              <a:gd name="T8" fmla="*/ 0 60000 65536"/>
              <a:gd name="T9" fmla="*/ 0 w 3504"/>
              <a:gd name="T10" fmla="*/ 0 h 336"/>
              <a:gd name="T11" fmla="*/ 3504 w 35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336">
                <a:moveTo>
                  <a:pt x="0" y="48"/>
                </a:moveTo>
                <a:cubicBezTo>
                  <a:pt x="236" y="24"/>
                  <a:pt x="472" y="0"/>
                  <a:pt x="1056" y="48"/>
                </a:cubicBezTo>
                <a:cubicBezTo>
                  <a:pt x="1640" y="96"/>
                  <a:pt x="2572" y="216"/>
                  <a:pt x="3504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H="1">
            <a:off x="1828800" y="3872654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 flipH="1">
            <a:off x="1828800" y="4197774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H="1">
            <a:off x="1828800" y="4522894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4" name="Line 21"/>
          <p:cNvSpPr>
            <a:spLocks noChangeShapeType="1"/>
          </p:cNvSpPr>
          <p:nvPr/>
        </p:nvSpPr>
        <p:spPr bwMode="auto">
          <a:xfrm flipH="1">
            <a:off x="1828800" y="5091854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1257300" y="4360334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1371600" y="1515534"/>
            <a:ext cx="48634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N</a:t>
            </a:r>
            <a:r>
              <a:rPr lang="en-US" i="1" baseline="-25000">
                <a:latin typeface="Arial" charset="0"/>
              </a:rPr>
              <a:t>z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1257300" y="2572174"/>
            <a:ext cx="43504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k</a:t>
            </a:r>
            <a:r>
              <a:rPr lang="en-US" i="1" baseline="30000">
                <a:latin typeface="Arial" charset="0"/>
              </a:rPr>
              <a:t>z</a:t>
            </a:r>
          </a:p>
        </p:txBody>
      </p:sp>
      <p:sp>
        <p:nvSpPr>
          <p:cNvPr id="8218" name="AutoShape 25"/>
          <p:cNvSpPr>
            <a:spLocks noChangeArrowheads="1"/>
          </p:cNvSpPr>
          <p:nvPr/>
        </p:nvSpPr>
        <p:spPr bwMode="auto">
          <a:xfrm flipV="1">
            <a:off x="9301163" y="1584960"/>
            <a:ext cx="228600" cy="1625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 flipV="1">
            <a:off x="9601200" y="1381761"/>
            <a:ext cx="0" cy="362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10263188" y="1469814"/>
            <a:ext cx="64504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s</a:t>
            </a:r>
            <a:r>
              <a:rPr lang="en-US">
                <a:latin typeface="Arial" charset="0"/>
              </a:rPr>
              <a:t>=0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10287001" y="3318934"/>
            <a:ext cx="72198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s</a:t>
            </a:r>
            <a:r>
              <a:rPr lang="en-US">
                <a:latin typeface="Arial" charset="0"/>
              </a:rPr>
              <a:t>=-1</a:t>
            </a:r>
          </a:p>
        </p:txBody>
      </p:sp>
      <p:sp>
        <p:nvSpPr>
          <p:cNvPr id="8222" name="AutoShape 29"/>
          <p:cNvSpPr>
            <a:spLocks/>
          </p:cNvSpPr>
          <p:nvPr/>
        </p:nvSpPr>
        <p:spPr bwMode="auto">
          <a:xfrm>
            <a:off x="11315700" y="1678094"/>
            <a:ext cx="457200" cy="1869440"/>
          </a:xfrm>
          <a:prstGeom prst="rightBrace">
            <a:avLst>
              <a:gd name="adj1" fmla="val 4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223" name="Text Box 30"/>
          <p:cNvSpPr txBox="1">
            <a:spLocks noChangeArrowheads="1"/>
          </p:cNvSpPr>
          <p:nvPr/>
        </p:nvSpPr>
        <p:spPr bwMode="auto">
          <a:xfrm>
            <a:off x="12001500" y="2328334"/>
            <a:ext cx="10634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S</a:t>
            </a:r>
            <a:r>
              <a:rPr lang="en-US">
                <a:latin typeface="Arial" charset="0"/>
              </a:rPr>
              <a:t>-levels</a:t>
            </a:r>
          </a:p>
        </p:txBody>
      </p:sp>
      <p:sp>
        <p:nvSpPr>
          <p:cNvPr id="8224" name="AutoShape 31"/>
          <p:cNvSpPr>
            <a:spLocks/>
          </p:cNvSpPr>
          <p:nvPr/>
        </p:nvSpPr>
        <p:spPr bwMode="auto">
          <a:xfrm>
            <a:off x="11408570" y="3532293"/>
            <a:ext cx="457200" cy="1640841"/>
          </a:xfrm>
          <a:prstGeom prst="rightBrace">
            <a:avLst>
              <a:gd name="adj1" fmla="val 4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12001500" y="4213014"/>
            <a:ext cx="105060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Z</a:t>
            </a:r>
            <a:r>
              <a:rPr lang="en-US">
                <a:latin typeface="Arial" charset="0"/>
              </a:rPr>
              <a:t>-levels</a:t>
            </a:r>
          </a:p>
        </p:txBody>
      </p:sp>
      <p:sp>
        <p:nvSpPr>
          <p:cNvPr id="8226" name="Text Box 33"/>
          <p:cNvSpPr txBox="1">
            <a:spLocks noChangeArrowheads="1"/>
          </p:cNvSpPr>
          <p:nvPr/>
        </p:nvSpPr>
        <p:spPr bwMode="auto">
          <a:xfrm>
            <a:off x="914401" y="3676227"/>
            <a:ext cx="6899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k</a:t>
            </a:r>
            <a:r>
              <a:rPr lang="en-US" i="1" baseline="30000">
                <a:latin typeface="Arial" charset="0"/>
              </a:rPr>
              <a:t>z</a:t>
            </a:r>
            <a:r>
              <a:rPr lang="en-US" i="1">
                <a:latin typeface="Symbol" pitchFamily="18" charset="2"/>
              </a:rPr>
              <a:t>-</a:t>
            </a:r>
            <a:r>
              <a:rPr lang="en-US">
                <a:latin typeface="Arial" charset="0"/>
              </a:rPr>
              <a:t>1</a:t>
            </a:r>
            <a:endParaRPr lang="en-US" baseline="30000">
              <a:latin typeface="Arial" charset="0"/>
            </a:endParaRPr>
          </a:p>
        </p:txBody>
      </p:sp>
      <p:sp>
        <p:nvSpPr>
          <p:cNvPr id="8227" name="Text Box 34"/>
          <p:cNvSpPr txBox="1">
            <a:spLocks noChangeArrowheads="1"/>
          </p:cNvSpPr>
          <p:nvPr/>
        </p:nvSpPr>
        <p:spPr bwMode="auto">
          <a:xfrm>
            <a:off x="9532145" y="1137920"/>
            <a:ext cx="402987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>
                <a:latin typeface="Times New Roman" pitchFamily="18" charset="0"/>
              </a:rPr>
              <a:t>z</a:t>
            </a:r>
          </a:p>
        </p:txBody>
      </p:sp>
      <p:sp>
        <p:nvSpPr>
          <p:cNvPr id="8228" name="Rectangle 35"/>
          <p:cNvSpPr>
            <a:spLocks noChangeArrowheads="1"/>
          </p:cNvSpPr>
          <p:nvPr/>
        </p:nvSpPr>
        <p:spPr bwMode="auto">
          <a:xfrm>
            <a:off x="0" y="305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8229" name="Object 36"/>
          <p:cNvGraphicFramePr>
            <a:graphicFrameLocks noChangeAspect="1"/>
          </p:cNvGraphicFramePr>
          <p:nvPr/>
        </p:nvGraphicFramePr>
        <p:xfrm>
          <a:off x="800100" y="5676053"/>
          <a:ext cx="12382500" cy="1639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0" name="Equation" r:id="rId4" imgW="8255000" imgH="1536700" progId="Equation.DSMT4">
                  <p:embed/>
                </p:oleObj>
              </mc:Choice>
              <mc:Fallback>
                <p:oleObj name="Equation" r:id="rId4" imgW="8255000" imgH="15367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676053"/>
                        <a:ext cx="12382500" cy="1639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0" name="Line 37"/>
          <p:cNvSpPr>
            <a:spLocks noChangeShapeType="1"/>
          </p:cNvSpPr>
          <p:nvPr/>
        </p:nvSpPr>
        <p:spPr bwMode="auto">
          <a:xfrm rot="16200000" flipV="1">
            <a:off x="3314700" y="131572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1" name="Line 38"/>
          <p:cNvSpPr>
            <a:spLocks noChangeShapeType="1"/>
          </p:cNvSpPr>
          <p:nvPr/>
        </p:nvSpPr>
        <p:spPr bwMode="auto">
          <a:xfrm rot="5400000" flipH="1" flipV="1">
            <a:off x="5372100" y="131572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2" name="Text Box 39"/>
          <p:cNvSpPr txBox="1">
            <a:spLocks noChangeArrowheads="1"/>
          </p:cNvSpPr>
          <p:nvPr/>
        </p:nvSpPr>
        <p:spPr bwMode="auto">
          <a:xfrm>
            <a:off x="3657601" y="1315721"/>
            <a:ext cx="91960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S</a:t>
            </a:r>
            <a:r>
              <a:rPr lang="en-US"/>
              <a:t> zone</a:t>
            </a:r>
          </a:p>
        </p:txBody>
      </p:sp>
      <p:sp>
        <p:nvSpPr>
          <p:cNvPr id="8233" name="Text Box 40"/>
          <p:cNvSpPr txBox="1">
            <a:spLocks noChangeArrowheads="1"/>
          </p:cNvSpPr>
          <p:nvPr/>
        </p:nvSpPr>
        <p:spPr bwMode="auto">
          <a:xfrm>
            <a:off x="7174707" y="1281854"/>
            <a:ext cx="1049446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SZ</a:t>
            </a:r>
            <a:r>
              <a:rPr lang="en-US"/>
              <a:t> zone</a:t>
            </a:r>
          </a:p>
        </p:txBody>
      </p:sp>
      <p:sp>
        <p:nvSpPr>
          <p:cNvPr id="8234" name="AutoShape 41"/>
          <p:cNvSpPr>
            <a:spLocks/>
          </p:cNvSpPr>
          <p:nvPr/>
        </p:nvSpPr>
        <p:spPr bwMode="auto">
          <a:xfrm rot="5400000" flipV="1">
            <a:off x="3282950" y="-935990"/>
            <a:ext cx="406400" cy="4229100"/>
          </a:xfrm>
          <a:prstGeom prst="leftBrace">
            <a:avLst>
              <a:gd name="adj1" fmla="val 61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8235" name="Line 42"/>
          <p:cNvSpPr>
            <a:spLocks noChangeShapeType="1"/>
          </p:cNvSpPr>
          <p:nvPr/>
        </p:nvSpPr>
        <p:spPr bwMode="auto">
          <a:xfrm rot="16200000" flipV="1">
            <a:off x="1752600" y="130217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6" name="Text Box 43"/>
          <p:cNvSpPr txBox="1">
            <a:spLocks noChangeArrowheads="1"/>
          </p:cNvSpPr>
          <p:nvPr/>
        </p:nvSpPr>
        <p:spPr bwMode="auto">
          <a:xfrm>
            <a:off x="2133872" y="708800"/>
            <a:ext cx="2870009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 smtClean="0"/>
              <a:t>Terrain-following zone</a:t>
            </a:r>
            <a:endParaRPr lang="en-US" b="1" dirty="0"/>
          </a:p>
        </p:txBody>
      </p:sp>
      <p:sp>
        <p:nvSpPr>
          <p:cNvPr id="8237" name="Line 44"/>
          <p:cNvSpPr>
            <a:spLocks noChangeShapeType="1"/>
          </p:cNvSpPr>
          <p:nvPr/>
        </p:nvSpPr>
        <p:spPr bwMode="auto">
          <a:xfrm>
            <a:off x="5624513" y="273473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8" name="Line 45"/>
          <p:cNvSpPr>
            <a:spLocks noChangeShapeType="1"/>
          </p:cNvSpPr>
          <p:nvPr/>
        </p:nvSpPr>
        <p:spPr bwMode="auto">
          <a:xfrm flipV="1">
            <a:off x="5624513" y="1759374"/>
            <a:ext cx="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9" name="Text Box 46"/>
          <p:cNvSpPr txBox="1">
            <a:spLocks noChangeArrowheads="1"/>
          </p:cNvSpPr>
          <p:nvPr/>
        </p:nvSpPr>
        <p:spPr bwMode="auto">
          <a:xfrm>
            <a:off x="5372100" y="2258907"/>
            <a:ext cx="539243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>
                <a:latin typeface="Arial" charset="0"/>
              </a:rPr>
              <a:t>h</a:t>
            </a:r>
            <a:r>
              <a:rPr lang="en-US" sz="2600" i="1" baseline="-25000">
                <a:latin typeface="Arial" charset="0"/>
              </a:rPr>
              <a:t>s</a:t>
            </a:r>
          </a:p>
        </p:txBody>
      </p:sp>
      <p:sp>
        <p:nvSpPr>
          <p:cNvPr id="8240" name="Line 47"/>
          <p:cNvSpPr>
            <a:spLocks noChangeShapeType="1"/>
          </p:cNvSpPr>
          <p:nvPr/>
        </p:nvSpPr>
        <p:spPr bwMode="auto">
          <a:xfrm>
            <a:off x="3071813" y="2235200"/>
            <a:ext cx="2381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41" name="Line 48"/>
          <p:cNvSpPr>
            <a:spLocks noChangeShapeType="1"/>
          </p:cNvSpPr>
          <p:nvPr/>
        </p:nvSpPr>
        <p:spPr bwMode="auto">
          <a:xfrm flipH="1" flipV="1">
            <a:off x="3086100" y="1706880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42" name="Text Box 49"/>
          <p:cNvSpPr txBox="1">
            <a:spLocks noChangeArrowheads="1"/>
          </p:cNvSpPr>
          <p:nvPr/>
        </p:nvSpPr>
        <p:spPr bwMode="auto">
          <a:xfrm>
            <a:off x="2743200" y="1950721"/>
            <a:ext cx="539243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>
                <a:latin typeface="Arial" charset="0"/>
              </a:rPr>
              <a:t>h</a:t>
            </a:r>
            <a:r>
              <a:rPr lang="en-US" sz="2600" i="1" baseline="-25000">
                <a:latin typeface="Arial" charset="0"/>
              </a:rPr>
              <a:t>c</a:t>
            </a:r>
          </a:p>
        </p:txBody>
      </p:sp>
      <p:sp>
        <p:nvSpPr>
          <p:cNvPr id="8243" name="Line 50"/>
          <p:cNvSpPr>
            <a:spLocks noChangeShapeType="1"/>
          </p:cNvSpPr>
          <p:nvPr/>
        </p:nvSpPr>
        <p:spPr bwMode="auto">
          <a:xfrm>
            <a:off x="3071813" y="1463040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8244" name="Line 51"/>
          <p:cNvSpPr>
            <a:spLocks noChangeShapeType="1"/>
          </p:cNvSpPr>
          <p:nvPr/>
        </p:nvSpPr>
        <p:spPr bwMode="auto">
          <a:xfrm>
            <a:off x="5619750" y="1463040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8245" name="Freeform 52"/>
          <p:cNvSpPr>
            <a:spLocks/>
          </p:cNvSpPr>
          <p:nvPr/>
        </p:nvSpPr>
        <p:spPr bwMode="auto">
          <a:xfrm>
            <a:off x="1943100" y="2479040"/>
            <a:ext cx="8343900" cy="1016000"/>
          </a:xfrm>
          <a:custGeom>
            <a:avLst/>
            <a:gdLst>
              <a:gd name="T0" fmla="*/ 0 w 3504"/>
              <a:gd name="T1" fmla="*/ 114300 h 600"/>
              <a:gd name="T2" fmla="*/ 1295400 w 3504"/>
              <a:gd name="T3" fmla="*/ 114300 h 600"/>
              <a:gd name="T4" fmla="*/ 2514600 w 3504"/>
              <a:gd name="T5" fmla="*/ 800100 h 600"/>
              <a:gd name="T6" fmla="*/ 5562600 w 3504"/>
              <a:gd name="T7" fmla="*/ 95250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600"/>
              <a:gd name="T14" fmla="*/ 3504 w 3504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600">
                <a:moveTo>
                  <a:pt x="0" y="72"/>
                </a:moveTo>
                <a:cubicBezTo>
                  <a:pt x="276" y="36"/>
                  <a:pt x="552" y="0"/>
                  <a:pt x="816" y="72"/>
                </a:cubicBezTo>
                <a:cubicBezTo>
                  <a:pt x="1080" y="144"/>
                  <a:pt x="1136" y="416"/>
                  <a:pt x="1584" y="504"/>
                </a:cubicBezTo>
                <a:cubicBezTo>
                  <a:pt x="2032" y="592"/>
                  <a:pt x="2768" y="596"/>
                  <a:pt x="3504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F129341-D00B-4023-8533-541A436B59F9}" type="slidenum">
              <a:rPr lang="en-US" smtClean="0">
                <a:solidFill>
                  <a:schemeClr val="bg2"/>
                </a:solidFill>
              </a:rPr>
              <a:pPr eaLnBrk="1" hangingPunct="1"/>
              <a:t>6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/>
              <a:t>Vertical grid: SZ</a:t>
            </a:r>
          </a:p>
        </p:txBody>
      </p:sp>
      <p:sp>
        <p:nvSpPr>
          <p:cNvPr id="10244" name="Rectangle 36"/>
          <p:cNvSpPr>
            <a:spLocks noChangeArrowheads="1"/>
          </p:cNvSpPr>
          <p:nvPr/>
        </p:nvSpPr>
        <p:spPr bwMode="auto">
          <a:xfrm>
            <a:off x="0" y="305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52" name="Freeform 58"/>
          <p:cNvSpPr>
            <a:spLocks/>
          </p:cNvSpPr>
          <p:nvPr/>
        </p:nvSpPr>
        <p:spPr bwMode="auto">
          <a:xfrm flipH="1">
            <a:off x="2345120" y="2653507"/>
            <a:ext cx="9669462" cy="2643187"/>
          </a:xfrm>
          <a:custGeom>
            <a:avLst/>
            <a:gdLst>
              <a:gd name="T0" fmla="*/ 4512 w 4224"/>
              <a:gd name="T1" fmla="*/ 68 h 1464"/>
              <a:gd name="T2" fmla="*/ 3589 w 4224"/>
              <a:gd name="T3" fmla="*/ 244 h 1464"/>
              <a:gd name="T4" fmla="*/ 2153 w 4224"/>
              <a:gd name="T5" fmla="*/ 1531 h 1464"/>
              <a:gd name="T6" fmla="*/ 0 w 4224"/>
              <a:gd name="T7" fmla="*/ 1765 h 1464"/>
              <a:gd name="T8" fmla="*/ 0 60000 65536"/>
              <a:gd name="T9" fmla="*/ 0 60000 65536"/>
              <a:gd name="T10" fmla="*/ 0 60000 65536"/>
              <a:gd name="T11" fmla="*/ 0 60000 65536"/>
              <a:gd name="T12" fmla="*/ 0 w 4224"/>
              <a:gd name="T13" fmla="*/ 0 h 1464"/>
              <a:gd name="T14" fmla="*/ 4224 w 4224"/>
              <a:gd name="T15" fmla="*/ 1464 h 1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24" h="1464">
                <a:moveTo>
                  <a:pt x="4224" y="56"/>
                </a:moveTo>
                <a:cubicBezTo>
                  <a:pt x="3976" y="28"/>
                  <a:pt x="3728" y="0"/>
                  <a:pt x="3360" y="200"/>
                </a:cubicBezTo>
                <a:cubicBezTo>
                  <a:pt x="2992" y="400"/>
                  <a:pt x="2576" y="1048"/>
                  <a:pt x="2016" y="1256"/>
                </a:cubicBezTo>
                <a:cubicBezTo>
                  <a:pt x="1456" y="1464"/>
                  <a:pt x="728" y="1456"/>
                  <a:pt x="0" y="1448"/>
                </a:cubicBezTo>
              </a:path>
            </a:pathLst>
          </a:custGeom>
          <a:ln w="57150"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 flipH="1">
            <a:off x="6459920" y="38647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4" name="Line 60"/>
          <p:cNvSpPr>
            <a:spLocks noChangeShapeType="1"/>
          </p:cNvSpPr>
          <p:nvPr/>
        </p:nvSpPr>
        <p:spPr bwMode="auto">
          <a:xfrm flipH="1">
            <a:off x="2241932" y="3864769"/>
            <a:ext cx="96694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62"/>
          <p:cNvSpPr>
            <a:spLocks noChangeArrowheads="1"/>
          </p:cNvSpPr>
          <p:nvPr/>
        </p:nvSpPr>
        <p:spPr bwMode="auto">
          <a:xfrm flipH="1">
            <a:off x="7488620" y="38647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" name="Rectangle 63"/>
          <p:cNvSpPr>
            <a:spLocks noChangeArrowheads="1"/>
          </p:cNvSpPr>
          <p:nvPr/>
        </p:nvSpPr>
        <p:spPr bwMode="auto">
          <a:xfrm flipH="1">
            <a:off x="8517320" y="38647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 flipH="1">
            <a:off x="9546020" y="38647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" name="Rectangle 65"/>
          <p:cNvSpPr>
            <a:spLocks noChangeArrowheads="1"/>
          </p:cNvSpPr>
          <p:nvPr/>
        </p:nvSpPr>
        <p:spPr bwMode="auto">
          <a:xfrm flipH="1">
            <a:off x="10574720" y="38647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9" name="Rectangle 66"/>
          <p:cNvSpPr>
            <a:spLocks noChangeArrowheads="1"/>
          </p:cNvSpPr>
          <p:nvPr/>
        </p:nvSpPr>
        <p:spPr bwMode="auto">
          <a:xfrm flipH="1">
            <a:off x="10574720" y="42203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" name="Rectangle 67"/>
          <p:cNvSpPr>
            <a:spLocks noChangeArrowheads="1"/>
          </p:cNvSpPr>
          <p:nvPr/>
        </p:nvSpPr>
        <p:spPr bwMode="auto">
          <a:xfrm flipH="1">
            <a:off x="9546020" y="42203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" name="Rectangle 68"/>
          <p:cNvSpPr>
            <a:spLocks noChangeArrowheads="1"/>
          </p:cNvSpPr>
          <p:nvPr/>
        </p:nvSpPr>
        <p:spPr bwMode="auto">
          <a:xfrm flipH="1">
            <a:off x="8517320" y="42203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" name="Rectangle 69"/>
          <p:cNvSpPr>
            <a:spLocks noChangeArrowheads="1"/>
          </p:cNvSpPr>
          <p:nvPr/>
        </p:nvSpPr>
        <p:spPr bwMode="auto">
          <a:xfrm flipH="1">
            <a:off x="7488620" y="42203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3" name="Rectangle 70"/>
          <p:cNvSpPr>
            <a:spLocks noChangeArrowheads="1"/>
          </p:cNvSpPr>
          <p:nvPr/>
        </p:nvSpPr>
        <p:spPr bwMode="auto">
          <a:xfrm flipH="1">
            <a:off x="7488620" y="4575969"/>
            <a:ext cx="1028700" cy="35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" name="Rectangle 71"/>
          <p:cNvSpPr>
            <a:spLocks noChangeArrowheads="1"/>
          </p:cNvSpPr>
          <p:nvPr/>
        </p:nvSpPr>
        <p:spPr bwMode="auto">
          <a:xfrm flipH="1">
            <a:off x="8517320" y="45759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5" name="Rectangle 72"/>
          <p:cNvSpPr>
            <a:spLocks noChangeArrowheads="1"/>
          </p:cNvSpPr>
          <p:nvPr/>
        </p:nvSpPr>
        <p:spPr bwMode="auto">
          <a:xfrm flipH="1">
            <a:off x="9546020" y="45759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6" name="Rectangle 73"/>
          <p:cNvSpPr>
            <a:spLocks noChangeArrowheads="1"/>
          </p:cNvSpPr>
          <p:nvPr/>
        </p:nvSpPr>
        <p:spPr bwMode="auto">
          <a:xfrm flipH="1">
            <a:off x="10574720" y="45759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" name="Rectangle 74"/>
          <p:cNvSpPr>
            <a:spLocks noChangeArrowheads="1"/>
          </p:cNvSpPr>
          <p:nvPr/>
        </p:nvSpPr>
        <p:spPr bwMode="auto">
          <a:xfrm flipH="1">
            <a:off x="10574720" y="4931569"/>
            <a:ext cx="1028700" cy="333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8" name="Line 78"/>
          <p:cNvSpPr>
            <a:spLocks noChangeShapeType="1"/>
          </p:cNvSpPr>
          <p:nvPr/>
        </p:nvSpPr>
        <p:spPr bwMode="auto">
          <a:xfrm flipH="1">
            <a:off x="2448307" y="1943894"/>
            <a:ext cx="0" cy="78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79"/>
          <p:cNvSpPr>
            <a:spLocks noChangeShapeType="1"/>
          </p:cNvSpPr>
          <p:nvPr/>
        </p:nvSpPr>
        <p:spPr bwMode="auto">
          <a:xfrm flipV="1">
            <a:off x="10574720" y="2664619"/>
            <a:ext cx="1270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80"/>
          <p:cNvSpPr>
            <a:spLocks noChangeShapeType="1"/>
          </p:cNvSpPr>
          <p:nvPr/>
        </p:nvSpPr>
        <p:spPr bwMode="auto">
          <a:xfrm flipH="1" flipV="1">
            <a:off x="9546020" y="2521744"/>
            <a:ext cx="0" cy="135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81"/>
          <p:cNvSpPr>
            <a:spLocks noChangeShapeType="1"/>
          </p:cNvSpPr>
          <p:nvPr/>
        </p:nvSpPr>
        <p:spPr bwMode="auto">
          <a:xfrm flipV="1">
            <a:off x="8517320" y="2380457"/>
            <a:ext cx="0" cy="149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82"/>
          <p:cNvSpPr>
            <a:spLocks noChangeShapeType="1"/>
          </p:cNvSpPr>
          <p:nvPr/>
        </p:nvSpPr>
        <p:spPr bwMode="auto">
          <a:xfrm flipV="1">
            <a:off x="7488620" y="2158207"/>
            <a:ext cx="0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83"/>
          <p:cNvSpPr>
            <a:spLocks noChangeShapeType="1"/>
          </p:cNvSpPr>
          <p:nvPr/>
        </p:nvSpPr>
        <p:spPr bwMode="auto">
          <a:xfrm flipV="1">
            <a:off x="6459920" y="2015332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84"/>
          <p:cNvSpPr>
            <a:spLocks noChangeShapeType="1"/>
          </p:cNvSpPr>
          <p:nvPr/>
        </p:nvSpPr>
        <p:spPr bwMode="auto">
          <a:xfrm flipV="1">
            <a:off x="5739195" y="1943894"/>
            <a:ext cx="0" cy="199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85"/>
          <p:cNvSpPr>
            <a:spLocks noChangeShapeType="1"/>
          </p:cNvSpPr>
          <p:nvPr/>
        </p:nvSpPr>
        <p:spPr bwMode="auto">
          <a:xfrm flipV="1">
            <a:off x="4916870" y="1943894"/>
            <a:ext cx="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86"/>
          <p:cNvSpPr>
            <a:spLocks noChangeShapeType="1"/>
          </p:cNvSpPr>
          <p:nvPr/>
        </p:nvSpPr>
        <p:spPr bwMode="auto">
          <a:xfrm flipV="1">
            <a:off x="4196145" y="1943894"/>
            <a:ext cx="0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87"/>
          <p:cNvSpPr>
            <a:spLocks noChangeShapeType="1"/>
          </p:cNvSpPr>
          <p:nvPr/>
        </p:nvSpPr>
        <p:spPr bwMode="auto">
          <a:xfrm flipV="1">
            <a:off x="3477007" y="1943894"/>
            <a:ext cx="0" cy="78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88"/>
          <p:cNvSpPr>
            <a:spLocks noChangeShapeType="1"/>
          </p:cNvSpPr>
          <p:nvPr/>
        </p:nvSpPr>
        <p:spPr bwMode="auto">
          <a:xfrm flipV="1">
            <a:off x="2962657" y="1943894"/>
            <a:ext cx="0" cy="78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89"/>
          <p:cNvSpPr>
            <a:spLocks/>
          </p:cNvSpPr>
          <p:nvPr/>
        </p:nvSpPr>
        <p:spPr bwMode="auto">
          <a:xfrm flipH="1">
            <a:off x="2448307" y="1943894"/>
            <a:ext cx="9155113" cy="1920875"/>
          </a:xfrm>
          <a:custGeom>
            <a:avLst/>
            <a:gdLst>
              <a:gd name="T0" fmla="*/ 0 w 4272"/>
              <a:gd name="T1" fmla="*/ 2147483647 h 1248"/>
              <a:gd name="T2" fmla="*/ 0 w 4272"/>
              <a:gd name="T3" fmla="*/ 1179383388 h 1248"/>
              <a:gd name="T4" fmla="*/ 2147483647 w 4272"/>
              <a:gd name="T5" fmla="*/ 1179383388 h 1248"/>
              <a:gd name="T6" fmla="*/ 2147483647 w 4272"/>
              <a:gd name="T7" fmla="*/ 944927358 h 1248"/>
              <a:gd name="T8" fmla="*/ 2147483647 w 4272"/>
              <a:gd name="T9" fmla="*/ 708104095 h 1248"/>
              <a:gd name="T10" fmla="*/ 2147483647 w 4272"/>
              <a:gd name="T11" fmla="*/ 355235664 h 1248"/>
              <a:gd name="T12" fmla="*/ 2147483647 w 4272"/>
              <a:gd name="T13" fmla="*/ 118412401 h 1248"/>
              <a:gd name="T14" fmla="*/ 2147483647 w 4272"/>
              <a:gd name="T15" fmla="*/ 0 h 1248"/>
              <a:gd name="T16" fmla="*/ 2147483647 w 4272"/>
              <a:gd name="T17" fmla="*/ 0 h 1248"/>
              <a:gd name="T18" fmla="*/ 2147483647 w 4272"/>
              <a:gd name="T19" fmla="*/ 0 h 1248"/>
              <a:gd name="T20" fmla="*/ 2147483647 w 4272"/>
              <a:gd name="T21" fmla="*/ 0 h 1248"/>
              <a:gd name="T22" fmla="*/ 2147483647 w 4272"/>
              <a:gd name="T23" fmla="*/ 0 h 1248"/>
              <a:gd name="T24" fmla="*/ 2147483647 w 4272"/>
              <a:gd name="T25" fmla="*/ 0 h 12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72"/>
              <a:gd name="T40" fmla="*/ 0 h 1248"/>
              <a:gd name="T41" fmla="*/ 4272 w 4272"/>
              <a:gd name="T42" fmla="*/ 1248 h 12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72" h="1248">
                <a:moveTo>
                  <a:pt x="0" y="1248"/>
                </a:moveTo>
                <a:lnTo>
                  <a:pt x="0" y="480"/>
                </a:lnTo>
                <a:lnTo>
                  <a:pt x="480" y="480"/>
                </a:lnTo>
                <a:lnTo>
                  <a:pt x="960" y="384"/>
                </a:lnTo>
                <a:lnTo>
                  <a:pt x="1440" y="288"/>
                </a:lnTo>
                <a:lnTo>
                  <a:pt x="1920" y="144"/>
                </a:lnTo>
                <a:lnTo>
                  <a:pt x="2400" y="48"/>
                </a:lnTo>
                <a:lnTo>
                  <a:pt x="2736" y="0"/>
                </a:lnTo>
                <a:lnTo>
                  <a:pt x="3120" y="0"/>
                </a:lnTo>
                <a:lnTo>
                  <a:pt x="3456" y="0"/>
                </a:lnTo>
                <a:lnTo>
                  <a:pt x="3792" y="0"/>
                </a:lnTo>
                <a:lnTo>
                  <a:pt x="403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90"/>
          <p:cNvSpPr>
            <a:spLocks/>
          </p:cNvSpPr>
          <p:nvPr/>
        </p:nvSpPr>
        <p:spPr bwMode="auto">
          <a:xfrm flipH="1">
            <a:off x="2448307" y="2655094"/>
            <a:ext cx="9155113" cy="1066800"/>
          </a:xfrm>
          <a:custGeom>
            <a:avLst/>
            <a:gdLst>
              <a:gd name="T0" fmla="*/ 0 w 4272"/>
              <a:gd name="T1" fmla="*/ 1580642000 h 720"/>
              <a:gd name="T2" fmla="*/ 2147483647 w 4272"/>
              <a:gd name="T3" fmla="*/ 1580642000 h 720"/>
              <a:gd name="T4" fmla="*/ 2147483647 w 4272"/>
              <a:gd name="T5" fmla="*/ 737632933 h 720"/>
              <a:gd name="T6" fmla="*/ 2147483647 w 4272"/>
              <a:gd name="T7" fmla="*/ 316128400 h 720"/>
              <a:gd name="T8" fmla="*/ 2147483647 w 4272"/>
              <a:gd name="T9" fmla="*/ 0 h 720"/>
              <a:gd name="T10" fmla="*/ 2147483647 w 4272"/>
              <a:gd name="T11" fmla="*/ 0 h 720"/>
              <a:gd name="T12" fmla="*/ 2147483647 w 4272"/>
              <a:gd name="T13" fmla="*/ 0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720"/>
              <a:gd name="T23" fmla="*/ 4272 w 4272"/>
              <a:gd name="T24" fmla="*/ 720 h 7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720">
                <a:moveTo>
                  <a:pt x="0" y="720"/>
                </a:moveTo>
                <a:lnTo>
                  <a:pt x="2736" y="720"/>
                </a:lnTo>
                <a:lnTo>
                  <a:pt x="3120" y="336"/>
                </a:lnTo>
                <a:lnTo>
                  <a:pt x="3456" y="144"/>
                </a:lnTo>
                <a:lnTo>
                  <a:pt x="3792" y="0"/>
                </a:lnTo>
                <a:lnTo>
                  <a:pt x="403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91"/>
          <p:cNvSpPr>
            <a:spLocks/>
          </p:cNvSpPr>
          <p:nvPr/>
        </p:nvSpPr>
        <p:spPr bwMode="auto">
          <a:xfrm flipH="1">
            <a:off x="2448307" y="2585244"/>
            <a:ext cx="9155113" cy="995363"/>
          </a:xfrm>
          <a:custGeom>
            <a:avLst/>
            <a:gdLst>
              <a:gd name="T0" fmla="*/ 0 w 4272"/>
              <a:gd name="T1" fmla="*/ 1474796178 h 672"/>
              <a:gd name="T2" fmla="*/ 2147483647 w 4272"/>
              <a:gd name="T3" fmla="*/ 1369453594 h 672"/>
              <a:gd name="T4" fmla="*/ 2147483647 w 4272"/>
              <a:gd name="T5" fmla="*/ 632055505 h 672"/>
              <a:gd name="T6" fmla="*/ 2147483647 w 4272"/>
              <a:gd name="T7" fmla="*/ 316027753 h 672"/>
              <a:gd name="T8" fmla="*/ 2147483647 w 4272"/>
              <a:gd name="T9" fmla="*/ 0 h 672"/>
              <a:gd name="T10" fmla="*/ 2147483647 w 4272"/>
              <a:gd name="T11" fmla="*/ 0 h 672"/>
              <a:gd name="T12" fmla="*/ 2147483647 w 4272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672"/>
              <a:gd name="T23" fmla="*/ 4272 w 4272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672">
                <a:moveTo>
                  <a:pt x="0" y="672"/>
                </a:moveTo>
                <a:lnTo>
                  <a:pt x="2736" y="624"/>
                </a:lnTo>
                <a:lnTo>
                  <a:pt x="3120" y="288"/>
                </a:lnTo>
                <a:lnTo>
                  <a:pt x="3456" y="144"/>
                </a:lnTo>
                <a:lnTo>
                  <a:pt x="3792" y="0"/>
                </a:lnTo>
                <a:lnTo>
                  <a:pt x="403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92"/>
          <p:cNvSpPr>
            <a:spLocks/>
          </p:cNvSpPr>
          <p:nvPr/>
        </p:nvSpPr>
        <p:spPr bwMode="auto">
          <a:xfrm flipH="1">
            <a:off x="2448307" y="2370932"/>
            <a:ext cx="9155113" cy="782637"/>
          </a:xfrm>
          <a:custGeom>
            <a:avLst/>
            <a:gdLst>
              <a:gd name="T0" fmla="*/ 0 w 4272"/>
              <a:gd name="T1" fmla="*/ 1159607155 h 528"/>
              <a:gd name="T2" fmla="*/ 2147483647 w 4272"/>
              <a:gd name="T3" fmla="*/ 1159607155 h 528"/>
              <a:gd name="T4" fmla="*/ 2147483647 w 4272"/>
              <a:gd name="T5" fmla="*/ 948769490 h 528"/>
              <a:gd name="T6" fmla="*/ 2147483647 w 4272"/>
              <a:gd name="T7" fmla="*/ 737931826 h 528"/>
              <a:gd name="T8" fmla="*/ 2147483647 w 4272"/>
              <a:gd name="T9" fmla="*/ 421675329 h 528"/>
              <a:gd name="T10" fmla="*/ 2147483647 w 4272"/>
              <a:gd name="T11" fmla="*/ 210837665 h 528"/>
              <a:gd name="T12" fmla="*/ 2147483647 w 4272"/>
              <a:gd name="T13" fmla="*/ 0 h 528"/>
              <a:gd name="T14" fmla="*/ 2147483647 w 4272"/>
              <a:gd name="T15" fmla="*/ 0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72"/>
              <a:gd name="T25" fmla="*/ 0 h 528"/>
              <a:gd name="T26" fmla="*/ 4272 w 4272"/>
              <a:gd name="T27" fmla="*/ 528 h 5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72" h="528">
                <a:moveTo>
                  <a:pt x="0" y="528"/>
                </a:moveTo>
                <a:lnTo>
                  <a:pt x="480" y="528"/>
                </a:lnTo>
                <a:lnTo>
                  <a:pt x="960" y="432"/>
                </a:lnTo>
                <a:lnTo>
                  <a:pt x="1440" y="336"/>
                </a:lnTo>
                <a:lnTo>
                  <a:pt x="1920" y="192"/>
                </a:lnTo>
                <a:lnTo>
                  <a:pt x="2400" y="96"/>
                </a:lnTo>
                <a:lnTo>
                  <a:pt x="2736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3"/>
          <p:cNvSpPr>
            <a:spLocks/>
          </p:cNvSpPr>
          <p:nvPr/>
        </p:nvSpPr>
        <p:spPr bwMode="auto">
          <a:xfrm flipH="1">
            <a:off x="2448307" y="2158207"/>
            <a:ext cx="9155113" cy="782637"/>
          </a:xfrm>
          <a:custGeom>
            <a:avLst/>
            <a:gdLst>
              <a:gd name="T0" fmla="*/ 0 w 4272"/>
              <a:gd name="T1" fmla="*/ 1159607155 h 528"/>
              <a:gd name="T2" fmla="*/ 2147483647 w 4272"/>
              <a:gd name="T3" fmla="*/ 1159607155 h 528"/>
              <a:gd name="T4" fmla="*/ 2147483647 w 4272"/>
              <a:gd name="T5" fmla="*/ 948769490 h 528"/>
              <a:gd name="T6" fmla="*/ 2147483647 w 4272"/>
              <a:gd name="T7" fmla="*/ 737931826 h 528"/>
              <a:gd name="T8" fmla="*/ 2147483647 w 4272"/>
              <a:gd name="T9" fmla="*/ 421675329 h 528"/>
              <a:gd name="T10" fmla="*/ 2147483647 w 4272"/>
              <a:gd name="T11" fmla="*/ 210837665 h 528"/>
              <a:gd name="T12" fmla="*/ 2147483647 w 4272"/>
              <a:gd name="T13" fmla="*/ 0 h 528"/>
              <a:gd name="T14" fmla="*/ 2147483647 w 4272"/>
              <a:gd name="T15" fmla="*/ 0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72"/>
              <a:gd name="T25" fmla="*/ 0 h 528"/>
              <a:gd name="T26" fmla="*/ 4272 w 4272"/>
              <a:gd name="T27" fmla="*/ 528 h 5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72" h="528">
                <a:moveTo>
                  <a:pt x="0" y="528"/>
                </a:moveTo>
                <a:lnTo>
                  <a:pt x="480" y="528"/>
                </a:lnTo>
                <a:lnTo>
                  <a:pt x="960" y="432"/>
                </a:lnTo>
                <a:lnTo>
                  <a:pt x="1440" y="336"/>
                </a:lnTo>
                <a:lnTo>
                  <a:pt x="1920" y="192"/>
                </a:lnTo>
                <a:lnTo>
                  <a:pt x="2400" y="96"/>
                </a:lnTo>
                <a:lnTo>
                  <a:pt x="2736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94"/>
          <p:cNvSpPr>
            <a:spLocks/>
          </p:cNvSpPr>
          <p:nvPr/>
        </p:nvSpPr>
        <p:spPr bwMode="auto">
          <a:xfrm flipH="1">
            <a:off x="2448307" y="2051844"/>
            <a:ext cx="9155113" cy="711200"/>
          </a:xfrm>
          <a:custGeom>
            <a:avLst/>
            <a:gdLst>
              <a:gd name="T0" fmla="*/ 0 w 4272"/>
              <a:gd name="T1" fmla="*/ 1053761333 h 480"/>
              <a:gd name="T2" fmla="*/ 2147483647 w 4272"/>
              <a:gd name="T3" fmla="*/ 1053761333 h 480"/>
              <a:gd name="T4" fmla="*/ 2147483647 w 4272"/>
              <a:gd name="T5" fmla="*/ 843009067 h 480"/>
              <a:gd name="T6" fmla="*/ 2147483647 w 4272"/>
              <a:gd name="T7" fmla="*/ 632256800 h 480"/>
              <a:gd name="T8" fmla="*/ 2147483647 w 4272"/>
              <a:gd name="T9" fmla="*/ 316128400 h 480"/>
              <a:gd name="T10" fmla="*/ 2147483647 w 4272"/>
              <a:gd name="T11" fmla="*/ 105376133 h 480"/>
              <a:gd name="T12" fmla="*/ 2147483647 w 4272"/>
              <a:gd name="T13" fmla="*/ 0 h 480"/>
              <a:gd name="T14" fmla="*/ 2147483647 w 4272"/>
              <a:gd name="T15" fmla="*/ 0 h 4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72"/>
              <a:gd name="T25" fmla="*/ 0 h 480"/>
              <a:gd name="T26" fmla="*/ 4272 w 4272"/>
              <a:gd name="T27" fmla="*/ 480 h 4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72" h="480">
                <a:moveTo>
                  <a:pt x="0" y="480"/>
                </a:moveTo>
                <a:lnTo>
                  <a:pt x="480" y="480"/>
                </a:lnTo>
                <a:lnTo>
                  <a:pt x="960" y="384"/>
                </a:lnTo>
                <a:lnTo>
                  <a:pt x="1440" y="288"/>
                </a:lnTo>
                <a:lnTo>
                  <a:pt x="1920" y="144"/>
                </a:lnTo>
                <a:lnTo>
                  <a:pt x="2400" y="48"/>
                </a:lnTo>
                <a:lnTo>
                  <a:pt x="2736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95"/>
          <p:cNvSpPr>
            <a:spLocks/>
          </p:cNvSpPr>
          <p:nvPr/>
        </p:nvSpPr>
        <p:spPr bwMode="auto">
          <a:xfrm flipH="1">
            <a:off x="2448307" y="2513807"/>
            <a:ext cx="9155113" cy="923925"/>
          </a:xfrm>
          <a:custGeom>
            <a:avLst/>
            <a:gdLst>
              <a:gd name="T0" fmla="*/ 0 w 4272"/>
              <a:gd name="T1" fmla="*/ 1368948875 h 624"/>
              <a:gd name="T2" fmla="*/ 2147483647 w 4272"/>
              <a:gd name="T3" fmla="*/ 1368948875 h 624"/>
              <a:gd name="T4" fmla="*/ 2147483647 w 4272"/>
              <a:gd name="T5" fmla="*/ 1263645115 h 624"/>
              <a:gd name="T6" fmla="*/ 2147483647 w 4272"/>
              <a:gd name="T7" fmla="*/ 1158341356 h 624"/>
              <a:gd name="T8" fmla="*/ 2147483647 w 4272"/>
              <a:gd name="T9" fmla="*/ 1053037596 h 624"/>
              <a:gd name="T10" fmla="*/ 2147483647 w 4272"/>
              <a:gd name="T11" fmla="*/ 421215038 h 624"/>
              <a:gd name="T12" fmla="*/ 2147483647 w 4272"/>
              <a:gd name="T13" fmla="*/ 210607519 h 624"/>
              <a:gd name="T14" fmla="*/ 2147483647 w 4272"/>
              <a:gd name="T15" fmla="*/ 0 h 624"/>
              <a:gd name="T16" fmla="*/ 2147483647 w 4272"/>
              <a:gd name="T17" fmla="*/ 0 h 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72"/>
              <a:gd name="T28" fmla="*/ 0 h 624"/>
              <a:gd name="T29" fmla="*/ 4272 w 4272"/>
              <a:gd name="T30" fmla="*/ 624 h 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72" h="624">
                <a:moveTo>
                  <a:pt x="0" y="624"/>
                </a:moveTo>
                <a:lnTo>
                  <a:pt x="960" y="624"/>
                </a:lnTo>
                <a:lnTo>
                  <a:pt x="1440" y="576"/>
                </a:lnTo>
                <a:lnTo>
                  <a:pt x="2400" y="528"/>
                </a:lnTo>
                <a:lnTo>
                  <a:pt x="2736" y="480"/>
                </a:lnTo>
                <a:lnTo>
                  <a:pt x="3120" y="192"/>
                </a:lnTo>
                <a:lnTo>
                  <a:pt x="3456" y="96"/>
                </a:lnTo>
                <a:lnTo>
                  <a:pt x="379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96"/>
          <p:cNvSpPr>
            <a:spLocks/>
          </p:cNvSpPr>
          <p:nvPr/>
        </p:nvSpPr>
        <p:spPr bwMode="auto">
          <a:xfrm flipH="1">
            <a:off x="2448307" y="2442369"/>
            <a:ext cx="9155113" cy="854075"/>
          </a:xfrm>
          <a:custGeom>
            <a:avLst/>
            <a:gdLst>
              <a:gd name="T0" fmla="*/ 0 w 4272"/>
              <a:gd name="T1" fmla="*/ 1265454458 h 576"/>
              <a:gd name="T2" fmla="*/ 2147483647 w 4272"/>
              <a:gd name="T3" fmla="*/ 1265454458 h 576"/>
              <a:gd name="T4" fmla="*/ 2147483647 w 4272"/>
              <a:gd name="T5" fmla="*/ 1159999920 h 576"/>
              <a:gd name="T6" fmla="*/ 2147483647 w 4272"/>
              <a:gd name="T7" fmla="*/ 1054545382 h 576"/>
              <a:gd name="T8" fmla="*/ 2147483647 w 4272"/>
              <a:gd name="T9" fmla="*/ 843636306 h 576"/>
              <a:gd name="T10" fmla="*/ 2147483647 w 4272"/>
              <a:gd name="T11" fmla="*/ 632727229 h 576"/>
              <a:gd name="T12" fmla="*/ 2147483647 w 4272"/>
              <a:gd name="T13" fmla="*/ 527272691 h 576"/>
              <a:gd name="T14" fmla="*/ 2147483647 w 4272"/>
              <a:gd name="T15" fmla="*/ 210909076 h 576"/>
              <a:gd name="T16" fmla="*/ 2147483647 w 4272"/>
              <a:gd name="T17" fmla="*/ 105454538 h 576"/>
              <a:gd name="T18" fmla="*/ 2147483647 w 4272"/>
              <a:gd name="T19" fmla="*/ 0 h 576"/>
              <a:gd name="T20" fmla="*/ 2147483647 w 4272"/>
              <a:gd name="T21" fmla="*/ 0 h 5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72"/>
              <a:gd name="T34" fmla="*/ 0 h 576"/>
              <a:gd name="T35" fmla="*/ 4272 w 4272"/>
              <a:gd name="T36" fmla="*/ 576 h 5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72" h="576">
                <a:moveTo>
                  <a:pt x="0" y="576"/>
                </a:moveTo>
                <a:lnTo>
                  <a:pt x="480" y="576"/>
                </a:lnTo>
                <a:lnTo>
                  <a:pt x="960" y="528"/>
                </a:lnTo>
                <a:lnTo>
                  <a:pt x="1440" y="480"/>
                </a:lnTo>
                <a:lnTo>
                  <a:pt x="1920" y="384"/>
                </a:lnTo>
                <a:lnTo>
                  <a:pt x="2400" y="288"/>
                </a:lnTo>
                <a:lnTo>
                  <a:pt x="2736" y="240"/>
                </a:lnTo>
                <a:lnTo>
                  <a:pt x="3120" y="96"/>
                </a:lnTo>
                <a:lnTo>
                  <a:pt x="3456" y="48"/>
                </a:lnTo>
                <a:lnTo>
                  <a:pt x="379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97"/>
          <p:cNvSpPr>
            <a:spLocks/>
          </p:cNvSpPr>
          <p:nvPr/>
        </p:nvSpPr>
        <p:spPr bwMode="auto">
          <a:xfrm flipH="1">
            <a:off x="4916870" y="3153569"/>
            <a:ext cx="822325" cy="711200"/>
          </a:xfrm>
          <a:custGeom>
            <a:avLst/>
            <a:gdLst>
              <a:gd name="T0" fmla="*/ 0 w 384"/>
              <a:gd name="T1" fmla="*/ 1053761333 h 480"/>
              <a:gd name="T2" fmla="*/ 0 w 384"/>
              <a:gd name="T3" fmla="*/ 843009067 h 480"/>
              <a:gd name="T4" fmla="*/ 1762345266 w 384"/>
              <a:gd name="T5" fmla="*/ 0 h 480"/>
              <a:gd name="T6" fmla="*/ 1762345266 w 384"/>
              <a:gd name="T7" fmla="*/ 316128400 h 480"/>
              <a:gd name="T8" fmla="*/ 0 w 384"/>
              <a:gd name="T9" fmla="*/ 1053761333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480"/>
              <a:gd name="T17" fmla="*/ 384 w 384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480">
                <a:moveTo>
                  <a:pt x="0" y="480"/>
                </a:moveTo>
                <a:lnTo>
                  <a:pt x="0" y="384"/>
                </a:lnTo>
                <a:lnTo>
                  <a:pt x="384" y="0"/>
                </a:lnTo>
                <a:lnTo>
                  <a:pt x="384" y="144"/>
                </a:lnTo>
                <a:lnTo>
                  <a:pt x="0" y="48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98"/>
          <p:cNvSpPr>
            <a:spLocks/>
          </p:cNvSpPr>
          <p:nvPr/>
        </p:nvSpPr>
        <p:spPr bwMode="auto">
          <a:xfrm flipH="1">
            <a:off x="4196145" y="2869407"/>
            <a:ext cx="720725" cy="496887"/>
          </a:xfrm>
          <a:custGeom>
            <a:avLst/>
            <a:gdLst>
              <a:gd name="T0" fmla="*/ 0 w 336"/>
              <a:gd name="T1" fmla="*/ 736220905 h 336"/>
              <a:gd name="T2" fmla="*/ 0 w 336"/>
              <a:gd name="T3" fmla="*/ 420697660 h 336"/>
              <a:gd name="T4" fmla="*/ 1544603766 w 336"/>
              <a:gd name="T5" fmla="*/ 0 h 336"/>
              <a:gd name="T6" fmla="*/ 1544603766 w 336"/>
              <a:gd name="T7" fmla="*/ 105174415 h 336"/>
              <a:gd name="T8" fmla="*/ 0 w 336"/>
              <a:gd name="T9" fmla="*/ 736220905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336"/>
              <a:gd name="T17" fmla="*/ 336 w 33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336">
                <a:moveTo>
                  <a:pt x="0" y="336"/>
                </a:moveTo>
                <a:lnTo>
                  <a:pt x="0" y="192"/>
                </a:lnTo>
                <a:lnTo>
                  <a:pt x="336" y="0"/>
                </a:lnTo>
                <a:lnTo>
                  <a:pt x="336" y="48"/>
                </a:lnTo>
                <a:lnTo>
                  <a:pt x="0" y="336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99"/>
          <p:cNvSpPr>
            <a:spLocks/>
          </p:cNvSpPr>
          <p:nvPr/>
        </p:nvSpPr>
        <p:spPr bwMode="auto">
          <a:xfrm flipH="1">
            <a:off x="3477007" y="2655094"/>
            <a:ext cx="719138" cy="285750"/>
          </a:xfrm>
          <a:custGeom>
            <a:avLst/>
            <a:gdLst>
              <a:gd name="T0" fmla="*/ 0 w 336"/>
              <a:gd name="T1" fmla="*/ 423386250 h 192"/>
              <a:gd name="T2" fmla="*/ 0 w 336"/>
              <a:gd name="T3" fmla="*/ 317539688 h 192"/>
              <a:gd name="T4" fmla="*/ 1541202626 w 336"/>
              <a:gd name="T5" fmla="*/ 0 h 192"/>
              <a:gd name="T6" fmla="*/ 1541202626 w 336"/>
              <a:gd name="T7" fmla="*/ 105846563 h 192"/>
              <a:gd name="T8" fmla="*/ 0 w 336"/>
              <a:gd name="T9" fmla="*/ 42338625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192"/>
              <a:gd name="T17" fmla="*/ 336 w 33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192">
                <a:moveTo>
                  <a:pt x="0" y="192"/>
                </a:moveTo>
                <a:lnTo>
                  <a:pt x="0" y="144"/>
                </a:lnTo>
                <a:lnTo>
                  <a:pt x="336" y="0"/>
                </a:lnTo>
                <a:lnTo>
                  <a:pt x="336" y="48"/>
                </a:lnTo>
                <a:lnTo>
                  <a:pt x="0" y="192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00"/>
          <p:cNvSpPr>
            <a:spLocks/>
          </p:cNvSpPr>
          <p:nvPr/>
        </p:nvSpPr>
        <p:spPr bwMode="auto">
          <a:xfrm flipH="1">
            <a:off x="2962657" y="2655094"/>
            <a:ext cx="514350" cy="71438"/>
          </a:xfrm>
          <a:custGeom>
            <a:avLst/>
            <a:gdLst>
              <a:gd name="T0" fmla="*/ 0 w 240"/>
              <a:gd name="T1" fmla="*/ 105847303 h 48"/>
              <a:gd name="T2" fmla="*/ 0 w 240"/>
              <a:gd name="T3" fmla="*/ 0 h 48"/>
              <a:gd name="T4" fmla="*/ 1102316344 w 240"/>
              <a:gd name="T5" fmla="*/ 0 h 48"/>
              <a:gd name="T6" fmla="*/ 1102316344 w 240"/>
              <a:gd name="T7" fmla="*/ 105847303 h 48"/>
              <a:gd name="T8" fmla="*/ 0 w 240"/>
              <a:gd name="T9" fmla="*/ 105847303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48"/>
              <a:gd name="T17" fmla="*/ 240 w 2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48">
                <a:moveTo>
                  <a:pt x="0" y="48"/>
                </a:moveTo>
                <a:lnTo>
                  <a:pt x="0" y="0"/>
                </a:lnTo>
                <a:lnTo>
                  <a:pt x="240" y="0"/>
                </a:lnTo>
                <a:lnTo>
                  <a:pt x="240" y="48"/>
                </a:lnTo>
                <a:lnTo>
                  <a:pt x="0" y="4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01"/>
          <p:cNvSpPr>
            <a:spLocks/>
          </p:cNvSpPr>
          <p:nvPr/>
        </p:nvSpPr>
        <p:spPr bwMode="auto">
          <a:xfrm flipH="1">
            <a:off x="2448307" y="2655094"/>
            <a:ext cx="514350" cy="71438"/>
          </a:xfrm>
          <a:custGeom>
            <a:avLst/>
            <a:gdLst>
              <a:gd name="T0" fmla="*/ 0 w 240"/>
              <a:gd name="T1" fmla="*/ 105847303 h 48"/>
              <a:gd name="T2" fmla="*/ 0 w 240"/>
              <a:gd name="T3" fmla="*/ 0 h 48"/>
              <a:gd name="T4" fmla="*/ 1102316344 w 240"/>
              <a:gd name="T5" fmla="*/ 0 h 48"/>
              <a:gd name="T6" fmla="*/ 1102316344 w 240"/>
              <a:gd name="T7" fmla="*/ 105847303 h 48"/>
              <a:gd name="T8" fmla="*/ 0 w 240"/>
              <a:gd name="T9" fmla="*/ 105847303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48"/>
              <a:gd name="T17" fmla="*/ 240 w 2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48">
                <a:moveTo>
                  <a:pt x="0" y="48"/>
                </a:moveTo>
                <a:lnTo>
                  <a:pt x="0" y="0"/>
                </a:lnTo>
                <a:lnTo>
                  <a:pt x="240" y="0"/>
                </a:lnTo>
                <a:lnTo>
                  <a:pt x="240" y="48"/>
                </a:lnTo>
                <a:lnTo>
                  <a:pt x="0" y="4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102"/>
          <p:cNvSpPr txBox="1">
            <a:spLocks noChangeArrowheads="1"/>
          </p:cNvSpPr>
          <p:nvPr/>
        </p:nvSpPr>
        <p:spPr bwMode="auto">
          <a:xfrm flipH="1">
            <a:off x="1237045" y="3682207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z</a:t>
            </a:r>
            <a:r>
              <a:rPr lang="en-US" altLang="en-US" sz="1800"/>
              <a:t>=</a:t>
            </a:r>
            <a:r>
              <a:rPr lang="en-US" altLang="en-US" sz="1800">
                <a:latin typeface="Symbol" pitchFamily="18" charset="2"/>
              </a:rPr>
              <a:t>-</a:t>
            </a:r>
            <a:r>
              <a:rPr lang="en-US" altLang="en-US" sz="1800" i="1"/>
              <a:t>h</a:t>
            </a:r>
            <a:r>
              <a:rPr lang="en-US" altLang="en-US" sz="1800" i="1" baseline="-25000"/>
              <a:t>s</a:t>
            </a:r>
          </a:p>
        </p:txBody>
      </p:sp>
      <p:sp>
        <p:nvSpPr>
          <p:cNvPr id="93" name="Freeform 92"/>
          <p:cNvSpPr/>
          <p:nvPr/>
        </p:nvSpPr>
        <p:spPr>
          <a:xfrm>
            <a:off x="4929570" y="3375819"/>
            <a:ext cx="812800" cy="617538"/>
          </a:xfrm>
          <a:custGeom>
            <a:avLst/>
            <a:gdLst>
              <a:gd name="connsiteX0" fmla="*/ 0 w 812800"/>
              <a:gd name="connsiteY0" fmla="*/ 0 h 626534"/>
              <a:gd name="connsiteX1" fmla="*/ 812800 w 812800"/>
              <a:gd name="connsiteY1" fmla="*/ 491067 h 626534"/>
              <a:gd name="connsiteX2" fmla="*/ 804333 w 812800"/>
              <a:gd name="connsiteY2" fmla="*/ 626534 h 626534"/>
              <a:gd name="connsiteX3" fmla="*/ 0 w 812800"/>
              <a:gd name="connsiteY3" fmla="*/ 0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" h="626534">
                <a:moveTo>
                  <a:pt x="0" y="0"/>
                </a:moveTo>
                <a:lnTo>
                  <a:pt x="812800" y="491067"/>
                </a:lnTo>
                <a:lnTo>
                  <a:pt x="804333" y="62653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758245" y="3866357"/>
            <a:ext cx="703262" cy="339725"/>
          </a:xfrm>
          <a:custGeom>
            <a:avLst/>
            <a:gdLst>
              <a:gd name="connsiteX0" fmla="*/ 0 w 702733"/>
              <a:gd name="connsiteY0" fmla="*/ 0 h 338666"/>
              <a:gd name="connsiteX1" fmla="*/ 702733 w 702733"/>
              <a:gd name="connsiteY1" fmla="*/ 0 h 338666"/>
              <a:gd name="connsiteX2" fmla="*/ 702733 w 702733"/>
              <a:gd name="connsiteY2" fmla="*/ 338666 h 338666"/>
              <a:gd name="connsiteX3" fmla="*/ 8466 w 702733"/>
              <a:gd name="connsiteY3" fmla="*/ 127000 h 3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733" h="338666">
                <a:moveTo>
                  <a:pt x="0" y="0"/>
                </a:moveTo>
                <a:lnTo>
                  <a:pt x="702733" y="0"/>
                </a:lnTo>
                <a:lnTo>
                  <a:pt x="702733" y="338666"/>
                </a:lnTo>
                <a:lnTo>
                  <a:pt x="8466" y="1270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732845" y="4002882"/>
            <a:ext cx="736600" cy="490537"/>
          </a:xfrm>
          <a:custGeom>
            <a:avLst/>
            <a:gdLst>
              <a:gd name="connsiteX0" fmla="*/ 0 w 736600"/>
              <a:gd name="connsiteY0" fmla="*/ 0 h 491067"/>
              <a:gd name="connsiteX1" fmla="*/ 736600 w 736600"/>
              <a:gd name="connsiteY1" fmla="*/ 220134 h 491067"/>
              <a:gd name="connsiteX2" fmla="*/ 719666 w 736600"/>
              <a:gd name="connsiteY2" fmla="*/ 491067 h 491067"/>
              <a:gd name="connsiteX3" fmla="*/ 0 w 736600"/>
              <a:gd name="connsiteY3" fmla="*/ 0 h 49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00" h="491067">
                <a:moveTo>
                  <a:pt x="0" y="0"/>
                </a:moveTo>
                <a:lnTo>
                  <a:pt x="736600" y="220134"/>
                </a:lnTo>
                <a:lnTo>
                  <a:pt x="719666" y="49106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6453570" y="4214019"/>
            <a:ext cx="1031875" cy="363538"/>
          </a:xfrm>
          <a:custGeom>
            <a:avLst/>
            <a:gdLst>
              <a:gd name="connsiteX0" fmla="*/ 0 w 1032934"/>
              <a:gd name="connsiteY0" fmla="*/ 8467 h 364067"/>
              <a:gd name="connsiteX1" fmla="*/ 1024467 w 1032934"/>
              <a:gd name="connsiteY1" fmla="*/ 0 h 364067"/>
              <a:gd name="connsiteX2" fmla="*/ 1032934 w 1032934"/>
              <a:gd name="connsiteY2" fmla="*/ 364067 h 364067"/>
              <a:gd name="connsiteX3" fmla="*/ 33867 w 1032934"/>
              <a:gd name="connsiteY3" fmla="*/ 270933 h 36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4" h="364067">
                <a:moveTo>
                  <a:pt x="0" y="8467"/>
                </a:moveTo>
                <a:lnTo>
                  <a:pt x="1024467" y="0"/>
                </a:lnTo>
                <a:lnTo>
                  <a:pt x="1032934" y="364067"/>
                </a:lnTo>
                <a:lnTo>
                  <a:pt x="33867" y="27093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453570" y="4501357"/>
            <a:ext cx="1049337" cy="441325"/>
          </a:xfrm>
          <a:custGeom>
            <a:avLst/>
            <a:gdLst>
              <a:gd name="connsiteX0" fmla="*/ 0 w 1049867"/>
              <a:gd name="connsiteY0" fmla="*/ 0 h 440266"/>
              <a:gd name="connsiteX1" fmla="*/ 1049867 w 1049867"/>
              <a:gd name="connsiteY1" fmla="*/ 93133 h 440266"/>
              <a:gd name="connsiteX2" fmla="*/ 1041400 w 1049867"/>
              <a:gd name="connsiteY2" fmla="*/ 440266 h 440266"/>
              <a:gd name="connsiteX3" fmla="*/ 0 w 1049867"/>
              <a:gd name="connsiteY3" fmla="*/ 0 h 44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67" h="440266">
                <a:moveTo>
                  <a:pt x="0" y="0"/>
                </a:moveTo>
                <a:lnTo>
                  <a:pt x="1049867" y="93133"/>
                </a:lnTo>
                <a:lnTo>
                  <a:pt x="1041400" y="44026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7485445" y="4942682"/>
            <a:ext cx="1033462" cy="211137"/>
          </a:xfrm>
          <a:custGeom>
            <a:avLst/>
            <a:gdLst>
              <a:gd name="connsiteX0" fmla="*/ 0 w 1032933"/>
              <a:gd name="connsiteY0" fmla="*/ 8467 h 211667"/>
              <a:gd name="connsiteX1" fmla="*/ 1032933 w 1032933"/>
              <a:gd name="connsiteY1" fmla="*/ 0 h 211667"/>
              <a:gd name="connsiteX2" fmla="*/ 1024466 w 1032933"/>
              <a:gd name="connsiteY2" fmla="*/ 211667 h 211667"/>
              <a:gd name="connsiteX3" fmla="*/ 0 w 1032933"/>
              <a:gd name="connsiteY3" fmla="*/ 8467 h 2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" h="211667">
                <a:moveTo>
                  <a:pt x="0" y="8467"/>
                </a:moveTo>
                <a:lnTo>
                  <a:pt x="1032933" y="0"/>
                </a:lnTo>
                <a:lnTo>
                  <a:pt x="1024466" y="211667"/>
                </a:lnTo>
                <a:lnTo>
                  <a:pt x="0" y="846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8526845" y="4933157"/>
            <a:ext cx="1036637" cy="288925"/>
          </a:xfrm>
          <a:custGeom>
            <a:avLst/>
            <a:gdLst>
              <a:gd name="connsiteX0" fmla="*/ 0 w 1024466"/>
              <a:gd name="connsiteY0" fmla="*/ 16933 h 287866"/>
              <a:gd name="connsiteX1" fmla="*/ 999066 w 1024466"/>
              <a:gd name="connsiteY1" fmla="*/ 0 h 287866"/>
              <a:gd name="connsiteX2" fmla="*/ 1024466 w 1024466"/>
              <a:gd name="connsiteY2" fmla="*/ 287866 h 287866"/>
              <a:gd name="connsiteX3" fmla="*/ 0 w 1024466"/>
              <a:gd name="connsiteY3" fmla="*/ 203200 h 287866"/>
              <a:gd name="connsiteX0" fmla="*/ 0 w 1041658"/>
              <a:gd name="connsiteY0" fmla="*/ 25657 h 296590"/>
              <a:gd name="connsiteX1" fmla="*/ 1041658 w 1041658"/>
              <a:gd name="connsiteY1" fmla="*/ 0 h 296590"/>
              <a:gd name="connsiteX2" fmla="*/ 1024466 w 1041658"/>
              <a:gd name="connsiteY2" fmla="*/ 296590 h 296590"/>
              <a:gd name="connsiteX3" fmla="*/ 0 w 1041658"/>
              <a:gd name="connsiteY3" fmla="*/ 211924 h 296590"/>
              <a:gd name="connsiteX0" fmla="*/ 0 w 1041658"/>
              <a:gd name="connsiteY0" fmla="*/ 25657 h 296590"/>
              <a:gd name="connsiteX1" fmla="*/ 1041658 w 1041658"/>
              <a:gd name="connsiteY1" fmla="*/ 0 h 296590"/>
              <a:gd name="connsiteX2" fmla="*/ 1005165 w 1041658"/>
              <a:gd name="connsiteY2" fmla="*/ 17448 h 296590"/>
              <a:gd name="connsiteX3" fmla="*/ 1024466 w 1041658"/>
              <a:gd name="connsiteY3" fmla="*/ 296590 h 296590"/>
              <a:gd name="connsiteX4" fmla="*/ 0 w 1041658"/>
              <a:gd name="connsiteY4" fmla="*/ 211924 h 296590"/>
              <a:gd name="connsiteX0" fmla="*/ 0 w 1041658"/>
              <a:gd name="connsiteY0" fmla="*/ 25657 h 296590"/>
              <a:gd name="connsiteX1" fmla="*/ 1041658 w 1041658"/>
              <a:gd name="connsiteY1" fmla="*/ 0 h 296590"/>
              <a:gd name="connsiteX2" fmla="*/ 1030720 w 1041658"/>
              <a:gd name="connsiteY2" fmla="*/ 8725 h 296590"/>
              <a:gd name="connsiteX3" fmla="*/ 1024466 w 1041658"/>
              <a:gd name="connsiteY3" fmla="*/ 296590 h 296590"/>
              <a:gd name="connsiteX4" fmla="*/ 0 w 1041658"/>
              <a:gd name="connsiteY4" fmla="*/ 211924 h 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658" h="296590">
                <a:moveTo>
                  <a:pt x="0" y="25657"/>
                </a:moveTo>
                <a:lnTo>
                  <a:pt x="1041658" y="0"/>
                </a:lnTo>
                <a:cubicBezTo>
                  <a:pt x="1040851" y="11631"/>
                  <a:pt x="1031527" y="-2906"/>
                  <a:pt x="1030720" y="8725"/>
                </a:cubicBezTo>
                <a:lnTo>
                  <a:pt x="1024466" y="296590"/>
                </a:lnTo>
                <a:lnTo>
                  <a:pt x="0" y="21192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9526970" y="4933157"/>
            <a:ext cx="1049337" cy="330200"/>
          </a:xfrm>
          <a:custGeom>
            <a:avLst/>
            <a:gdLst>
              <a:gd name="connsiteX0" fmla="*/ 0 w 1049867"/>
              <a:gd name="connsiteY0" fmla="*/ 16933 h 330200"/>
              <a:gd name="connsiteX1" fmla="*/ 1032934 w 1049867"/>
              <a:gd name="connsiteY1" fmla="*/ 0 h 330200"/>
              <a:gd name="connsiteX2" fmla="*/ 1049867 w 1049867"/>
              <a:gd name="connsiteY2" fmla="*/ 330200 h 330200"/>
              <a:gd name="connsiteX3" fmla="*/ 33867 w 1049867"/>
              <a:gd name="connsiteY3" fmla="*/ 287866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67" h="330200">
                <a:moveTo>
                  <a:pt x="0" y="16933"/>
                </a:moveTo>
                <a:lnTo>
                  <a:pt x="1032934" y="0"/>
                </a:lnTo>
                <a:lnTo>
                  <a:pt x="1049867" y="330200"/>
                </a:lnTo>
                <a:lnTo>
                  <a:pt x="33867" y="28786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81400" y="6093706"/>
            <a:ext cx="5225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The bottom cells are shaved – no staircases!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4145280"/>
            <a:ext cx="5700713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Vertical grid (2): LSC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via VQS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40"/>
            <a:ext cx="8006189" cy="406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72600" y="3657600"/>
            <a:ext cx="2809159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err="1" smtClean="0"/>
              <a:t>Dukhovskoy</a:t>
            </a:r>
            <a:r>
              <a:rPr lang="en-US" dirty="0" smtClean="0"/>
              <a:t> et al. (2009)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486400"/>
            <a:ext cx="7777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# of levels are used at different depths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a given depth, the # of levels is interpolated from the 2 adjacent master grids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Thin layers near the bottom are masked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Staircases appear near the bottom (like </a:t>
            </a:r>
            <a:r>
              <a:rPr lang="en-US" i="1" dirty="0" smtClean="0"/>
              <a:t>Z</a:t>
            </a:r>
            <a:r>
              <a:rPr lang="en-US" dirty="0" smtClean="0"/>
              <a:t>), but otherwise terrain following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491565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Procedure for VQS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81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to do with the staircases?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481137" y="1073419"/>
            <a:ext cx="4981574" cy="4473382"/>
            <a:chOff x="2287512" y="990600"/>
            <a:chExt cx="3321049" cy="4193796"/>
          </a:xfrm>
        </p:grpSpPr>
        <p:sp>
          <p:nvSpPr>
            <p:cNvPr id="4" name="Freeform 3"/>
            <p:cNvSpPr/>
            <p:nvPr/>
          </p:nvSpPr>
          <p:spPr>
            <a:xfrm>
              <a:off x="2625754" y="3053593"/>
              <a:ext cx="2726422" cy="2105636"/>
            </a:xfrm>
            <a:custGeom>
              <a:avLst/>
              <a:gdLst>
                <a:gd name="connsiteX0" fmla="*/ 0 w 2726422"/>
                <a:gd name="connsiteY0" fmla="*/ 2105636 h 2105636"/>
                <a:gd name="connsiteX1" fmla="*/ 2726422 w 2726422"/>
                <a:gd name="connsiteY1" fmla="*/ 813732 h 2105636"/>
                <a:gd name="connsiteX2" fmla="*/ 1669409 w 2726422"/>
                <a:gd name="connsiteY2" fmla="*/ 0 h 2105636"/>
                <a:gd name="connsiteX3" fmla="*/ 0 w 2726422"/>
                <a:gd name="connsiteY3" fmla="*/ 2105636 h 210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422" h="2105636">
                  <a:moveTo>
                    <a:pt x="0" y="2105636"/>
                  </a:moveTo>
                  <a:lnTo>
                    <a:pt x="2726422" y="813732"/>
                  </a:lnTo>
                  <a:lnTo>
                    <a:pt x="1669409" y="0"/>
                  </a:lnTo>
                  <a:lnTo>
                    <a:pt x="0" y="2105636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590800" y="990600"/>
              <a:ext cx="2743200" cy="838200"/>
            </a:xfrm>
            <a:prstGeom prst="triangle">
              <a:avLst>
                <a:gd name="adj" fmla="val 616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607578" y="3048000"/>
              <a:ext cx="2743200" cy="838200"/>
            </a:xfrm>
            <a:prstGeom prst="triangle">
              <a:avLst>
                <a:gd name="adj" fmla="val 616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9978" y="37338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8578" y="36576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7178" y="35052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45778" y="34290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74378" y="32766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2978" y="3157756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31578" y="3073866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5" idx="2"/>
              <a:endCxn id="6" idx="2"/>
            </p:cNvCxnSpPr>
            <p:nvPr/>
          </p:nvCxnSpPr>
          <p:spPr>
            <a:xfrm>
              <a:off x="2590800" y="1828800"/>
              <a:ext cx="16778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25533" y="1828800"/>
              <a:ext cx="25089" cy="20553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200" y="990600"/>
              <a:ext cx="16778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2610374" y="3875714"/>
              <a:ext cx="2757182" cy="1308682"/>
            </a:xfrm>
            <a:custGeom>
              <a:avLst/>
              <a:gdLst>
                <a:gd name="connsiteX0" fmla="*/ 0 w 2726422"/>
                <a:gd name="connsiteY0" fmla="*/ 8389 h 1308682"/>
                <a:gd name="connsiteX1" fmla="*/ 8389 w 2726422"/>
                <a:gd name="connsiteY1" fmla="*/ 1308682 h 1308682"/>
                <a:gd name="connsiteX2" fmla="*/ 2726422 w 2726422"/>
                <a:gd name="connsiteY2" fmla="*/ 0 h 130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6422" h="1308682">
                  <a:moveTo>
                    <a:pt x="0" y="8389"/>
                  </a:moveTo>
                  <a:cubicBezTo>
                    <a:pt x="2796" y="441820"/>
                    <a:pt x="5593" y="875251"/>
                    <a:pt x="8389" y="1308682"/>
                  </a:cubicBezTo>
                  <a:lnTo>
                    <a:pt x="272642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endCxn id="6" idx="4"/>
            </p:cNvCxnSpPr>
            <p:nvPr/>
          </p:nvCxnSpPr>
          <p:spPr>
            <a:xfrm flipV="1">
              <a:off x="2610374" y="3886200"/>
              <a:ext cx="2740404" cy="6438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6" idx="0"/>
            </p:cNvCxnSpPr>
            <p:nvPr/>
          </p:nvCxnSpPr>
          <p:spPr>
            <a:xfrm flipV="1">
              <a:off x="2590800" y="3048000"/>
              <a:ext cx="1707165" cy="148205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1"/>
              <a:endCxn id="6" idx="0"/>
            </p:cNvCxnSpPr>
            <p:nvPr/>
          </p:nvCxnSpPr>
          <p:spPr>
            <a:xfrm flipV="1">
              <a:off x="2618858" y="3048000"/>
              <a:ext cx="1679107" cy="213639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759978" y="3954011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900144" y="4553824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00756" y="2721661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76446" y="3581400"/>
              <a:ext cx="23211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7512" y="3691048"/>
              <a:ext cx="21822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  <p:cxnSp>
          <p:nvCxnSpPr>
            <p:cNvPr id="26" name="Straight Connector 25"/>
            <p:cNvCxnSpPr>
              <a:stCxn id="5" idx="5"/>
              <a:endCxn id="6" idx="5"/>
            </p:cNvCxnSpPr>
            <p:nvPr/>
          </p:nvCxnSpPr>
          <p:spPr>
            <a:xfrm>
              <a:off x="4807594" y="1409700"/>
              <a:ext cx="16778" cy="20574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824372" y="1143000"/>
              <a:ext cx="2150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76650" y="3212068"/>
              <a:ext cx="21394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7065" y="1893338"/>
            <a:ext cx="5915025" cy="2113280"/>
            <a:chOff x="4118043" y="1775004"/>
            <a:chExt cx="3943350" cy="1981200"/>
          </a:xfrm>
        </p:grpSpPr>
        <p:sp>
          <p:nvSpPr>
            <p:cNvPr id="30" name="Freeform 29"/>
            <p:cNvSpPr/>
            <p:nvPr/>
          </p:nvSpPr>
          <p:spPr>
            <a:xfrm>
              <a:off x="4118043" y="2708454"/>
              <a:ext cx="1733550" cy="1047750"/>
            </a:xfrm>
            <a:custGeom>
              <a:avLst/>
              <a:gdLst>
                <a:gd name="connsiteX0" fmla="*/ 0 w 1323975"/>
                <a:gd name="connsiteY0" fmla="*/ 0 h 1047750"/>
                <a:gd name="connsiteX1" fmla="*/ 790575 w 1323975"/>
                <a:gd name="connsiteY1" fmla="*/ 219075 h 1047750"/>
                <a:gd name="connsiteX2" fmla="*/ 1323975 w 1323975"/>
                <a:gd name="connsiteY2" fmla="*/ 1047750 h 1047750"/>
                <a:gd name="connsiteX3" fmla="*/ 38100 w 1323975"/>
                <a:gd name="connsiteY3" fmla="*/ 1028700 h 1047750"/>
                <a:gd name="connsiteX4" fmla="*/ 0 w 1323975"/>
                <a:gd name="connsiteY4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1047750">
                  <a:moveTo>
                    <a:pt x="0" y="0"/>
                  </a:moveTo>
                  <a:lnTo>
                    <a:pt x="790575" y="219075"/>
                  </a:lnTo>
                  <a:lnTo>
                    <a:pt x="1323975" y="1047750"/>
                  </a:lnTo>
                  <a:lnTo>
                    <a:pt x="3810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flipV="1">
              <a:off x="4118043" y="1775004"/>
              <a:ext cx="0" cy="9334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46743" y="1775004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851593" y="1851204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4127568" y="2384604"/>
              <a:ext cx="1733550" cy="952500"/>
            </a:xfrm>
            <a:custGeom>
              <a:avLst/>
              <a:gdLst>
                <a:gd name="connsiteX0" fmla="*/ 0 w 1733550"/>
                <a:gd name="connsiteY0" fmla="*/ 0 h 952500"/>
                <a:gd name="connsiteX1" fmla="*/ 1000125 w 1733550"/>
                <a:gd name="connsiteY1" fmla="*/ 200025 h 952500"/>
                <a:gd name="connsiteX2" fmla="*/ 1733550 w 1733550"/>
                <a:gd name="connsiteY2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3550" h="952500">
                  <a:moveTo>
                    <a:pt x="0" y="0"/>
                  </a:moveTo>
                  <a:lnTo>
                    <a:pt x="1000125" y="200025"/>
                  </a:lnTo>
                  <a:lnTo>
                    <a:pt x="1733550" y="9525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13393" y="2803704"/>
              <a:ext cx="247650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605723" y="26322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82024" y="31294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19655" y="2491522"/>
              <a:ext cx="20860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u</a:t>
              </a:r>
              <a:endParaRPr lang="en-US" i="1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27843" y="2708454"/>
              <a:ext cx="1733550" cy="1047750"/>
            </a:xfrm>
            <a:custGeom>
              <a:avLst/>
              <a:gdLst>
                <a:gd name="connsiteX0" fmla="*/ 0 w 1323975"/>
                <a:gd name="connsiteY0" fmla="*/ 0 h 1047750"/>
                <a:gd name="connsiteX1" fmla="*/ 790575 w 1323975"/>
                <a:gd name="connsiteY1" fmla="*/ 219075 h 1047750"/>
                <a:gd name="connsiteX2" fmla="*/ 1323975 w 1323975"/>
                <a:gd name="connsiteY2" fmla="*/ 1047750 h 1047750"/>
                <a:gd name="connsiteX3" fmla="*/ 38100 w 1323975"/>
                <a:gd name="connsiteY3" fmla="*/ 1028700 h 1047750"/>
                <a:gd name="connsiteX4" fmla="*/ 0 w 1323975"/>
                <a:gd name="connsiteY4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1047750">
                  <a:moveTo>
                    <a:pt x="0" y="0"/>
                  </a:moveTo>
                  <a:lnTo>
                    <a:pt x="790575" y="219075"/>
                  </a:lnTo>
                  <a:lnTo>
                    <a:pt x="1323975" y="1047750"/>
                  </a:lnTo>
                  <a:lnTo>
                    <a:pt x="3810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0"/>
            </p:cNvCxnSpPr>
            <p:nvPr/>
          </p:nvCxnSpPr>
          <p:spPr>
            <a:xfrm flipV="1">
              <a:off x="6327843" y="1775004"/>
              <a:ext cx="0" cy="9334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366068" y="1775004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061393" y="1851204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232718" y="2803704"/>
              <a:ext cx="247650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138980" y="2491522"/>
              <a:ext cx="20860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u</a:t>
              </a:r>
              <a:endParaRPr lang="en-US" i="1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327843" y="2432229"/>
              <a:ext cx="1733550" cy="190500"/>
            </a:xfrm>
            <a:custGeom>
              <a:avLst/>
              <a:gdLst>
                <a:gd name="connsiteX0" fmla="*/ 0 w 1733550"/>
                <a:gd name="connsiteY0" fmla="*/ 0 h 190500"/>
                <a:gd name="connsiteX1" fmla="*/ 1019175 w 1733550"/>
                <a:gd name="connsiteY1" fmla="*/ 171450 h 190500"/>
                <a:gd name="connsiteX2" fmla="*/ 1733550 w 173355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3550" h="190500">
                  <a:moveTo>
                    <a:pt x="0" y="0"/>
                  </a:moveTo>
                  <a:lnTo>
                    <a:pt x="1019175" y="171450"/>
                  </a:lnTo>
                  <a:lnTo>
                    <a:pt x="1733550" y="1905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66068" y="2918004"/>
              <a:ext cx="685800" cy="38100"/>
            </a:xfrm>
            <a:custGeom>
              <a:avLst/>
              <a:gdLst>
                <a:gd name="connsiteX0" fmla="*/ 0 w 685800"/>
                <a:gd name="connsiteY0" fmla="*/ 0 h 38100"/>
                <a:gd name="connsiteX1" fmla="*/ 685800 w 68580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 h="38100">
                  <a:moveTo>
                    <a:pt x="0" y="0"/>
                  </a:moveTo>
                  <a:lnTo>
                    <a:pt x="685800" y="381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39" idx="1"/>
            </p:cNvCxnSpPr>
            <p:nvPr/>
          </p:nvCxnSpPr>
          <p:spPr>
            <a:xfrm>
              <a:off x="7362984" y="2927529"/>
              <a:ext cx="698409" cy="40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851718" y="266273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701349" y="27656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89918" y="2898954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80393" y="3146604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989936" y="5510698"/>
            <a:ext cx="11316231" cy="613786"/>
          </a:xfrm>
          <a:prstGeom prst="rect">
            <a:avLst/>
          </a:prstGeom>
          <a:solidFill>
            <a:schemeClr val="tx2"/>
          </a:solidFill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LSC</a:t>
            </a:r>
            <a:r>
              <a:rPr lang="en-US" sz="3200" b="1" baseline="30000" dirty="0">
                <a:solidFill>
                  <a:srgbClr val="FFC000"/>
                </a:solidFill>
              </a:rPr>
              <a:t>2</a:t>
            </a:r>
            <a:r>
              <a:rPr lang="en-US" sz="3200" b="1" dirty="0">
                <a:solidFill>
                  <a:srgbClr val="FFC000"/>
                </a:solidFill>
              </a:rPr>
              <a:t>= Localized Sigma Coordinates with Shaved Cells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2372" y="630669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i="1" dirty="0" err="1" smtClean="0"/>
              <a:t>ivcor</a:t>
            </a:r>
            <a:r>
              <a:rPr lang="en-US" b="1" i="1" dirty="0" smtClean="0"/>
              <a:t> </a:t>
            </a:r>
            <a:r>
              <a:rPr lang="en-US" b="1" dirty="0" smtClean="0"/>
              <a:t>=1 in vgrid.in)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535766" y="6895440"/>
            <a:ext cx="510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 masking of thin layers (c/o implicit scheme)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/>
              <a:t>Vertical grid: LSC</a:t>
            </a:r>
            <a:r>
              <a:rPr lang="en-US" baseline="30000" dirty="0" smtClean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26567"/>
            <a:ext cx="3389313" cy="32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1167"/>
            <a:ext cx="5291138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 rot="-5400000">
            <a:off x="5556251" y="2101341"/>
            <a:ext cx="6842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950" tIns="50475" rIns="100950" bIns="50475">
            <a:spAutoFit/>
          </a:bodyPr>
          <a:lstStyle/>
          <a:p>
            <a:r>
              <a:rPr lang="en-US" altLang="en-US" sz="1600" b="1"/>
              <a:t>z (m)</a:t>
            </a:r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4058729"/>
            <a:ext cx="51816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27004"/>
            <a:ext cx="46243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89400" y="4747704"/>
            <a:ext cx="323850" cy="2174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413250" y="4320667"/>
            <a:ext cx="2649538" cy="452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3250" y="4965192"/>
            <a:ext cx="2725738" cy="1565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10688" y="5249354"/>
            <a:ext cx="7937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9501188" y="5852604"/>
            <a:ext cx="188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altLang="en-US" sz="1400" b="1"/>
              <a:t>Degenerate prism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9043988" y="5792279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51263" y="2229929"/>
            <a:ext cx="431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8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21108</TotalTime>
  <Words>2089</Words>
  <Application>Microsoft Office PowerPoint</Application>
  <PresentationFormat>Custom</PresentationFormat>
  <Paragraphs>576</Paragraphs>
  <Slides>35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SimSun</vt:lpstr>
      <vt:lpstr>Arial</vt:lpstr>
      <vt:lpstr>Calibri</vt:lpstr>
      <vt:lpstr>Cambria Math</vt:lpstr>
      <vt:lpstr>Courier New</vt:lpstr>
      <vt:lpstr>Helvetica</vt:lpstr>
      <vt:lpstr>Symbol</vt:lpstr>
      <vt:lpstr>Tahoma</vt:lpstr>
      <vt:lpstr>Times New Roman</vt:lpstr>
      <vt:lpstr>Wingdings</vt:lpstr>
      <vt:lpstr>Blends</vt:lpstr>
      <vt:lpstr>Equation</vt:lpstr>
      <vt:lpstr> SCHISM: vegetation formulation  Joseph Zhang</vt:lpstr>
      <vt:lpstr>Governing equations: Reynolds-averged Navier-Stokes (with vegetation)</vt:lpstr>
      <vt:lpstr>Governing equations: Reynolds-averged Navier-Stokes (with vegetation)</vt:lpstr>
      <vt:lpstr>Horizontal grid: hybrid</vt:lpstr>
      <vt:lpstr>Vertical grid (1): SZ</vt:lpstr>
      <vt:lpstr>Vertical grid: SZ</vt:lpstr>
      <vt:lpstr>Vertical grid (2): LSC2 via VQS</vt:lpstr>
      <vt:lpstr>What to do with the staircases?</vt:lpstr>
      <vt:lpstr>Vertical grid: LSC2</vt:lpstr>
      <vt:lpstr>Staggering of variables</vt:lpstr>
      <vt:lpstr>PowerPoint Presentation</vt:lpstr>
      <vt:lpstr>PowerPoint Presentation</vt:lpstr>
      <vt:lpstr>Semi-implicit scheme</vt:lpstr>
      <vt:lpstr>Operating range of SCHISM</vt:lpstr>
      <vt:lpstr>Galerkin finite-element formulation</vt:lpstr>
      <vt:lpstr>2D case</vt:lpstr>
      <vt:lpstr>3D case</vt:lpstr>
      <vt:lpstr>3D case: locally emergent vegetation</vt:lpstr>
      <vt:lpstr>3D case: locally submerged vegetation</vt:lpstr>
      <vt:lpstr>General case</vt:lpstr>
      <vt:lpstr>Finite-element formulation (cont’d)</vt:lpstr>
      <vt:lpstr>Matrices: I1</vt:lpstr>
      <vt:lpstr>Matrix</vt:lpstr>
      <vt:lpstr>Eulerian-Lagrangian Method (ELM)</vt:lpstr>
      <vt:lpstr>Baroclinicity: projection method</vt:lpstr>
      <vt:lpstr>Momentum equation: 2D case</vt:lpstr>
      <vt:lpstr>Momentum equation: 3D case</vt:lpstr>
      <vt:lpstr>Velocity at nodes</vt:lpstr>
      <vt:lpstr>Shaprio filter</vt:lpstr>
      <vt:lpstr>Horizontal viscosity</vt:lpstr>
      <vt:lpstr>Turbulence closure (itur=3)  </vt:lpstr>
      <vt:lpstr>Turbulence closure (itur=3)  </vt:lpstr>
      <vt:lpstr>Lab test</vt:lpstr>
      <vt:lpstr>Wave attenuation by vegetation</vt:lpstr>
      <vt:lpstr>Summary</vt:lpstr>
    </vt:vector>
  </TitlesOfParts>
  <Company>CCALMR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yinglong</dc:creator>
  <cp:lastModifiedBy>Y. Joseph Zhang</cp:lastModifiedBy>
  <cp:revision>1243</cp:revision>
  <dcterms:created xsi:type="dcterms:W3CDTF">2000-12-13T19:13:03Z</dcterms:created>
  <dcterms:modified xsi:type="dcterms:W3CDTF">2019-04-16T04:45:24Z</dcterms:modified>
</cp:coreProperties>
</file>