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ags/tag7.xml" ContentType="application/vnd.openxmlformats-officedocument.presentationml.tags+xml"/>
  <Override PartName="/ppt/notesSlides/notesSlide13.xml" ContentType="application/vnd.openxmlformats-officedocument.presentationml.notesSlide+xml"/>
  <Override PartName="/ppt/tags/tag8.xml" ContentType="application/vnd.openxmlformats-officedocument.presentationml.tags+xml"/>
  <Override PartName="/ppt/notesSlides/notesSlide14.xml" ContentType="application/vnd.openxmlformats-officedocument.presentationml.notesSlide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tags/tag13.xml" ContentType="application/vnd.openxmlformats-officedocument.presentationml.tags+xml"/>
  <Override PartName="/ppt/notesSlides/notesSlide19.xml" ContentType="application/vnd.openxmlformats-officedocument.presentationml.notesSlide+xml"/>
  <Override PartName="/ppt/tags/tag14.xml" ContentType="application/vnd.openxmlformats-officedocument.presentationml.tags+xml"/>
  <Override PartName="/ppt/notesSlides/notesSlide20.xml" ContentType="application/vnd.openxmlformats-officedocument.presentationml.notesSlide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ppt/tags/tag16.xml" ContentType="application/vnd.openxmlformats-officedocument.presentationml.tags+xml"/>
  <Override PartName="/ppt/notesSlides/notesSlide22.xml" ContentType="application/vnd.openxmlformats-officedocument.presentationml.notesSlide+xml"/>
  <Override PartName="/ppt/tags/tag17.xml" ContentType="application/vnd.openxmlformats-officedocument.presentationml.tags+xml"/>
  <Override PartName="/ppt/notesSlides/notesSlide23.xml" ContentType="application/vnd.openxmlformats-officedocument.presentationml.notesSlide+xml"/>
  <Override PartName="/ppt/tags/tag18.xml" ContentType="application/vnd.openxmlformats-officedocument.presentationml.tags+xml"/>
  <Override PartName="/ppt/notesSlides/notesSlide24.xml" ContentType="application/vnd.openxmlformats-officedocument.presentationml.notesSlide+xml"/>
  <Override PartName="/ppt/tags/tag19.xml" ContentType="application/vnd.openxmlformats-officedocument.presentationml.tags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1.xml" ContentType="application/vnd.openxmlformats-officedocument.presentationml.tags+xml"/>
  <Override PartName="/ppt/notesSlides/notesSlide32.xml" ContentType="application/vnd.openxmlformats-officedocument.presentationml.notesSlide+xml"/>
  <Override PartName="/ppt/tags/tag32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300" r:id="rId2"/>
    <p:sldId id="496" r:id="rId3"/>
    <p:sldId id="505" r:id="rId4"/>
    <p:sldId id="305" r:id="rId5"/>
    <p:sldId id="492" r:id="rId6"/>
    <p:sldId id="430" r:id="rId7"/>
    <p:sldId id="432" r:id="rId8"/>
    <p:sldId id="506" r:id="rId9"/>
    <p:sldId id="257" r:id="rId10"/>
    <p:sldId id="429" r:id="rId11"/>
    <p:sldId id="514" r:id="rId12"/>
    <p:sldId id="513" r:id="rId13"/>
    <p:sldId id="273" r:id="rId14"/>
    <p:sldId id="454" r:id="rId15"/>
    <p:sldId id="512" r:id="rId16"/>
    <p:sldId id="503" r:id="rId17"/>
    <p:sldId id="490" r:id="rId18"/>
    <p:sldId id="517" r:id="rId19"/>
    <p:sldId id="518" r:id="rId20"/>
    <p:sldId id="418" r:id="rId21"/>
    <p:sldId id="420" r:id="rId22"/>
    <p:sldId id="504" r:id="rId23"/>
    <p:sldId id="290" r:id="rId24"/>
    <p:sldId id="260" r:id="rId25"/>
    <p:sldId id="422" r:id="rId26"/>
    <p:sldId id="507" r:id="rId27"/>
    <p:sldId id="270" r:id="rId28"/>
    <p:sldId id="316" r:id="rId29"/>
    <p:sldId id="289" r:id="rId30"/>
    <p:sldId id="314" r:id="rId31"/>
    <p:sldId id="310" r:id="rId32"/>
    <p:sldId id="262" r:id="rId33"/>
    <p:sldId id="307" r:id="rId34"/>
    <p:sldId id="508" r:id="rId35"/>
    <p:sldId id="324" r:id="rId36"/>
    <p:sldId id="516" r:id="rId37"/>
    <p:sldId id="497" r:id="rId38"/>
    <p:sldId id="515" r:id="rId39"/>
    <p:sldId id="501" r:id="rId40"/>
    <p:sldId id="510" r:id="rId41"/>
    <p:sldId id="509" r:id="rId42"/>
    <p:sldId id="466" r:id="rId43"/>
    <p:sldId id="511" r:id="rId44"/>
    <p:sldId id="458" r:id="rId45"/>
    <p:sldId id="5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000"/>
    <a:srgbClr val="945E29"/>
    <a:srgbClr val="E3D5C7"/>
    <a:srgbClr val="2772FF"/>
    <a:srgbClr val="000B01"/>
    <a:srgbClr val="D7D7D7"/>
    <a:srgbClr val="FF6837"/>
    <a:srgbClr val="23C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5023E7-7B2D-47C8-8784-3BF91CFFD886}" v="10" dt="2019-05-20T14:14:44.2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91268" autoAdjust="0"/>
  </p:normalViewPr>
  <p:slideViewPr>
    <p:cSldViewPr snapToGrid="0">
      <p:cViewPr varScale="1">
        <p:scale>
          <a:sx n="70" d="100"/>
          <a:sy n="70" d="100"/>
        </p:scale>
        <p:origin x="78" y="30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238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I YE" userId="0b5059d2-d08c-43eb-8269-a71fcde460c0" providerId="ADAL" clId="{A65023E7-7B2D-47C8-8784-3BF91CFFD886}"/>
    <pc:docChg chg="undo custSel modSld">
      <pc:chgData name="FEI YE" userId="0b5059d2-d08c-43eb-8269-a71fcde460c0" providerId="ADAL" clId="{A65023E7-7B2D-47C8-8784-3BF91CFFD886}" dt="2019-05-20T14:14:44.227" v="9" actId="2085"/>
      <pc:docMkLst>
        <pc:docMk/>
      </pc:docMkLst>
      <pc:sldChg chg="modSp">
        <pc:chgData name="FEI YE" userId="0b5059d2-d08c-43eb-8269-a71fcde460c0" providerId="ADAL" clId="{A65023E7-7B2D-47C8-8784-3BF91CFFD886}" dt="2019-05-20T14:10:20.512" v="2" actId="114"/>
        <pc:sldMkLst>
          <pc:docMk/>
          <pc:sldMk cId="725439227" sldId="429"/>
        </pc:sldMkLst>
        <pc:graphicFrameChg chg="mod">
          <ac:chgData name="FEI YE" userId="0b5059d2-d08c-43eb-8269-a71fcde460c0" providerId="ADAL" clId="{A65023E7-7B2D-47C8-8784-3BF91CFFD886}" dt="2019-05-20T14:10:20.512" v="2" actId="114"/>
          <ac:graphicFrameMkLst>
            <pc:docMk/>
            <pc:sldMk cId="725439227" sldId="429"/>
            <ac:graphicFrameMk id="16" creationId="{00000000-0000-0000-0000-000000000000}"/>
          </ac:graphicFrameMkLst>
        </pc:graphicFrameChg>
      </pc:sldChg>
      <pc:sldChg chg="addSp delSp modSp addAnim delAnim modAnim">
        <pc:chgData name="FEI YE" userId="0b5059d2-d08c-43eb-8269-a71fcde460c0" providerId="ADAL" clId="{A65023E7-7B2D-47C8-8784-3BF91CFFD886}" dt="2019-05-20T14:14:44.227" v="9" actId="2085"/>
        <pc:sldMkLst>
          <pc:docMk/>
          <pc:sldMk cId="4082513641" sldId="454"/>
        </pc:sldMkLst>
        <pc:spChg chg="add del mod">
          <ac:chgData name="FEI YE" userId="0b5059d2-d08c-43eb-8269-a71fcde460c0" providerId="ADAL" clId="{A65023E7-7B2D-47C8-8784-3BF91CFFD886}" dt="2019-05-20T14:14:44.227" v="9" actId="2085"/>
          <ac:spMkLst>
            <pc:docMk/>
            <pc:sldMk cId="4082513641" sldId="454"/>
            <ac:spMk id="29" creationId="{00000000-0000-0000-0000-000000000000}"/>
          </ac:spMkLst>
        </pc:spChg>
      </pc:sldChg>
    </pc:docChg>
  </pc:docChgLst>
  <pc:docChgLst>
    <pc:chgData name="FEI YE" userId="0b5059d2-d08c-43eb-8269-a71fcde460c0" providerId="ADAL" clId="{16A0CD5F-739A-4556-9D2D-C7C705F05201}"/>
    <pc:docChg chg="undo redo custSel addSld modSld">
      <pc:chgData name="FEI YE" userId="0b5059d2-d08c-43eb-8269-a71fcde460c0" providerId="ADAL" clId="{16A0CD5F-739A-4556-9D2D-C7C705F05201}" dt="2019-04-16T21:21:37.202" v="125" actId="20577"/>
      <pc:docMkLst>
        <pc:docMk/>
      </pc:docMkLst>
      <pc:sldChg chg="modSp">
        <pc:chgData name="FEI YE" userId="0b5059d2-d08c-43eb-8269-a71fcde460c0" providerId="ADAL" clId="{16A0CD5F-739A-4556-9D2D-C7C705F05201}" dt="2019-04-16T18:13:55.045" v="29" actId="20577"/>
        <pc:sldMkLst>
          <pc:docMk/>
          <pc:sldMk cId="1520934565" sldId="432"/>
        </pc:sldMkLst>
        <pc:spChg chg="mod">
          <ac:chgData name="FEI YE" userId="0b5059d2-d08c-43eb-8269-a71fcde460c0" providerId="ADAL" clId="{16A0CD5F-739A-4556-9D2D-C7C705F05201}" dt="2019-04-16T18:13:55.045" v="29" actId="20577"/>
          <ac:spMkLst>
            <pc:docMk/>
            <pc:sldMk cId="1520934565" sldId="432"/>
            <ac:spMk id="8" creationId="{DB1BA6CE-E392-4222-81E1-A8F70B2B6E71}"/>
          </ac:spMkLst>
        </pc:spChg>
      </pc:sldChg>
      <pc:sldChg chg="modSp addAnim delAnim">
        <pc:chgData name="FEI YE" userId="0b5059d2-d08c-43eb-8269-a71fcde460c0" providerId="ADAL" clId="{16A0CD5F-739A-4556-9D2D-C7C705F05201}" dt="2019-04-16T21:18:08.626" v="111" actId="14100"/>
        <pc:sldMkLst>
          <pc:docMk/>
          <pc:sldMk cId="4082513641" sldId="454"/>
        </pc:sldMkLst>
        <pc:spChg chg="mod">
          <ac:chgData name="FEI YE" userId="0b5059d2-d08c-43eb-8269-a71fcde460c0" providerId="ADAL" clId="{16A0CD5F-739A-4556-9D2D-C7C705F05201}" dt="2019-04-16T21:18:08.626" v="111" actId="14100"/>
          <ac:spMkLst>
            <pc:docMk/>
            <pc:sldMk cId="4082513641" sldId="454"/>
            <ac:spMk id="29" creationId="{00000000-0000-0000-0000-000000000000}"/>
          </ac:spMkLst>
        </pc:spChg>
      </pc:sldChg>
      <pc:sldChg chg="addSp delSp modSp delAnim">
        <pc:chgData name="FEI YE" userId="0b5059d2-d08c-43eb-8269-a71fcde460c0" providerId="ADAL" clId="{16A0CD5F-739A-4556-9D2D-C7C705F05201}" dt="2019-04-16T21:20:48.629" v="120" actId="207"/>
        <pc:sldMkLst>
          <pc:docMk/>
          <pc:sldMk cId="2902311414" sldId="490"/>
        </pc:sldMkLst>
        <pc:spChg chg="del">
          <ac:chgData name="FEI YE" userId="0b5059d2-d08c-43eb-8269-a71fcde460c0" providerId="ADAL" clId="{16A0CD5F-739A-4556-9D2D-C7C705F05201}" dt="2019-04-16T21:11:07.273" v="39" actId="478"/>
          <ac:spMkLst>
            <pc:docMk/>
            <pc:sldMk cId="2902311414" sldId="490"/>
            <ac:spMk id="2" creationId="{6F1825D9-B8AF-440B-88E9-A30325402C02}"/>
          </ac:spMkLst>
        </pc:spChg>
        <pc:spChg chg="del">
          <ac:chgData name="FEI YE" userId="0b5059d2-d08c-43eb-8269-a71fcde460c0" providerId="ADAL" clId="{16A0CD5F-739A-4556-9D2D-C7C705F05201}" dt="2019-04-16T21:10:13.290" v="33" actId="478"/>
          <ac:spMkLst>
            <pc:docMk/>
            <pc:sldMk cId="2902311414" sldId="490"/>
            <ac:spMk id="3" creationId="{FF2E66AA-E5CC-4138-83EE-2CE6461464A9}"/>
          </ac:spMkLst>
        </pc:spChg>
        <pc:spChg chg="del topLvl">
          <ac:chgData name="FEI YE" userId="0b5059d2-d08c-43eb-8269-a71fcde460c0" providerId="ADAL" clId="{16A0CD5F-739A-4556-9D2D-C7C705F05201}" dt="2019-04-16T21:10:45.154" v="35" actId="478"/>
          <ac:spMkLst>
            <pc:docMk/>
            <pc:sldMk cId="2902311414" sldId="490"/>
            <ac:spMk id="4" creationId="{00000000-0000-0000-0000-000000000000}"/>
          </ac:spMkLst>
        </pc:spChg>
        <pc:spChg chg="del topLvl">
          <ac:chgData name="FEI YE" userId="0b5059d2-d08c-43eb-8269-a71fcde460c0" providerId="ADAL" clId="{16A0CD5F-739A-4556-9D2D-C7C705F05201}" dt="2019-04-16T21:10:48.292" v="36" actId="478"/>
          <ac:spMkLst>
            <pc:docMk/>
            <pc:sldMk cId="2902311414" sldId="490"/>
            <ac:spMk id="16" creationId="{54FD30B6-D848-43BA-AEE8-BB0FE7212E5C}"/>
          </ac:spMkLst>
        </pc:spChg>
        <pc:spChg chg="add del mod">
          <ac:chgData name="FEI YE" userId="0b5059d2-d08c-43eb-8269-a71fcde460c0" providerId="ADAL" clId="{16A0CD5F-739A-4556-9D2D-C7C705F05201}" dt="2019-04-16T21:20:48.629" v="120" actId="207"/>
          <ac:spMkLst>
            <pc:docMk/>
            <pc:sldMk cId="2902311414" sldId="490"/>
            <ac:spMk id="19" creationId="{54FD30B6-D848-43BA-AEE8-BB0FE7212E5C}"/>
          </ac:spMkLst>
        </pc:spChg>
        <pc:spChg chg="del">
          <ac:chgData name="FEI YE" userId="0b5059d2-d08c-43eb-8269-a71fcde460c0" providerId="ADAL" clId="{16A0CD5F-739A-4556-9D2D-C7C705F05201}" dt="2019-04-16T21:10:09.220" v="32" actId="478"/>
          <ac:spMkLst>
            <pc:docMk/>
            <pc:sldMk cId="2902311414" sldId="490"/>
            <ac:spMk id="43" creationId="{54FD30B6-D848-43BA-AEE8-BB0FE7212E5C}"/>
          </ac:spMkLst>
        </pc:spChg>
        <pc:grpChg chg="del">
          <ac:chgData name="FEI YE" userId="0b5059d2-d08c-43eb-8269-a71fcde460c0" providerId="ADAL" clId="{16A0CD5F-739A-4556-9D2D-C7C705F05201}" dt="2019-04-16T21:10:45.154" v="35" actId="478"/>
          <ac:grpSpMkLst>
            <pc:docMk/>
            <pc:sldMk cId="2902311414" sldId="490"/>
            <ac:grpSpMk id="5" creationId="{00000000-0000-0000-0000-000000000000}"/>
          </ac:grpSpMkLst>
        </pc:grpChg>
        <pc:cxnChg chg="del">
          <ac:chgData name="FEI YE" userId="0b5059d2-d08c-43eb-8269-a71fcde460c0" providerId="ADAL" clId="{16A0CD5F-739A-4556-9D2D-C7C705F05201}" dt="2019-04-16T21:10:14.286" v="34" actId="478"/>
          <ac:cxnSpMkLst>
            <pc:docMk/>
            <pc:sldMk cId="2902311414" sldId="490"/>
            <ac:cxnSpMk id="44" creationId="{77F260E1-3193-496E-B9BE-7F6714AF1B19}"/>
          </ac:cxnSpMkLst>
        </pc:cxnChg>
      </pc:sldChg>
      <pc:sldChg chg="modTransition">
        <pc:chgData name="FEI YE" userId="0b5059d2-d08c-43eb-8269-a71fcde460c0" providerId="ADAL" clId="{16A0CD5F-739A-4556-9D2D-C7C705F05201}" dt="2019-04-16T20:41:55.743" v="30"/>
        <pc:sldMkLst>
          <pc:docMk/>
          <pc:sldMk cId="260066273" sldId="500"/>
        </pc:sldMkLst>
      </pc:sldChg>
      <pc:sldChg chg="modSp addAnim delAnim">
        <pc:chgData name="FEI YE" userId="0b5059d2-d08c-43eb-8269-a71fcde460c0" providerId="ADAL" clId="{16A0CD5F-739A-4556-9D2D-C7C705F05201}" dt="2019-04-16T21:20:35.898" v="119" actId="179"/>
        <pc:sldMkLst>
          <pc:docMk/>
          <pc:sldMk cId="958597218" sldId="512"/>
        </pc:sldMkLst>
        <pc:spChg chg="mod">
          <ac:chgData name="FEI YE" userId="0b5059d2-d08c-43eb-8269-a71fcde460c0" providerId="ADAL" clId="{16A0CD5F-739A-4556-9D2D-C7C705F05201}" dt="2019-04-16T21:20:35.898" v="119" actId="179"/>
          <ac:spMkLst>
            <pc:docMk/>
            <pc:sldMk cId="958597218" sldId="512"/>
            <ac:spMk id="29" creationId="{00000000-0000-0000-0000-000000000000}"/>
          </ac:spMkLst>
        </pc:spChg>
      </pc:sldChg>
      <pc:sldChg chg="delSp modSp add delAnim">
        <pc:chgData name="FEI YE" userId="0b5059d2-d08c-43eb-8269-a71fcde460c0" providerId="ADAL" clId="{16A0CD5F-739A-4556-9D2D-C7C705F05201}" dt="2019-04-16T21:21:37.202" v="125" actId="20577"/>
        <pc:sldMkLst>
          <pc:docMk/>
          <pc:sldMk cId="3282549453" sldId="517"/>
        </pc:sldMkLst>
        <pc:spChg chg="del">
          <ac:chgData name="FEI YE" userId="0b5059d2-d08c-43eb-8269-a71fcde460c0" providerId="ADAL" clId="{16A0CD5F-739A-4556-9D2D-C7C705F05201}" dt="2019-04-16T21:12:31.280" v="70" actId="478"/>
          <ac:spMkLst>
            <pc:docMk/>
            <pc:sldMk cId="3282549453" sldId="517"/>
            <ac:spMk id="2" creationId="{6F1825D9-B8AF-440B-88E9-A30325402C02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3" creationId="{FF2E66AA-E5CC-4138-83EE-2CE6461464A9}"/>
          </ac:spMkLst>
        </pc:spChg>
        <pc:spChg chg="mod">
          <ac:chgData name="FEI YE" userId="0b5059d2-d08c-43eb-8269-a71fcde460c0" providerId="ADAL" clId="{16A0CD5F-739A-4556-9D2D-C7C705F05201}" dt="2019-04-16T21:21:28.808" v="124" actId="20577"/>
          <ac:spMkLst>
            <pc:docMk/>
            <pc:sldMk cId="3282549453" sldId="517"/>
            <ac:spMk id="4" creationId="{00000000-0000-0000-0000-000000000000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6" creationId="{00000000-0000-0000-0000-000000000000}"/>
          </ac:spMkLst>
        </pc:spChg>
        <pc:spChg chg="mod">
          <ac:chgData name="FEI YE" userId="0b5059d2-d08c-43eb-8269-a71fcde460c0" providerId="ADAL" clId="{16A0CD5F-739A-4556-9D2D-C7C705F05201}" dt="2019-04-16T21:21:37.202" v="125" actId="20577"/>
          <ac:spMkLst>
            <pc:docMk/>
            <pc:sldMk cId="3282549453" sldId="517"/>
            <ac:spMk id="16" creationId="{54FD30B6-D848-43BA-AEE8-BB0FE7212E5C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18" creationId="{00000000-0000-0000-0000-000000000000}"/>
          </ac:spMkLst>
        </pc:spChg>
        <pc:spChg chg="del">
          <ac:chgData name="FEI YE" userId="0b5059d2-d08c-43eb-8269-a71fcde460c0" providerId="ADAL" clId="{16A0CD5F-739A-4556-9D2D-C7C705F05201}" dt="2019-04-16T21:12:27.968" v="69" actId="478"/>
          <ac:spMkLst>
            <pc:docMk/>
            <pc:sldMk cId="3282549453" sldId="517"/>
            <ac:spMk id="43" creationId="{54FD30B6-D848-43BA-AEE8-BB0FE7212E5C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52" creationId="{00000000-0000-0000-0000-000000000000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53" creationId="{00000000-0000-0000-0000-000000000000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54" creationId="{00000000-0000-0000-0000-000000000000}"/>
          </ac:spMkLst>
        </pc:spChg>
        <pc:spChg chg="mod">
          <ac:chgData name="FEI YE" userId="0b5059d2-d08c-43eb-8269-a71fcde460c0" providerId="ADAL" clId="{16A0CD5F-739A-4556-9D2D-C7C705F05201}" dt="2019-04-16T21:21:21.187" v="123" actId="2711"/>
          <ac:spMkLst>
            <pc:docMk/>
            <pc:sldMk cId="3282549453" sldId="517"/>
            <ac:spMk id="55" creationId="{00000000-0000-0000-0000-000000000000}"/>
          </ac:spMkLst>
        </pc:spChg>
        <pc:grpChg chg="del">
          <ac:chgData name="FEI YE" userId="0b5059d2-d08c-43eb-8269-a71fcde460c0" providerId="ADAL" clId="{16A0CD5F-739A-4556-9D2D-C7C705F05201}" dt="2019-04-16T21:11:54.102" v="67" actId="478"/>
          <ac:grpSpMkLst>
            <pc:docMk/>
            <pc:sldMk cId="3282549453" sldId="517"/>
            <ac:grpSpMk id="8" creationId="{00000000-0000-0000-0000-000000000000}"/>
          </ac:grpSpMkLst>
        </pc:grpChg>
      </pc:sldChg>
      <pc:sldChg chg="delSp modSp add delAnim">
        <pc:chgData name="FEI YE" userId="0b5059d2-d08c-43eb-8269-a71fcde460c0" providerId="ADAL" clId="{16A0CD5F-739A-4556-9D2D-C7C705F05201}" dt="2019-04-16T21:16:24.541" v="98" actId="1076"/>
        <pc:sldMkLst>
          <pc:docMk/>
          <pc:sldMk cId="272410260" sldId="518"/>
        </pc:sldMkLst>
        <pc:spChg chg="mod">
          <ac:chgData name="FEI YE" userId="0b5059d2-d08c-43eb-8269-a71fcde460c0" providerId="ADAL" clId="{16A0CD5F-739A-4556-9D2D-C7C705F05201}" dt="2019-04-16T21:16:24.541" v="98" actId="1076"/>
          <ac:spMkLst>
            <pc:docMk/>
            <pc:sldMk cId="272410260" sldId="518"/>
            <ac:spMk id="2" creationId="{6F1825D9-B8AF-440B-88E9-A30325402C02}"/>
          </ac:spMkLst>
        </pc:spChg>
        <pc:spChg chg="mod">
          <ac:chgData name="FEI YE" userId="0b5059d2-d08c-43eb-8269-a71fcde460c0" providerId="ADAL" clId="{16A0CD5F-739A-4556-9D2D-C7C705F05201}" dt="2019-04-16T21:13:48.182" v="79" actId="20577"/>
          <ac:spMkLst>
            <pc:docMk/>
            <pc:sldMk cId="272410260" sldId="518"/>
            <ac:spMk id="43" creationId="{54FD30B6-D848-43BA-AEE8-BB0FE7212E5C}"/>
          </ac:spMkLst>
        </pc:spChg>
        <pc:grpChg chg="del">
          <ac:chgData name="FEI YE" userId="0b5059d2-d08c-43eb-8269-a71fcde460c0" providerId="ADAL" clId="{16A0CD5F-739A-4556-9D2D-C7C705F05201}" dt="2019-04-16T21:12:58.263" v="71" actId="478"/>
          <ac:grpSpMkLst>
            <pc:docMk/>
            <pc:sldMk cId="272410260" sldId="518"/>
            <ac:grpSpMk id="5" creationId="{00000000-0000-0000-0000-000000000000}"/>
          </ac:grpSpMkLst>
        </pc:gr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Weno</a:t>
            </a:r>
            <a:r>
              <a:rPr lang="en-US" dirty="0"/>
              <a:t> code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E02-4BB4-A017-1C6F768B597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E02-4BB4-A017-1C6F768B597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E02-4BB4-A017-1C6F768B597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E02-4BB4-A017-1C6F768B597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E02-4BB4-A017-1C6F768B597A}"/>
              </c:ext>
            </c:extLst>
          </c:dPt>
          <c:cat>
            <c:strRef>
              <c:f>Sheet1!$A$2:$A$6</c:f>
              <c:strCache>
                <c:ptCount val="5"/>
                <c:pt idx="0">
                  <c:v>glb</c:v>
                </c:pt>
                <c:pt idx="1">
                  <c:v>transport</c:v>
                </c:pt>
                <c:pt idx="2">
                  <c:v>msg</c:v>
                </c:pt>
                <c:pt idx="3">
                  <c:v>misc</c:v>
                </c:pt>
                <c:pt idx="4">
                  <c:v>init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30</c:v>
                </c:pt>
                <c:pt idx="1">
                  <c:v>600</c:v>
                </c:pt>
                <c:pt idx="2">
                  <c:v>400</c:v>
                </c:pt>
                <c:pt idx="3">
                  <c:v>1400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C9-41BA-9542-D6CB52362D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DC5407-0B59-40B8-ACD0-C68DBD9047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B7C701-0C35-4F9D-96E2-CBCC48C2F6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0AB9C-75D2-4D41-8574-FD85FC2FFA26}" type="datetimeFigureOut">
              <a:rPr lang="zh-CN" altLang="en-US" smtClean="0"/>
              <a:t>2019/5/20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0727C-E4B3-4CCA-BB7B-A6A3441812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21AA5A-8097-4422-B448-6C647A1914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5C46F-D1BD-48E6-BA3C-6F54CCBFCD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801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D669E-B36B-4C74-88AB-3B6DB425FDA2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5E237-06E4-4B7B-B0FD-B6842F52D7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2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94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</a:t>
            </a:r>
            <a:r>
              <a:rPr lang="en-US" baseline="0" dirty="0"/>
              <a:t> the audience we dealt with Step 2 previously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05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concerns lead to several constraints (up next) that we forced on ourselves in designing the scheme.</a:t>
            </a:r>
          </a:p>
          <a:p>
            <a:r>
              <a:rPr lang="en-US" dirty="0"/>
              <a:t>Mention that it’s still a preliminary work, still experimenting.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0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panose="020B0500000000000000" pitchFamily="34" charset="0"/>
              </a:rPr>
              <a:t>Explain the 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Normalized local coordinates, to reduce truncation error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571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Helvetica" panose="020B0500000000000000" pitchFamily="34" charset="0"/>
              </a:rPr>
              <a:t>Explain the </a:t>
            </a:r>
            <a:r>
              <a:rPr lang="en-US" dirty="0">
                <a:latin typeface="Times New Roman" panose="02020603050405020304" pitchFamily="18" charset="0"/>
                <a:ea typeface="宋体" panose="02010600030101010101" pitchFamily="2" charset="-122"/>
              </a:rPr>
              <a:t>Normalized local coordinates, to reduce truncation error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085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</a:t>
            </a:r>
            <a:r>
              <a:rPr lang="en-US" baseline="0" dirty="0"/>
              <a:t> computational cost and parallel communication cost; mention that benchmark tests suggest 2</a:t>
            </a:r>
            <a:r>
              <a:rPr lang="en-US" baseline="30000" dirty="0"/>
              <a:t>nd</a:t>
            </a:r>
            <a:r>
              <a:rPr lang="en-US" baseline="0" dirty="0"/>
              <a:t>-tier is more prone to numerical dispersion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Add a linear polynomial/stencil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3209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</a:t>
            </a:r>
            <a:r>
              <a:rPr lang="en-US" baseline="0" dirty="0"/>
              <a:t> computational cost and parallel communication cost; mention that benchmark tests suggest 2</a:t>
            </a:r>
            <a:r>
              <a:rPr lang="en-US" baseline="30000" dirty="0"/>
              <a:t>nd</a:t>
            </a:r>
            <a:r>
              <a:rPr lang="en-US" baseline="0" dirty="0"/>
              <a:t>-tier is more prone to numerical dispersion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 should note that bad stencils are not always bad. It all depends on the concentration field. That’s why ideally we need stencils from all directions to cover all bases.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33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</a:t>
            </a:r>
            <a:r>
              <a:rPr lang="en-US" baseline="0" dirty="0"/>
              <a:t> computational cost and parallel communication cost; mention that benchmark tests suggest 2</a:t>
            </a:r>
            <a:r>
              <a:rPr lang="en-US" baseline="30000" dirty="0"/>
              <a:t>nd</a:t>
            </a:r>
            <a:r>
              <a:rPr lang="en-US" baseline="0" dirty="0"/>
              <a:t>-tier is more prone to numerical dispersion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 should note that bad stencils are not always bad. It all depends on the concentration field. That’s why ideally we need stencils from all directions to cover all bases.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21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</a:t>
            </a:r>
            <a:r>
              <a:rPr lang="en-US" baseline="0" dirty="0"/>
              <a:t> computational cost and parallel communication cost; mention that benchmark tests suggest 2</a:t>
            </a:r>
            <a:r>
              <a:rPr lang="en-US" baseline="30000" dirty="0"/>
              <a:t>nd</a:t>
            </a:r>
            <a:r>
              <a:rPr lang="en-US" baseline="0" dirty="0"/>
              <a:t>-tier is more prone to numerical dispersion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 should note that bad stencils are not always bad. It all depends on the concentration field. That’s why ideally we need stencils from all directions to cover all bases.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21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example, in this abnormal case, the matrix determinant is nearly singular.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4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 the extreme cases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15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7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73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247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*show 1 animation from WENO3 in previous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306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processes, Danilov’s paper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*show 1 animation from WENO3 in previous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generating eddies both in the double-gyre region and the coastal region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colorbar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38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we’re still looking at the qualitative picture here; we have not gone into quantitative model-data comparisons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7058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we’re still looking at the qualitative picture here; we have not gone into quantitative model-data comparisons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19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we’re still looking at the qualitative picture here; we have not gone into quantitative model-data comparisons yet.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1349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278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Both</a:t>
            </a:r>
            <a:r>
              <a:rPr lang="en-US" baseline="0" dirty="0"/>
              <a:t> computational cost and parallel communication cost; mention that benchmark tests suggest 2</a:t>
            </a:r>
            <a:r>
              <a:rPr lang="en-US" baseline="30000" dirty="0"/>
              <a:t>nd</a:t>
            </a:r>
            <a:r>
              <a:rPr lang="en-US" baseline="0" dirty="0"/>
              <a:t>-tier is more prone to numerical dispersion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I should note that bad stencils are not always bad. It all depends on the concentration field. That’s why ideally we need stencils from all directions to cover all bases.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512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Going into the large-scale eddying regime presents new challenges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83200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700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slide numbers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0456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/>
              <a:t>Briefly</a:t>
            </a:r>
            <a:r>
              <a:rPr lang="en-US" altLang="zh-CN" sz="1200" baseline="0" dirty="0"/>
              <a:t> explain model setup</a:t>
            </a:r>
            <a:endParaRPr lang="en-US" altLang="zh-CN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27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final example, I’m showing the system near the CB</a:t>
            </a:r>
          </a:p>
          <a:p>
            <a:r>
              <a:rPr lang="en-US" dirty="0"/>
              <a:t>To study or model these processes, we need to adopt a multi-scale methodology.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64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this final example, I’m showing the system near the CB</a:t>
            </a:r>
          </a:p>
          <a:p>
            <a:r>
              <a:rPr lang="en-US" dirty="0"/>
              <a:t>To study or model these processes, we need to adopt a multi-scale methodology.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708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47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that we are using </a:t>
            </a:r>
            <a:r>
              <a:rPr lang="en-US" dirty="0" err="1"/>
              <a:t>weno</a:t>
            </a:r>
            <a:r>
              <a:rPr lang="en-US" dirty="0"/>
              <a:t> reconstruction, which is the main content of this presentation</a:t>
            </a:r>
          </a:p>
          <a:p>
            <a:r>
              <a:rPr lang="en-US" dirty="0"/>
              <a:t>interfacial flux, many ways in doing this, </a:t>
            </a:r>
          </a:p>
          <a:p>
            <a:r>
              <a:rPr lang="en-US" dirty="0"/>
              <a:t>add bullets, why choose </a:t>
            </a:r>
            <a:r>
              <a:rPr lang="en-US" dirty="0" err="1"/>
              <a:t>weno</a:t>
            </a:r>
            <a:r>
              <a:rPr lang="en-US" dirty="0"/>
              <a:t> (): truly multi-dimensional, not quasi-1D like TVD and FCT, only upwind/downwind not cross-wind; easy to go to higher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5E237-06E4-4B7B-B0FD-B6842F52D78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4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</a:t>
            </a:r>
            <a:r>
              <a:rPr lang="en-US" baseline="0" dirty="0"/>
              <a:t> the audience we dealt with Step 2 previously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5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Remind</a:t>
            </a:r>
            <a:r>
              <a:rPr lang="en-US" baseline="0" dirty="0"/>
              <a:t> the audience we dealt with Step 2 previously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CDEF5-ED12-46C6-B228-ACC1B36FBE7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620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1ECB-6B5D-4F15-8041-B47B72A979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864462-3359-4E05-88F0-2BFABA32B1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EAEB6-8083-4EA3-A994-951E5B72A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4CA86-9573-4D33-B904-E214AAA2A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34482B-7D8C-433E-9BA2-BA1A98F5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221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A34C-DBE7-4151-A551-D23009A22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F9111-181C-4918-AF5D-DB54C04074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9874D0-7A0C-4BC5-B768-76FCDA85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AA1B8D-D81B-4B0F-940D-71D13204A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A49D9-8D52-420A-9BF4-8ADED7F4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84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FAB02-BF58-436E-AEF7-5BE67D58C0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E8392C-98AF-4DF9-95AB-FAF89767E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4DFFA-BE1E-4251-90DD-D1F618300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3EE63-81F6-4A30-BD5F-0130C603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1303B-920B-43C0-816E-6AB12F05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02459-BF8F-45BB-BF35-786CDB41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354B2-6DBD-4A70-BC13-108A16074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64B9E-FC79-4882-B796-CA2333AC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FEE1-C9F9-4744-B980-0F3EA6B6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B8D34-26BD-4D8D-B9BC-68BE32D28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91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80908-0FF4-4F0E-99BD-EFC27800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0E9AA9-205C-4DDA-B0D4-6A9442C3E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5DD554-B227-4347-B798-6D0C4393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734F4-77CA-4606-8931-2E7FD558D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EE740E-FFCB-48E0-AF45-48804899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7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ED484-237F-40D2-AF3C-AE27C165C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B6F1C-1993-4CFE-A924-1DD80EC94E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D9DD20-F841-45D7-A008-0313EE315C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277CEA-E9F2-4398-ABF0-AE316CEC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A2617-FC20-40DA-999A-6A8810F0D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DD1AED-1C92-47F1-BC7B-C4131EE1F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407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F0829-60B0-47E6-8F90-90AC61169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F9EEB-58FD-441F-A672-65E0188FA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73F846-83A0-4C5B-8F30-54D3D5FD4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B9B64-CEA7-426B-A202-7B9E9DF6A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99845E-5FC3-4CB9-8D99-FDD1F6549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D1D79-6949-4CD0-8BC7-144702BFD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B54508-5B7C-4056-BBED-7AC111410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0D789-4426-4E64-8C41-EE2217ED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72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82A68-5AF0-429C-B494-4A681282F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25D1B3-3A46-4479-9F53-130F2BCBC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1375EE-648E-4167-B3BA-C8CE85D6A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824975-570B-4CFA-9E77-C17564F1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04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DAC0C9-3F5D-441B-AA46-DD474F4E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016122-3913-468F-A667-DF30C994F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25164C-29B3-4CAA-9434-61466C19D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76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3A24B-F8F4-47C0-9B66-9A5F28BA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E92F5-3872-4DFF-AFC2-800556C4A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251E71-9487-40C2-82A8-CC9288BE9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128D0-4588-4EDA-91D7-AC1814AA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9533A-5629-4C78-B033-707701592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F3BB0-9323-4788-8B34-AB9A44D2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700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3363C-92D5-491D-BF59-D19270914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A7329F-5AFF-4178-A996-F610FF3AAA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0DB8B8-AF1A-41FD-997D-53247AC2C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6CA9B1-D39D-4B42-8CD0-1DE4D47E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06D35-3244-4EA3-9B4B-7E6F3DC1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A4E4A-3D8F-46A9-84C5-920159C9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05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B767A0-8D5F-46EF-8A29-DBFDB777E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2029C5-44B9-4D20-B41C-0F0586A39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78BF3-05D3-4AF4-B9EA-0A3288275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63A1F-ACFE-4F1C-BE54-E43880CB92F7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DBB0E-6F98-43C9-ADFE-CB6015DC82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AB04A-0BEE-4D93-999B-98DB8049B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32033-D049-41E1-B2A5-30C6DD2E5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22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NUL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10" Type="http://schemas.openxmlformats.org/officeDocument/2006/relationships/image" Target="NUL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NUL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12.xml"/><Relationship Id="rId1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png"/><Relationship Id="rId1" Type="http://schemas.openxmlformats.org/officeDocument/2006/relationships/tags" Target="../tags/tag6.xml"/><Relationship Id="rId15" Type="http://schemas.openxmlformats.org/officeDocument/2006/relationships/image" Target="../media/image78.png"/><Relationship Id="rId14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9.png"/><Relationship Id="rId18" Type="http://schemas.openxmlformats.org/officeDocument/2006/relationships/image" Target="../media/image82.png"/><Relationship Id="rId3" Type="http://schemas.openxmlformats.org/officeDocument/2006/relationships/notesSlide" Target="../notesSlides/notesSlide13.xml"/><Relationship Id="rId17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png"/><Relationship Id="rId1" Type="http://schemas.openxmlformats.org/officeDocument/2006/relationships/tags" Target="../tags/tag7.xml"/><Relationship Id="rId15" Type="http://schemas.openxmlformats.org/officeDocument/2006/relationships/image" Target="../media/image78.png"/><Relationship Id="rId14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0.png"/><Relationship Id="rId2" Type="http://schemas.openxmlformats.org/officeDocument/2006/relationships/tags" Target="../tags/tag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2" Type="http://schemas.openxmlformats.org/officeDocument/2006/relationships/tags" Target="../tags/tag9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6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1.png"/><Relationship Id="rId10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16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1.mp4"/><Relationship Id="rId7" Type="http://schemas.openxmlformats.org/officeDocument/2006/relationships/image" Target="../media/image43.png"/><Relationship Id="rId2" Type="http://schemas.openxmlformats.org/officeDocument/2006/relationships/video" Target="NULL" TargetMode="External"/><Relationship Id="rId1" Type="http://schemas.openxmlformats.org/officeDocument/2006/relationships/tags" Target="../tags/tag21.xml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microsoft.com/office/2007/relationships/media" Target="../media/media2.mp4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wmf"/><Relationship Id="rId2" Type="http://schemas.openxmlformats.org/officeDocument/2006/relationships/tags" Target="../tags/tag25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0.png"/><Relationship Id="rId5" Type="http://schemas.openxmlformats.org/officeDocument/2006/relationships/image" Target="../media/image79.png"/><Relationship Id="rId10" Type="http://schemas.openxmlformats.org/officeDocument/2006/relationships/image" Target="../media/image59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5" Type="http://schemas.openxmlformats.org/officeDocument/2006/relationships/image" Target="../media/image57.gif"/><Relationship Id="rId4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  <a:gs pos="0">
              <a:srgbClr val="1433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53031" y="1651827"/>
            <a:ext cx="9449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874BB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914938" y="4126814"/>
            <a:ext cx="8362123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Fei Ye, Joseph Zhang, </a:t>
            </a:r>
            <a:r>
              <a:rPr lang="en-US" sz="2400" b="1" dirty="0" err="1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Zhengui</a:t>
            </a:r>
            <a:r>
              <a:rPr lang="en-US" sz="2400" b="1" dirty="0">
                <a:solidFill>
                  <a:schemeClr val="bg1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Wang</a:t>
            </a:r>
          </a:p>
          <a:p>
            <a:pPr algn="ctr"/>
            <a:endParaRPr lang="en-US" sz="2400" b="1" dirty="0">
              <a:solidFill>
                <a:schemeClr val="bg1"/>
              </a:solidFill>
              <a:latin typeface="Book Antiqua" panose="02040602050305030304" pitchFamily="18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SCHISM developers’ workshop</a:t>
            </a:r>
          </a:p>
          <a:p>
            <a:pPr algn="ctr">
              <a:lnSpc>
                <a:spcPct val="150000"/>
              </a:lnSpc>
            </a:pPr>
            <a:r>
              <a:rPr lang="en-US" i="1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Sacramento, 2019-04-16</a:t>
            </a:r>
          </a:p>
          <a:p>
            <a:pPr algn="ctr"/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10069" y="1777079"/>
            <a:ext cx="93718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High-order transport scheme based on WENO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the eddying ocean</a:t>
            </a:r>
          </a:p>
        </p:txBody>
      </p:sp>
    </p:spTree>
    <p:extLst>
      <p:ext uri="{BB962C8B-B14F-4D97-AF65-F5344CB8AC3E}">
        <p14:creationId xmlns:p14="http://schemas.microsoft.com/office/powerpoint/2010/main" val="183550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6"/>
    </mc:Choice>
    <mc:Fallback xmlns="">
      <p:transition spd="slow" advTm="1711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060138"/>
                  </p:ext>
                </p:extLst>
              </p:nvPr>
            </p:nvGraphicFramePr>
            <p:xfrm>
              <a:off x="4321742" y="1117036"/>
              <a:ext cx="7870257" cy="541670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418427">
                      <a:extLst>
                        <a:ext uri="{9D8B030D-6E8A-4147-A177-3AD203B41FA5}">
                          <a16:colId xmlns:a16="http://schemas.microsoft.com/office/drawing/2014/main" val="2158118207"/>
                        </a:ext>
                      </a:extLst>
                    </a:gridCol>
                    <a:gridCol w="6451830">
                      <a:extLst>
                        <a:ext uri="{9D8B030D-6E8A-4147-A177-3AD203B41FA5}">
                          <a16:colId xmlns:a16="http://schemas.microsoft.com/office/drawing/2014/main" val="196898390"/>
                        </a:ext>
                      </a:extLst>
                    </a:gridCol>
                  </a:tblGrid>
                  <a:tr h="115380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Step 1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horizontal advection (explicit)</a:t>
                          </a:r>
                          <a:endParaRPr lang="en-US" sz="1800" dirty="0"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(1)</m:t>
                                    </m:r>
                                  </m:sup>
                                </m:sSubSup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sup>
                                </m:sSubSup>
                                <m:r>
                                  <a:rPr lang="en-US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𝛥</m:t>
                                    </m:r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eqArrPr>
                                      <m:e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supHide m:val="on"/>
                                            <m:ctrlP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∈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𝐻</m:t>
                                                </m:r>
                                              </m:sup>
                                            </m:sSubSup>
                                          </m:sub>
                                          <m:sup/>
                                          <m:e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𝑄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  <m:sSubSup>
                                                  <m:sSubSup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d>
                                          </m:e>
                                        </m:nary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800" b="0" i="1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3343847"/>
                      </a:ext>
                    </a:extLst>
                  </a:tr>
                  <a:tr h="893222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Step 2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vertical advection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(implicit)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(2)</m:t>
                                    </m:r>
                                  </m:sup>
                                </m:sSubSup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(1)</m:t>
                                    </m:r>
                                  </m:sup>
                                </m:sSubSup>
                                <m:r>
                                  <a:rPr lang="en-US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𝛥</m:t>
                                    </m:r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eqArrPr>
                                      <m:e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supHide m:val="on"/>
                                            <m:ctrlP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∈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𝑉</m:t>
                                                </m:r>
                                              </m:sup>
                                            </m:sSubSup>
                                          </m:sub>
                                          <m:sup/>
                                          <m:e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𝑄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  <m:sSubSup>
                                                  <m:sSubSup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d>
                                          </m:e>
                                        </m:nary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2000" b="0" i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2252059380"/>
                      </a:ext>
                    </a:extLst>
                  </a:tr>
                  <a:tr h="2226469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Step 3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vertical diffusion and others (implicit)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  <m:r>
                                      <a:rPr lang="en-US" sz="18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+1</m:t>
                                    </m:r>
                                  </m:sup>
                                </m:sSubSup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(2)</m:t>
                                    </m:r>
                                  </m:sup>
                                </m:sSubSup>
                                <m:r>
                                  <a:rPr lang="en-US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𝛥</m:t>
                                    </m:r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sSubSup>
                                      <m:sSubSup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bSup>
                                            <m:f>
                                              <m:f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𝜕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𝜕</m:t>
                                                </m:r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𝑧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𝑗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=</m:t>
                                        </m:r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∩(</m:t>
                                        </m:r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+1)</m:t>
                                        </m:r>
                                      </m:sub>
                                      <m:sup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𝑛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ctrlP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𝜅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′</m:t>
                                                </m:r>
                                              </m:sup>
                                            </m:sSubSup>
                                            <m:f>
                                              <m:f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𝜕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</m:num>
                                              <m:den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𝜕</m:t>
                                                </m:r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𝑧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𝑗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=</m:t>
                                        </m:r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∩(</m:t>
                                        </m:r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1)</m:t>
                                        </m:r>
                                      </m:sub>
                                      <m:sup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𝑛</m:t>
                                        </m:r>
                                        <m:r>
                                          <a:rPr lang="en-US" sz="1800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+1</m:t>
                                        </m:r>
                                      </m:sup>
                                    </m:sSubSup>
                                  </m:e>
                                </m:d>
                                <m:r>
                                  <a:rPr lang="en-US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𝛥</m:t>
                                    </m:r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nary>
                                  <m:naryPr>
                                    <m:limLoc m:val="undOvr"/>
                                    <m:supHide m:val="on"/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naryPr>
                                  <m:sub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/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𝑞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800" b="0" i="0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</m:t>
                                    </m:r>
                                    <m:r>
                                      <a:rPr lang="en-US" sz="1800" b="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𝑉</m:t>
                                    </m:r>
                                  </m:e>
                                </m:nary>
                              </m:oMath>
                            </m:oMathPara>
                          </a14:m>
                          <a:endParaRPr lang="en-US" sz="2400" b="0" i="1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995542625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97060138"/>
                  </p:ext>
                </p:extLst>
              </p:nvPr>
            </p:nvGraphicFramePr>
            <p:xfrm>
              <a:off x="4321742" y="1117036"/>
              <a:ext cx="7870257" cy="5416709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418427">
                      <a:extLst>
                        <a:ext uri="{9D8B030D-6E8A-4147-A177-3AD203B41FA5}">
                          <a16:colId xmlns:a16="http://schemas.microsoft.com/office/drawing/2014/main" val="2158118207"/>
                        </a:ext>
                      </a:extLst>
                    </a:gridCol>
                    <a:gridCol w="6451830">
                      <a:extLst>
                        <a:ext uri="{9D8B030D-6E8A-4147-A177-3AD203B41FA5}">
                          <a16:colId xmlns:a16="http://schemas.microsoft.com/office/drawing/2014/main" val="196898390"/>
                        </a:ext>
                      </a:extLst>
                    </a:gridCol>
                  </a:tblGrid>
                  <a:tr h="15951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Step 1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horizontal advection (explicit)</a:t>
                          </a:r>
                          <a:endParaRPr lang="en-US" sz="1800" dirty="0"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096" t="-382" r="-283" b="-2416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343847"/>
                      </a:ext>
                    </a:extLst>
                  </a:tr>
                  <a:tr h="15951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Step 2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vertical advection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  <a:ea typeface="宋体" panose="02010600030101010101" pitchFamily="2" charset="-122"/>
                              <a:cs typeface="Times New Roman" panose="02020603050405020304" pitchFamily="18" charset="0"/>
                            </a:rPr>
                            <a:t>(implicit)</a:t>
                          </a: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096" t="-100382" r="-283" b="-14160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52059380"/>
                      </a:ext>
                    </a:extLst>
                  </a:tr>
                  <a:tr h="2226469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Step 3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solidFill>
                                <a:schemeClr val="tx1"/>
                              </a:solidFill>
                              <a:effectLst/>
                              <a:latin typeface="Helvetica" panose="020B0500000000000000" pitchFamily="34" charset="0"/>
                            </a:rPr>
                            <a:t>vertical diffusion and others (implicit)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096" t="-143836" r="-283" b="-164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955426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Formulation (</a:t>
            </a:r>
            <a:r>
              <a:rPr lang="en-US" altLang="zh-CN" sz="2400" b="1" dirty="0">
                <a:solidFill>
                  <a:schemeClr val="bg1"/>
                </a:solidFill>
                <a:latin typeface="Cambria" pitchFamily="18" charset="0"/>
              </a:rPr>
              <a:t>operator</a:t>
            </a:r>
            <a:r>
              <a:rPr lang="en-US" altLang="zh-CN" sz="2400" b="1" dirty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en-US" altLang="zh-CN" sz="2400" b="1" dirty="0">
                <a:latin typeface="Cambria" pitchFamily="18" charset="0"/>
              </a:rPr>
              <a:t>splitting) 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7371" y="2239346"/>
                <a:ext cx="381027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𝜅</m:t>
                          </m:r>
                          <m:f>
                            <m:f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sz="20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71" y="2239346"/>
                <a:ext cx="3810274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 descr="Image result for arrow artistic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17" y="3078528"/>
            <a:ext cx="984851" cy="4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21742" y="1113860"/>
            <a:ext cx="7841683" cy="1580169"/>
          </a:xfrm>
          <a:prstGeom prst="rect">
            <a:avLst/>
          </a:prstGeom>
          <a:ln w="5715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57263" y="4279002"/>
                <a:ext cx="4252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263" y="4279002"/>
                <a:ext cx="42524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54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9"/>
    </mc:Choice>
    <mc:Fallback xmlns="">
      <p:transition spd="slow" advTm="2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7515BCF-B756-4F03-8AD7-E219ADF268F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251" y="3630030"/>
            <a:ext cx="9450634" cy="3121631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321742" y="1117036"/>
              <a:ext cx="7870257" cy="159512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418427">
                      <a:extLst>
                        <a:ext uri="{9D8B030D-6E8A-4147-A177-3AD203B41FA5}">
                          <a16:colId xmlns:a16="http://schemas.microsoft.com/office/drawing/2014/main" val="2158118207"/>
                        </a:ext>
                      </a:extLst>
                    </a:gridCol>
                    <a:gridCol w="6451830">
                      <a:extLst>
                        <a:ext uri="{9D8B030D-6E8A-4147-A177-3AD203B41FA5}">
                          <a16:colId xmlns:a16="http://schemas.microsoft.com/office/drawing/2014/main" val="196898390"/>
                        </a:ext>
                      </a:extLst>
                    </a:gridCol>
                  </a:tblGrid>
                  <a:tr h="115380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Step 1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horizontal advection (explicit)</a:t>
                          </a:r>
                          <a:endParaRPr lang="en-US" sz="1800" dirty="0"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(1)</m:t>
                                    </m:r>
                                  </m:sup>
                                </m:sSubSup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sup>
                                </m:sSubSup>
                                <m:r>
                                  <a:rPr lang="en-US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𝛥</m:t>
                                    </m:r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eqArrPr>
                                      <m:e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supHide m:val="on"/>
                                            <m:ctrlP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∈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𝐻</m:t>
                                                </m:r>
                                              </m:sup>
                                            </m:sSubSup>
                                          </m:sub>
                                          <m:sup/>
                                          <m:e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𝑄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  <m:sSubSup>
                                                  <m:sSubSup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d>
                                          </m:e>
                                        </m:nary>
                                      </m:e>
                                    </m:eqArr>
                                  </m:e>
                                </m:d>
                                <m:r>
                                  <a:rPr lang="en-US" sz="1800" b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en-US" sz="1800" b="0" i="1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33438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321742" y="1117036"/>
              <a:ext cx="7870257" cy="159512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418427">
                      <a:extLst>
                        <a:ext uri="{9D8B030D-6E8A-4147-A177-3AD203B41FA5}">
                          <a16:colId xmlns:a16="http://schemas.microsoft.com/office/drawing/2014/main" val="2158118207"/>
                        </a:ext>
                      </a:extLst>
                    </a:gridCol>
                    <a:gridCol w="6451830">
                      <a:extLst>
                        <a:ext uri="{9D8B030D-6E8A-4147-A177-3AD203B41FA5}">
                          <a16:colId xmlns:a16="http://schemas.microsoft.com/office/drawing/2014/main" val="196898390"/>
                        </a:ext>
                      </a:extLst>
                    </a:gridCol>
                  </a:tblGrid>
                  <a:tr h="15951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Step 1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horizontal advection (explicit)</a:t>
                          </a:r>
                          <a:endParaRPr lang="en-US" sz="1800" dirty="0"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2096" t="-382" r="-283" b="-91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3438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Formulation (</a:t>
            </a:r>
            <a:r>
              <a:rPr lang="en-US" altLang="zh-CN" sz="2400" b="1" dirty="0">
                <a:solidFill>
                  <a:schemeClr val="bg1"/>
                </a:solidFill>
                <a:latin typeface="Cambria" pitchFamily="18" charset="0"/>
              </a:rPr>
              <a:t>operator</a:t>
            </a:r>
            <a:r>
              <a:rPr lang="en-US" altLang="zh-CN" sz="2400" b="1" dirty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en-US" altLang="zh-CN" sz="2400" b="1" dirty="0">
                <a:latin typeface="Cambria" pitchFamily="18" charset="0"/>
              </a:rPr>
              <a:t>splitting) 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7371" y="1170565"/>
                <a:ext cx="381027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𝜅</m:t>
                          </m:r>
                          <m:f>
                            <m:f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sz="20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71" y="1170565"/>
                <a:ext cx="3810274" cy="78386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 descr="Image result for arrow artistic 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504">
            <a:off x="3139427" y="2036295"/>
            <a:ext cx="984851" cy="4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72246" y="1770185"/>
            <a:ext cx="550985" cy="504092"/>
          </a:xfrm>
          <a:prstGeom prst="rect">
            <a:avLst/>
          </a:prstGeom>
          <a:ln w="5715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57263" y="4279002"/>
                <a:ext cx="4252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263" y="4279002"/>
                <a:ext cx="42524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847AD01A-7805-40B8-816C-F2317B624318}"/>
              </a:ext>
            </a:extLst>
          </p:cNvPr>
          <p:cNvSpPr/>
          <p:nvPr/>
        </p:nvSpPr>
        <p:spPr>
          <a:xfrm>
            <a:off x="177371" y="3175495"/>
            <a:ext cx="27622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" panose="020B0500000000000000" pitchFamily="34" charset="0"/>
              </a:rPr>
              <a:t>Finite volume framework: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B2A2C3-4A4E-4514-9AEA-1BEB3D6A8544}"/>
              </a:ext>
            </a:extLst>
          </p:cNvPr>
          <p:cNvSpPr/>
          <p:nvPr/>
        </p:nvSpPr>
        <p:spPr>
          <a:xfrm>
            <a:off x="1381770" y="3664346"/>
            <a:ext cx="3084722" cy="2913080"/>
          </a:xfrm>
          <a:prstGeom prst="rect">
            <a:avLst/>
          </a:prstGeom>
          <a:ln w="5715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3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9"/>
    </mc:Choice>
    <mc:Fallback xmlns="">
      <p:transition spd="slow" advTm="2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3451201"/>
                  </p:ext>
                </p:extLst>
              </p:nvPr>
            </p:nvGraphicFramePr>
            <p:xfrm>
              <a:off x="4321742" y="1117036"/>
              <a:ext cx="7870257" cy="159512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418427">
                      <a:extLst>
                        <a:ext uri="{9D8B030D-6E8A-4147-A177-3AD203B41FA5}">
                          <a16:colId xmlns:a16="http://schemas.microsoft.com/office/drawing/2014/main" val="2158118207"/>
                        </a:ext>
                      </a:extLst>
                    </a:gridCol>
                    <a:gridCol w="6451830">
                      <a:extLst>
                        <a:ext uri="{9D8B030D-6E8A-4147-A177-3AD203B41FA5}">
                          <a16:colId xmlns:a16="http://schemas.microsoft.com/office/drawing/2014/main" val="196898390"/>
                        </a:ext>
                      </a:extLst>
                    </a:gridCol>
                  </a:tblGrid>
                  <a:tr h="1153805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Step 1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horizontal advection (explicit)</a:t>
                          </a:r>
                          <a:endParaRPr lang="en-US" sz="1800" dirty="0"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800" i="1" kern="1200" smtClean="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(1)</m:t>
                                    </m:r>
                                  </m:sup>
                                </m:sSubSup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sup>
                                </m:sSubSup>
                                <m:r>
                                  <a:rPr lang="en-US" sz="1800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r>
                                  <a:rPr lang="en-US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𝛥</m:t>
                                    </m:r>
                                    <m: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800" i="1" kern="1200">
                                            <a:solidFill>
                                              <a:schemeClr val="tx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eqArrPr>
                                      <m:e>
                                        <m:nary>
                                          <m:naryPr>
                                            <m:chr m:val="∑"/>
                                            <m:limLoc m:val="undOvr"/>
                                            <m:supHide m:val="on"/>
                                            <m:ctrlP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n-US" sz="1800" i="1" kern="1200">
                                                <a:solidFill>
                                                  <a:schemeClr val="tx1"/>
                                                </a:solidFill>
                                                <a:effectLst/>
                                                <a:latin typeface="Cambria Math" panose="02040503050406030204" pitchFamily="18" charset="0"/>
                                                <a:ea typeface="+mn-ea"/>
                                                <a:cs typeface="+mn-cs"/>
                                              </a:rPr>
                                              <m:t>∈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𝑆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𝐻</m:t>
                                                </m:r>
                                              </m:sup>
                                            </m:sSubSup>
                                          </m:sub>
                                          <m:sup/>
                                          <m:e>
                                            <m:d>
                                              <m:dPr>
                                                <m:begChr m:val="["/>
                                                <m:endChr m:val="]"/>
                                                <m:ctrlP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𝑄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</m:sSub>
                                                <m:sSubSup>
                                                  <m:sSubSup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(</m:t>
                                                    </m:r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𝑗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′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𝑇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800" i="1" kern="1200">
                                                        <a:solidFill>
                                                          <a:schemeClr val="tx1"/>
                                                        </a:solidFill>
                                                        <a:effectLst/>
                                                        <a:latin typeface="Cambria Math" panose="02040503050406030204" pitchFamily="18" charset="0"/>
                                                        <a:ea typeface="+mn-ea"/>
                                                        <a:cs typeface="+mn-cs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800" i="1" kern="1200">
                                                    <a:solidFill>
                                                      <a:schemeClr val="tx1"/>
                                                    </a:solidFill>
                                                    <a:effectLst/>
                                                    <a:latin typeface="Cambria Math" panose="02040503050406030204" pitchFamily="18" charset="0"/>
                                                    <a:ea typeface="+mn-ea"/>
                                                    <a:cs typeface="+mn-cs"/>
                                                  </a:rPr>
                                                  <m:t>)</m:t>
                                                </m:r>
                                              </m:e>
                                            </m:d>
                                          </m:e>
                                        </m:nary>
                                      </m:e>
                                    </m:eqArr>
                                  </m:e>
                                </m:d>
                                <m:r>
                                  <a:rPr lang="en-US" sz="1800" b="0">
                                    <a:effectLst/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</m:oMath>
                            </m:oMathPara>
                          </a14:m>
                          <a:endParaRPr lang="en-US" sz="1800" b="0" i="1" dirty="0">
                            <a:effectLst/>
                            <a:latin typeface="Times New Roman" panose="020206030504050203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88334384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73451201"/>
                  </p:ext>
                </p:extLst>
              </p:nvPr>
            </p:nvGraphicFramePr>
            <p:xfrm>
              <a:off x="4321742" y="1117036"/>
              <a:ext cx="7870257" cy="159512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1418427">
                      <a:extLst>
                        <a:ext uri="{9D8B030D-6E8A-4147-A177-3AD203B41FA5}">
                          <a16:colId xmlns:a16="http://schemas.microsoft.com/office/drawing/2014/main" val="2158118207"/>
                        </a:ext>
                      </a:extLst>
                    </a:gridCol>
                    <a:gridCol w="6451830">
                      <a:extLst>
                        <a:ext uri="{9D8B030D-6E8A-4147-A177-3AD203B41FA5}">
                          <a16:colId xmlns:a16="http://schemas.microsoft.com/office/drawing/2014/main" val="196898390"/>
                        </a:ext>
                      </a:extLst>
                    </a:gridCol>
                  </a:tblGrid>
                  <a:tr h="1595120">
                    <a:tc>
                      <a:txBody>
                        <a:bodyPr/>
                        <a:lstStyle/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Step 1 </a:t>
                          </a:r>
                        </a:p>
                        <a:p>
                          <a:pPr marL="0" marR="0" algn="l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anose="020B0500000000000000" pitchFamily="34" charset="0"/>
                            </a:rPr>
                            <a:t>horizontal advection (explicit)</a:t>
                          </a:r>
                          <a:endParaRPr lang="en-US" sz="1800" dirty="0">
                            <a:effectLst/>
                            <a:latin typeface="Helvetica" panose="020B0500000000000000" pitchFamily="34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2096" t="-382" r="-283" b="-916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8334384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Formulation (</a:t>
            </a:r>
            <a:r>
              <a:rPr lang="en-US" altLang="zh-CN" sz="2400" b="1" dirty="0">
                <a:solidFill>
                  <a:schemeClr val="bg1"/>
                </a:solidFill>
                <a:latin typeface="Cambria" pitchFamily="18" charset="0"/>
              </a:rPr>
              <a:t>operator</a:t>
            </a:r>
            <a:r>
              <a:rPr lang="en-US" altLang="zh-CN" sz="2400" b="1" dirty="0">
                <a:solidFill>
                  <a:srgbClr val="FFFF00"/>
                </a:solidFill>
                <a:latin typeface="Cambria" pitchFamily="18" charset="0"/>
              </a:rPr>
              <a:t> </a:t>
            </a:r>
            <a:r>
              <a:rPr lang="en-US" altLang="zh-CN" sz="2400" b="1" dirty="0">
                <a:latin typeface="Cambria" pitchFamily="18" charset="0"/>
              </a:rPr>
              <a:t>splitting) 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77371" y="1170565"/>
                <a:ext cx="3810274" cy="7838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000" i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𝛻</m:t>
                      </m:r>
                      <m:r>
                        <a:rPr lang="en-US" sz="2000" i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0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sz="2000" b="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000" b="0" i="0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d>
                        <m:dPr>
                          <m:ctrlPr>
                            <a:rPr lang="en-US" sz="20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latin typeface="Cambria Math" panose="02040503050406030204" pitchFamily="18" charset="0"/>
                            </a:rPr>
                            <m:t>𝜅</m:t>
                          </m:r>
                          <m:f>
                            <m:fPr>
                              <m:ctrlPr>
                                <a:rPr lang="en-US" sz="2000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b="0" i="0"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2000" b="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  <m:r>
                        <a:rPr lang="en-US" sz="2000" b="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71" y="1170565"/>
                <a:ext cx="3810274" cy="7838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5" descr="Image result for arrow artistic 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504">
            <a:off x="3139427" y="2036295"/>
            <a:ext cx="984851" cy="4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472246" y="1770185"/>
            <a:ext cx="550985" cy="504092"/>
          </a:xfrm>
          <a:prstGeom prst="rect">
            <a:avLst/>
          </a:prstGeom>
          <a:ln w="5715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57263" y="4279002"/>
                <a:ext cx="4252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263" y="4279002"/>
                <a:ext cx="425245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70A39D5-5966-45DB-85E4-0A8FC7F9993F}"/>
                  </a:ext>
                </a:extLst>
              </p:cNvPr>
              <p:cNvSpPr/>
              <p:nvPr/>
            </p:nvSpPr>
            <p:spPr>
              <a:xfrm>
                <a:off x="4321742" y="4910490"/>
                <a:ext cx="7659243" cy="9548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For simplicity and efficiency, the upwind flux is used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, which seems sufficient for our purpose; in the future, we will examine the cost-effectiveness of other fluxes.</a:t>
                </a:r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470A39D5-5966-45DB-85E4-0A8FC7F999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742" y="4910490"/>
                <a:ext cx="7659243" cy="954877"/>
              </a:xfrm>
              <a:prstGeom prst="rect">
                <a:avLst/>
              </a:prstGeom>
              <a:blipFill>
                <a:blip r:embed="rId11"/>
                <a:stretch>
                  <a:fillRect l="-717" t="-3846" r="-1274" b="-8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98116AC-990C-448F-902D-39899A6C6D29}"/>
                  </a:ext>
                </a:extLst>
              </p:cNvPr>
              <p:cNvSpPr/>
              <p:nvPr/>
            </p:nvSpPr>
            <p:spPr>
              <a:xfrm>
                <a:off x="4321742" y="4204826"/>
                <a:ext cx="3170099" cy="6365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nary>
                        <m:naryPr>
                          <m:chr m:val="∑"/>
                          <m:limLoc m:val="subSup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.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D98116AC-990C-448F-902D-39899A6C6D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742" y="4204826"/>
                <a:ext cx="3170099" cy="6365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180FEB3-80A7-4107-8722-751CF2A5133D}"/>
                  </a:ext>
                </a:extLst>
              </p:cNvPr>
              <p:cNvSpPr/>
              <p:nvPr/>
            </p:nvSpPr>
            <p:spPr>
              <a:xfrm>
                <a:off x="4321742" y="3429000"/>
                <a:ext cx="6096000" cy="67787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Following Hu and Shu (1999), the mass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</m:sSub>
                    <m:sSubSup>
                      <m:sSub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宋体" panose="02010600030101010101" pitchFamily="2" charset="-122"/>
                            <a:cs typeface="Times New Roman" panose="020206030504050203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 can be approximated by 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dirty="0">
                    <a:latin typeface="Times New Roman" panose="02020603050405020304" pitchFamily="18" charset="0"/>
                    <a:ea typeface="宋体" panose="02010600030101010101" pitchFamily="2" charset="-122"/>
                  </a:rPr>
                  <a:t>-point Gaussian integration formula:</a:t>
                </a:r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180FEB3-80A7-4107-8722-751CF2A513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742" y="3429000"/>
                <a:ext cx="6096000" cy="677878"/>
              </a:xfrm>
              <a:prstGeom prst="rect">
                <a:avLst/>
              </a:prstGeom>
              <a:blipFill>
                <a:blip r:embed="rId13"/>
                <a:stretch>
                  <a:fillRect l="-900" t="-5405" b="-1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560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59"/>
    </mc:Choice>
    <mc:Fallback xmlns="">
      <p:transition spd="slow" advTm="29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A988643-E68D-4A00-8F40-4AAC2C18076A}"/>
                  </a:ext>
                </a:extLst>
              </p:cNvPr>
              <p:cNvSpPr/>
              <p:nvPr/>
            </p:nvSpPr>
            <p:spPr>
              <a:xfrm>
                <a:off x="989058" y="860582"/>
                <a:ext cx="10782028" cy="60674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Other major considerations in the scheme design:</a:t>
                </a:r>
              </a:p>
              <a:p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1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(1) Monotonicity</a:t>
                </a:r>
              </a:p>
              <a:p>
                <a:pPr marL="1257300" lvl="2" indent="-342900">
                  <a:buFont typeface="Wingdings" panose="05000000000000000000" pitchFamily="2" charset="2"/>
                  <a:buChar char="§"/>
                </a:pPr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Keep oscillations near shocks (large concentration gradients) under control</a:t>
                </a:r>
              </a:p>
              <a:p>
                <a:pPr lvl="2"/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1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(2) Efficiency</a:t>
                </a:r>
              </a:p>
              <a:p>
                <a:pPr marL="1257300" lvl="2" indent="-342900">
                  <a:buFont typeface="Wingdings" panose="05000000000000000000" pitchFamily="2" charset="2"/>
                  <a:buChar char="§"/>
                </a:pPr>
                <a:r>
                  <a:rPr lang="en-US" sz="2200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Simplify stencils</a:t>
                </a:r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, in order to </a:t>
                </a:r>
                <a:r>
                  <a:rPr lang="en-US" sz="2200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reduce parallel communications</a:t>
                </a:r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marL="1257300" lvl="2" indent="-342900">
                  <a:buFont typeface="Wingdings" panose="05000000000000000000" pitchFamily="2" charset="2"/>
                  <a:buChar char="§"/>
                </a:pPr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1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(3) Robustness</a:t>
                </a:r>
              </a:p>
              <a:p>
                <a:pPr marL="1257300" lvl="2" indent="-342900">
                  <a:buFont typeface="Wingdings" panose="05000000000000000000" pitchFamily="2" charset="2"/>
                  <a:buChar char="§"/>
                </a:pPr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Deal with </a:t>
                </a:r>
                <a:r>
                  <a:rPr lang="en-US" sz="2200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exceptional cases </a:t>
                </a:r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occurring in the </a:t>
                </a:r>
                <a:r>
                  <a:rPr lang="en-US" sz="2200" dirty="0">
                    <a:solidFill>
                      <a:srgbClr val="FF0000"/>
                    </a:solidFill>
                    <a:latin typeface="Helvetica" panose="020B0604020202020204" pitchFamily="34" charset="0"/>
                    <a:cs typeface="Helvetica" panose="020B0604020202020204" pitchFamily="34" charset="0"/>
                  </a:rPr>
                  <a:t>non-orthogonal unstructured grid</a:t>
                </a:r>
              </a:p>
              <a:p>
                <a:pPr marL="1257300" lvl="2" indent="-342900">
                  <a:buFont typeface="Wingdings" panose="05000000000000000000" pitchFamily="2" charset="2"/>
                  <a:buChar char="§"/>
                </a:pPr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1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(4) Stability</a:t>
                </a:r>
              </a:p>
              <a:p>
                <a:pPr marL="1257300" lvl="2" indent="-342900">
                  <a:buFont typeface="Arial" panose="020B0604020202020204" pitchFamily="34" charset="0"/>
                  <a:buChar char="•"/>
                </a:pPr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use sub-cycling to enforce the CFL condition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≤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  <m:sSubSup>
                                  <m:sSub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  <m:sup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</m:sup>
                                    </m:sSup>
                                  </m:sup>
                                </m:sSubSup>
                              </m:sub>
                              <m:sup/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nary>
                          </m:e>
                        </m: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sz="200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𝐶</m:t>
                    </m:r>
                    <m:r>
                      <a:rPr lang="en-US" sz="2000"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&lt;0.5</m:t>
                    </m:r>
                  </m:oMath>
                </a14:m>
                <a:r>
                  <a:rPr lang="en-US" sz="20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is the CFL condition for finite-volume schemes on 2-D (Toro, 2013).This condition is usually not very limiting.</a:t>
                </a:r>
                <a:endParaRPr lang="en-US" sz="2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pPr lvl="2"/>
                <a:r>
                  <a:rPr lang="en-US" sz="220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A988643-E68D-4A00-8F40-4AAC2C1807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058" y="860582"/>
                <a:ext cx="10782028" cy="6067495"/>
              </a:xfrm>
              <a:prstGeom prst="rect">
                <a:avLst/>
              </a:prstGeom>
              <a:blipFill>
                <a:blip r:embed="rId4"/>
                <a:stretch>
                  <a:fillRect l="-735" t="-603" r="-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1435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8"/>
    </mc:Choice>
    <mc:Fallback xmlns="">
      <p:transition spd="slow" advTm="7544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neighborhood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Use the values on the center element and its neighbors to construct polynomials and approximate face values (Liu et al., 1994; Hu and Shu, 1999):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6793417" y="3640770"/>
            <a:ext cx="5328826" cy="22467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</a:pP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1st-tier</a:t>
            </a:r>
            <a:r>
              <a:rPr lang="en-US" sz="2000" dirty="0">
                <a:latin typeface="Bahnschrift Light Condensed" panose="020B0502040204020203" pitchFamily="34" charset="0"/>
              </a:rPr>
              <a:t> neighborhood is chosen: the elements that share 1 or 2 nodes with the center element (red)</a:t>
            </a:r>
          </a:p>
          <a:p>
            <a:pPr indent="-342900">
              <a:buFont typeface="Wingdings" panose="05000000000000000000" pitchFamily="2" charset="2"/>
            </a:pPr>
            <a:endParaRPr lang="en-US" sz="2000" dirty="0">
              <a:latin typeface="Bahnschrift Light Condensed" panose="020B0502040204020203" pitchFamily="34" charset="0"/>
            </a:endParaRPr>
          </a:p>
          <a:p>
            <a:pPr indent="-342900">
              <a:buFont typeface="Wingdings" panose="05000000000000000000" pitchFamily="2" charset="2"/>
            </a:pPr>
            <a:r>
              <a:rPr lang="en-US" sz="2000" dirty="0">
                <a:latin typeface="Bahnschrift Light Condensed" panose="020B0502040204020203" pitchFamily="34" charset="0"/>
              </a:rPr>
              <a:t>Why not 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2nd-tier?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Enough information to get the accuracy we need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Efficiency (computation and communication)</a:t>
            </a:r>
          </a:p>
          <a:p>
            <a:pPr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Monotonicity (less numerical oscillation)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6755CB2-C7F7-417C-9A31-1338E7765E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874" y="735422"/>
            <a:ext cx="6042226" cy="5676901"/>
          </a:xfrm>
          <a:prstGeom prst="rect">
            <a:avLst/>
          </a:prstGeom>
        </p:spPr>
      </p:pic>
      <p:sp>
        <p:nvSpPr>
          <p:cNvPr id="44" name="TextBox 2"/>
          <p:cNvSpPr txBox="1"/>
          <p:nvPr/>
        </p:nvSpPr>
        <p:spPr>
          <a:xfrm>
            <a:off x="2653193" y="3809022"/>
            <a:ext cx="29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  <p:sp>
        <p:nvSpPr>
          <p:cNvPr id="47" name="TextBox 7"/>
          <p:cNvSpPr txBox="1"/>
          <p:nvPr/>
        </p:nvSpPr>
        <p:spPr>
          <a:xfrm flipH="1">
            <a:off x="2426055" y="2775614"/>
            <a:ext cx="282166" cy="38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48" name="TextBox 8"/>
          <p:cNvSpPr txBox="1"/>
          <p:nvPr/>
        </p:nvSpPr>
        <p:spPr>
          <a:xfrm>
            <a:off x="2241679" y="3290850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49" name="TextBox 9"/>
          <p:cNvSpPr txBox="1"/>
          <p:nvPr/>
        </p:nvSpPr>
        <p:spPr>
          <a:xfrm>
            <a:off x="1841535" y="3573872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sp>
        <p:nvSpPr>
          <p:cNvPr id="50" name="TextBox 10"/>
          <p:cNvSpPr txBox="1"/>
          <p:nvPr/>
        </p:nvSpPr>
        <p:spPr>
          <a:xfrm>
            <a:off x="1841535" y="4127870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51" name="TextBox 11"/>
          <p:cNvSpPr txBox="1"/>
          <p:nvPr/>
        </p:nvSpPr>
        <p:spPr>
          <a:xfrm>
            <a:off x="2334011" y="4312536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sp>
        <p:nvSpPr>
          <p:cNvPr id="52" name="TextBox 12"/>
          <p:cNvSpPr txBox="1"/>
          <p:nvPr/>
        </p:nvSpPr>
        <p:spPr>
          <a:xfrm>
            <a:off x="2585999" y="4681868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53" name="TextBox 13"/>
          <p:cNvSpPr txBox="1"/>
          <p:nvPr/>
        </p:nvSpPr>
        <p:spPr>
          <a:xfrm>
            <a:off x="3085543" y="4847733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  <p:sp>
        <p:nvSpPr>
          <p:cNvPr id="54" name="TextBox 14"/>
          <p:cNvSpPr txBox="1"/>
          <p:nvPr/>
        </p:nvSpPr>
        <p:spPr>
          <a:xfrm>
            <a:off x="3585087" y="4478401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</a:p>
        </p:txBody>
      </p:sp>
      <p:sp>
        <p:nvSpPr>
          <p:cNvPr id="55" name="TextBox 15"/>
          <p:cNvSpPr txBox="1"/>
          <p:nvPr/>
        </p:nvSpPr>
        <p:spPr>
          <a:xfrm>
            <a:off x="3574907" y="3977040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p:sp>
        <p:nvSpPr>
          <p:cNvPr id="56" name="TextBox 16"/>
          <p:cNvSpPr txBox="1"/>
          <p:nvPr/>
        </p:nvSpPr>
        <p:spPr>
          <a:xfrm>
            <a:off x="3082431" y="3488172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</a:t>
            </a:r>
          </a:p>
        </p:txBody>
      </p:sp>
      <p:sp>
        <p:nvSpPr>
          <p:cNvPr id="57" name="TextBox 18"/>
          <p:cNvSpPr txBox="1"/>
          <p:nvPr/>
        </p:nvSpPr>
        <p:spPr>
          <a:xfrm>
            <a:off x="3182391" y="2747946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2454465" y="3572481"/>
            <a:ext cx="199192" cy="105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624099" y="3648172"/>
            <a:ext cx="58188" cy="581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TextBox 26"/>
          <p:cNvSpPr txBox="1"/>
          <p:nvPr/>
        </p:nvSpPr>
        <p:spPr>
          <a:xfrm>
            <a:off x="2772274" y="2508472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876082" y="1098053"/>
            <a:ext cx="10185" cy="285099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888718" y="3943204"/>
            <a:ext cx="2423501" cy="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43"/>
              <p:cNvSpPr txBox="1"/>
              <p:nvPr/>
            </p:nvSpPr>
            <p:spPr>
              <a:xfrm>
                <a:off x="2708221" y="880294"/>
                <a:ext cx="612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i="1" dirty="0">
                  <a:latin typeface="cmr10" panose="020B0500000000000000" pitchFamily="34" charset="0"/>
                </a:endParaRPr>
              </a:p>
            </p:txBody>
          </p:sp>
        </mc:Choice>
        <mc:Fallback xmlns="">
          <p:sp>
            <p:nvSpPr>
              <p:cNvPr id="63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21" y="880294"/>
                <a:ext cx="612618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44"/>
              <p:cNvSpPr txBox="1"/>
              <p:nvPr/>
            </p:nvSpPr>
            <p:spPr>
              <a:xfrm>
                <a:off x="5064615" y="3805412"/>
                <a:ext cx="612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Latin Modern Math" panose="02000503000000000000" pitchFamily="50" charset="0"/>
                        </a:rPr>
                        <m:t>𝑥</m:t>
                      </m:r>
                    </m:oMath>
                  </m:oMathPara>
                </a14:m>
                <a:endParaRPr lang="en-US" b="1" i="1" dirty="0">
                  <a:latin typeface="cmr10" panose="020B0500000000000000" pitchFamily="34" charset="0"/>
                </a:endParaRPr>
              </a:p>
            </p:txBody>
          </p:sp>
        </mc:Choice>
        <mc:Fallback xmlns="">
          <p:sp>
            <p:nvSpPr>
              <p:cNvPr id="64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15" y="3805412"/>
                <a:ext cx="612618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4138568" y="3834645"/>
            <a:ext cx="1" cy="11188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49"/>
              <p:cNvSpPr txBox="1"/>
              <p:nvPr/>
            </p:nvSpPr>
            <p:spPr>
              <a:xfrm>
                <a:off x="1224910" y="2350335"/>
                <a:ext cx="1733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(</m:t>
                      </m:r>
                      <m:r>
                        <a:rPr lang="en-US" i="1" smtClean="0">
                          <a:latin typeface="Cambria Math"/>
                          <a:ea typeface="Latin Modern Math" panose="02000503000000000000" pitchFamily="50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=0;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=1)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10" y="2350335"/>
                <a:ext cx="1733762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 flipH="1">
            <a:off x="2772274" y="2601577"/>
            <a:ext cx="108900" cy="10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53"/>
              <p:cNvSpPr txBox="1"/>
              <p:nvPr/>
            </p:nvSpPr>
            <p:spPr>
              <a:xfrm>
                <a:off x="3696251" y="3577211"/>
                <a:ext cx="14680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=1;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68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251" y="3577211"/>
                <a:ext cx="1468094" cy="276999"/>
              </a:xfrm>
              <a:prstGeom prst="rect">
                <a:avLst/>
              </a:prstGeom>
              <a:blipFill rotWithShape="1">
                <a:blip r:embed="rId18"/>
                <a:stretch>
                  <a:fillRect l="-4979" r="-5809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18"/>
          <p:cNvSpPr txBox="1"/>
          <p:nvPr/>
        </p:nvSpPr>
        <p:spPr>
          <a:xfrm>
            <a:off x="2554061" y="3579924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251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neighborhood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Use the values on the center element and its neighbors to construct polynomials and approximate face values (Liu et al., 1994; Hu and Shu, 1999):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6918315" y="4059938"/>
            <a:ext cx="5110474" cy="255454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</a:pPr>
            <a:r>
              <a:rPr lang="en-US" sz="2000" dirty="0">
                <a:latin typeface="Bahnschrift Light Condensed" panose="020B0502040204020203" pitchFamily="34" charset="0"/>
              </a:rPr>
              <a:t>To reduce truncation error, 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normalized local coordinates </a:t>
            </a:r>
            <a:r>
              <a:rPr lang="en-US" sz="2000" dirty="0">
                <a:latin typeface="Bahnschrift Light Condensed" panose="020B0502040204020203" pitchFamily="34" charset="0"/>
              </a:rPr>
              <a:t>are used on each big stencil (</a:t>
            </a:r>
            <a:r>
              <a:rPr lang="en-US" sz="2000" b="1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red</a:t>
            </a:r>
            <a:r>
              <a:rPr lang="en-US" sz="2000" dirty="0">
                <a:latin typeface="Bahnschrift Light Condensed" panose="020B0502040204020203" pitchFamily="34" charset="0"/>
              </a:rPr>
              <a:t> and </a:t>
            </a: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Bahnschrift Light Condensed" panose="020B0502040204020203" pitchFamily="34" charset="0"/>
              </a:rPr>
              <a:t>grey</a:t>
            </a:r>
            <a:r>
              <a:rPr lang="en-US" sz="2000" dirty="0">
                <a:latin typeface="Bahnschrift Light Condensed" panose="020B0502040204020203" pitchFamily="34" charset="0"/>
              </a:rPr>
              <a:t> elements), such that : 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the coordinate origin coincides with the centroid of the center element; </a:t>
            </a:r>
          </a:p>
          <a:p>
            <a:pPr marL="404813" indent="-404813">
              <a:buFont typeface="Arial" panose="020B0604020202020204" pitchFamily="34" charset="0"/>
              <a:buChar char="•"/>
            </a:pPr>
            <a:r>
              <a:rPr lang="en-US" sz="2000" dirty="0">
                <a:latin typeface="Bahnschrift Light Condensed" panose="020B0502040204020203" pitchFamily="34" charset="0"/>
              </a:rPr>
              <a:t>the x and y axes are scaled (without rotation) by the distance between the origin and the furthest neighbor’s centroid.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A6755CB2-C7F7-417C-9A31-1338E7765E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874" y="735422"/>
            <a:ext cx="6042226" cy="5676901"/>
          </a:xfrm>
          <a:prstGeom prst="rect">
            <a:avLst/>
          </a:prstGeom>
        </p:spPr>
      </p:pic>
      <p:sp>
        <p:nvSpPr>
          <p:cNvPr id="44" name="TextBox 2"/>
          <p:cNvSpPr txBox="1"/>
          <p:nvPr/>
        </p:nvSpPr>
        <p:spPr>
          <a:xfrm>
            <a:off x="2653193" y="3809022"/>
            <a:ext cx="29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</a:p>
        </p:txBody>
      </p:sp>
      <p:sp>
        <p:nvSpPr>
          <p:cNvPr id="47" name="TextBox 7"/>
          <p:cNvSpPr txBox="1"/>
          <p:nvPr/>
        </p:nvSpPr>
        <p:spPr>
          <a:xfrm flipH="1">
            <a:off x="2426055" y="2775614"/>
            <a:ext cx="282166" cy="382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</a:t>
            </a:r>
          </a:p>
        </p:txBody>
      </p:sp>
      <p:sp>
        <p:nvSpPr>
          <p:cNvPr id="48" name="TextBox 8"/>
          <p:cNvSpPr txBox="1"/>
          <p:nvPr/>
        </p:nvSpPr>
        <p:spPr>
          <a:xfrm>
            <a:off x="2241679" y="3290850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2</a:t>
            </a:r>
          </a:p>
        </p:txBody>
      </p:sp>
      <p:sp>
        <p:nvSpPr>
          <p:cNvPr id="49" name="TextBox 9"/>
          <p:cNvSpPr txBox="1"/>
          <p:nvPr/>
        </p:nvSpPr>
        <p:spPr>
          <a:xfrm>
            <a:off x="1841535" y="3573872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3</a:t>
            </a:r>
          </a:p>
        </p:txBody>
      </p:sp>
      <p:sp>
        <p:nvSpPr>
          <p:cNvPr id="50" name="TextBox 10"/>
          <p:cNvSpPr txBox="1"/>
          <p:nvPr/>
        </p:nvSpPr>
        <p:spPr>
          <a:xfrm>
            <a:off x="1841535" y="4127870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</a:t>
            </a:r>
          </a:p>
        </p:txBody>
      </p:sp>
      <p:sp>
        <p:nvSpPr>
          <p:cNvPr id="51" name="TextBox 11"/>
          <p:cNvSpPr txBox="1"/>
          <p:nvPr/>
        </p:nvSpPr>
        <p:spPr>
          <a:xfrm>
            <a:off x="2334011" y="4312536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</a:t>
            </a:r>
          </a:p>
        </p:txBody>
      </p:sp>
      <p:sp>
        <p:nvSpPr>
          <p:cNvPr id="52" name="TextBox 12"/>
          <p:cNvSpPr txBox="1"/>
          <p:nvPr/>
        </p:nvSpPr>
        <p:spPr>
          <a:xfrm>
            <a:off x="2585999" y="4681868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</a:t>
            </a:r>
          </a:p>
        </p:txBody>
      </p:sp>
      <p:sp>
        <p:nvSpPr>
          <p:cNvPr id="53" name="TextBox 13"/>
          <p:cNvSpPr txBox="1"/>
          <p:nvPr/>
        </p:nvSpPr>
        <p:spPr>
          <a:xfrm>
            <a:off x="3085543" y="4847733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7</a:t>
            </a:r>
          </a:p>
        </p:txBody>
      </p:sp>
      <p:sp>
        <p:nvSpPr>
          <p:cNvPr id="54" name="TextBox 14"/>
          <p:cNvSpPr txBox="1"/>
          <p:nvPr/>
        </p:nvSpPr>
        <p:spPr>
          <a:xfrm>
            <a:off x="3585087" y="4478401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8</a:t>
            </a:r>
          </a:p>
        </p:txBody>
      </p:sp>
      <p:sp>
        <p:nvSpPr>
          <p:cNvPr id="55" name="TextBox 15"/>
          <p:cNvSpPr txBox="1"/>
          <p:nvPr/>
        </p:nvSpPr>
        <p:spPr>
          <a:xfrm>
            <a:off x="3574907" y="3977040"/>
            <a:ext cx="24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9</a:t>
            </a:r>
          </a:p>
        </p:txBody>
      </p:sp>
      <p:sp>
        <p:nvSpPr>
          <p:cNvPr id="56" name="TextBox 16"/>
          <p:cNvSpPr txBox="1"/>
          <p:nvPr/>
        </p:nvSpPr>
        <p:spPr>
          <a:xfrm>
            <a:off x="3082431" y="3488172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10</a:t>
            </a:r>
          </a:p>
        </p:txBody>
      </p:sp>
      <p:sp>
        <p:nvSpPr>
          <p:cNvPr id="57" name="TextBox 18"/>
          <p:cNvSpPr txBox="1"/>
          <p:nvPr/>
        </p:nvSpPr>
        <p:spPr>
          <a:xfrm>
            <a:off x="3182391" y="2747946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11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 flipV="1">
            <a:off x="2454465" y="3572481"/>
            <a:ext cx="199192" cy="1057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Oval 58"/>
          <p:cNvSpPr/>
          <p:nvPr/>
        </p:nvSpPr>
        <p:spPr>
          <a:xfrm>
            <a:off x="2624099" y="3648172"/>
            <a:ext cx="58188" cy="5818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0" name="TextBox 26"/>
          <p:cNvSpPr txBox="1"/>
          <p:nvPr/>
        </p:nvSpPr>
        <p:spPr>
          <a:xfrm>
            <a:off x="2772274" y="2508472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12</a:t>
            </a:r>
          </a:p>
        </p:txBody>
      </p:sp>
      <p:cxnSp>
        <p:nvCxnSpPr>
          <p:cNvPr id="61" name="Straight Arrow Connector 60"/>
          <p:cNvCxnSpPr/>
          <p:nvPr/>
        </p:nvCxnSpPr>
        <p:spPr>
          <a:xfrm flipV="1">
            <a:off x="2876082" y="1098053"/>
            <a:ext cx="10185" cy="285099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2888718" y="3943204"/>
            <a:ext cx="2423501" cy="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prstDash val="sysDash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43"/>
              <p:cNvSpPr txBox="1"/>
              <p:nvPr/>
            </p:nvSpPr>
            <p:spPr>
              <a:xfrm>
                <a:off x="2708221" y="880294"/>
                <a:ext cx="612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𝒚</m:t>
                      </m:r>
                    </m:oMath>
                  </m:oMathPara>
                </a14:m>
                <a:endParaRPr lang="en-US" b="1" i="1" dirty="0">
                  <a:latin typeface="cmr10" panose="020B0500000000000000" pitchFamily="34" charset="0"/>
                </a:endParaRPr>
              </a:p>
            </p:txBody>
          </p:sp>
        </mc:Choice>
        <mc:Fallback xmlns="">
          <p:sp>
            <p:nvSpPr>
              <p:cNvPr id="63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8221" y="880294"/>
                <a:ext cx="612618" cy="369332"/>
              </a:xfrm>
              <a:prstGeom prst="rect">
                <a:avLst/>
              </a:prstGeom>
              <a:blipFill rotWithShape="1">
                <a:blip r:embed="rId15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44"/>
              <p:cNvSpPr txBox="1"/>
              <p:nvPr/>
            </p:nvSpPr>
            <p:spPr>
              <a:xfrm>
                <a:off x="5064615" y="3805412"/>
                <a:ext cx="612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  <a:ea typeface="Latin Modern Math" panose="02000503000000000000" pitchFamily="50" charset="0"/>
                        </a:rPr>
                        <m:t>𝑥</m:t>
                      </m:r>
                    </m:oMath>
                  </m:oMathPara>
                </a14:m>
                <a:endParaRPr lang="en-US" b="1" i="1" dirty="0">
                  <a:latin typeface="cmr10" panose="020B0500000000000000" pitchFamily="34" charset="0"/>
                </a:endParaRPr>
              </a:p>
            </p:txBody>
          </p:sp>
        </mc:Choice>
        <mc:Fallback xmlns="">
          <p:sp>
            <p:nvSpPr>
              <p:cNvPr id="64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615" y="3805412"/>
                <a:ext cx="612618" cy="369332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4138568" y="3834645"/>
            <a:ext cx="1" cy="111881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49"/>
              <p:cNvSpPr txBox="1"/>
              <p:nvPr/>
            </p:nvSpPr>
            <p:spPr>
              <a:xfrm>
                <a:off x="1224910" y="2350335"/>
                <a:ext cx="17337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(</m:t>
                      </m:r>
                      <m:r>
                        <a:rPr lang="en-US" i="1" smtClean="0">
                          <a:latin typeface="Cambria Math"/>
                          <a:ea typeface="Latin Modern Math" panose="02000503000000000000" pitchFamily="50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=0;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Latin Modern Math" panose="02000503000000000000" pitchFamily="50" charset="0"/>
                        </a:rPr>
                        <m:t>=1)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910" y="2350335"/>
                <a:ext cx="1733762" cy="369332"/>
              </a:xfrm>
              <a:prstGeom prst="rect">
                <a:avLst/>
              </a:prstGeom>
              <a:blipFill rotWithShape="1">
                <a:blip r:embed="rId1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Arrow Connector 66"/>
          <p:cNvCxnSpPr/>
          <p:nvPr/>
        </p:nvCxnSpPr>
        <p:spPr>
          <a:xfrm flipH="1">
            <a:off x="2772274" y="2601577"/>
            <a:ext cx="108900" cy="1084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tailEnd type="non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53"/>
              <p:cNvSpPr txBox="1"/>
              <p:nvPr/>
            </p:nvSpPr>
            <p:spPr>
              <a:xfrm>
                <a:off x="3696251" y="3577211"/>
                <a:ext cx="146809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(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𝑥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=1;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𝑦</m:t>
                      </m:r>
                      <m:r>
                        <a:rPr lang="en-US" b="0" i="1" smtClean="0">
                          <a:latin typeface="Cambria Math"/>
                          <a:ea typeface="Latin Modern Math" panose="02000503000000000000" pitchFamily="50" charset="0"/>
                        </a:rPr>
                        <m:t>=0)</m:t>
                      </m:r>
                    </m:oMath>
                  </m:oMathPara>
                </a14:m>
                <a:endParaRPr lang="en-US" dirty="0">
                  <a:latin typeface="Latin Modern Math" panose="02000503000000000000" pitchFamily="50" charset="0"/>
                  <a:ea typeface="Latin Modern Math" panose="02000503000000000000" pitchFamily="50" charset="0"/>
                </a:endParaRPr>
              </a:p>
            </p:txBody>
          </p:sp>
        </mc:Choice>
        <mc:Fallback xmlns="">
          <p:sp>
            <p:nvSpPr>
              <p:cNvPr id="68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6251" y="3577211"/>
                <a:ext cx="1468094" cy="276999"/>
              </a:xfrm>
              <a:prstGeom prst="rect">
                <a:avLst/>
              </a:prstGeom>
              <a:blipFill rotWithShape="1">
                <a:blip r:embed="rId18"/>
                <a:stretch>
                  <a:fillRect l="-4979" r="-5809" b="-3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18"/>
          <p:cNvSpPr txBox="1"/>
          <p:nvPr/>
        </p:nvSpPr>
        <p:spPr>
          <a:xfrm>
            <a:off x="2554061" y="3579924"/>
            <a:ext cx="612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FF00"/>
                </a:solidFill>
              </a:rPr>
              <a:t>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59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Stencil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D000B024-E6A8-41D5-B7BE-09C64DD4A3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3781927"/>
          <a:ext cx="3036093" cy="285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Image" r:id="rId5" imgW="6031440" imgH="5663160" progId="Photoshop.Image.55">
                  <p:embed/>
                </p:oleObj>
              </mc:Choice>
              <mc:Fallback>
                <p:oleObj name="Image" r:id="rId5" imgW="6031440" imgH="5663160" progId="Photoshop.Image.55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D000B024-E6A8-41D5-B7BE-09C64DD4A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75787" y="3781927"/>
                        <a:ext cx="3036093" cy="285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Use the values on the center element and its neighbors to construct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polynomials</a:t>
            </a:r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 and approximate face values (Liu et al., 1994; Hu and Shu, 1999):</a:t>
            </a:r>
            <a:endParaRPr lang="en-US" sz="2400" dirty="0"/>
          </a:p>
        </p:txBody>
      </p:sp>
      <p:graphicFrame>
        <p:nvGraphicFramePr>
          <p:cNvPr id="45" name="Object 44">
            <a:extLst>
              <a:ext uri="{FF2B5EF4-FFF2-40B4-BE49-F238E27FC236}">
                <a16:creationId xmlns:a16="http://schemas.microsoft.com/office/drawing/2014/main" id="{7F889C94-A8F4-4519-930A-954711C0CC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709753"/>
          <a:ext cx="3036093" cy="285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Image" r:id="rId8" imgW="6031440" imgH="5663160" progId="Photoshop.Image.55">
                  <p:embed/>
                </p:oleObj>
              </mc:Choice>
              <mc:Fallback>
                <p:oleObj name="Image" r:id="rId8" imgW="6031440" imgH="5663160" progId="Photoshop.Image.55">
                  <p:embed/>
                  <p:pic>
                    <p:nvPicPr>
                      <p:cNvPr id="45" name="Object 44">
                        <a:extLst>
                          <a:ext uri="{FF2B5EF4-FFF2-40B4-BE49-F238E27FC236}">
                            <a16:creationId xmlns:a16="http://schemas.microsoft.com/office/drawing/2014/main" id="{7F889C94-A8F4-4519-930A-954711C0CC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5787" y="709753"/>
                        <a:ext cx="3036093" cy="2850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180932" y="1191515"/>
            <a:ext cx="2894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3-element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linear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47" name="Rectangle 46"/>
          <p:cNvSpPr/>
          <p:nvPr/>
        </p:nvSpPr>
        <p:spPr>
          <a:xfrm>
            <a:off x="180931" y="4490183"/>
            <a:ext cx="2894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6-element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quadratic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003536" y="1600200"/>
            <a:ext cx="420624" cy="9692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A1694F7-B145-444E-B571-97AB7D94ECB3}"/>
                  </a:ext>
                </a:extLst>
              </p:cNvPr>
              <p:cNvSpPr/>
              <p:nvPr/>
            </p:nvSpPr>
            <p:spPr>
              <a:xfrm>
                <a:off x="7291158" y="3485471"/>
                <a:ext cx="2791662" cy="24242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  <m:r>
                      <a:rPr lang="en-US" i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0">
                            <a:latin typeface="Cambria Math" panose="02040503050406030204" pitchFamily="18" charset="0"/>
                          </a:rPr>
                          <m:t>1 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dirty="0"/>
                  <a:t>;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𝑥𝑦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A1694F7-B145-444E-B571-97AB7D94EC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1158" y="3485471"/>
                <a:ext cx="2791662" cy="242425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133913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Stencil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D000B024-E6A8-41D5-B7BE-09C64DD4A3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3781927"/>
          <a:ext cx="3036093" cy="285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Image" r:id="rId6" imgW="6031440" imgH="5663160" progId="Photoshop.Image.55">
                  <p:embed/>
                </p:oleObj>
              </mc:Choice>
              <mc:Fallback>
                <p:oleObj name="Image" r:id="rId6" imgW="6031440" imgH="5663160" progId="Photoshop.Image.55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D000B024-E6A8-41D5-B7BE-09C64DD4A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5787" y="3781927"/>
                        <a:ext cx="3036093" cy="285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7F889C94-A8F4-4519-930A-954711C0CC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709753"/>
          <a:ext cx="3036093" cy="285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Image" r:id="rId8" imgW="6031440" imgH="5663160" progId="Photoshop.Image.55">
                  <p:embed/>
                </p:oleObj>
              </mc:Choice>
              <mc:Fallback>
                <p:oleObj name="Image" r:id="rId8" imgW="6031440" imgH="5663160" progId="Photoshop.Image.55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7F889C94-A8F4-4519-930A-954711C0CC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5787" y="709753"/>
                        <a:ext cx="3036093" cy="2850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180932" y="1191515"/>
            <a:ext cx="2894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3-element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linear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80931" y="4490183"/>
            <a:ext cx="2894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6-element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quadratic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Use the values on the center element and its neighbors to construct polynomials and approximate face values (Liu et al., 1994; Hu and Shu, 1999):</a:t>
            </a:r>
            <a:endParaRPr lang="en-US" sz="2400" dirty="0"/>
          </a:p>
        </p:txBody>
      </p:sp>
      <p:grpSp>
        <p:nvGrpSpPr>
          <p:cNvPr id="8" name="Group 7"/>
          <p:cNvGrpSpPr/>
          <p:nvPr/>
        </p:nvGrpSpPr>
        <p:grpSpPr>
          <a:xfrm>
            <a:off x="6793042" y="2368042"/>
            <a:ext cx="4534146" cy="2715918"/>
            <a:chOff x="6793042" y="2368042"/>
            <a:chExt cx="4534146" cy="271591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F2E66AA-E5CC-4138-83EE-2CE6461464A9}"/>
                </a:ext>
              </a:extLst>
            </p:cNvPr>
            <p:cNvSpPr/>
            <p:nvPr/>
          </p:nvSpPr>
          <p:spPr>
            <a:xfrm>
              <a:off x="8682361" y="2368042"/>
              <a:ext cx="621437" cy="735994"/>
            </a:xfrm>
            <a:prstGeom prst="ellipse">
              <a:avLst/>
            </a:prstGeom>
            <a:ln w="12700">
              <a:solidFill>
                <a:srgbClr val="FF0000"/>
              </a:solidFill>
              <a:headEnd w="sm" len="sm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4FD30B6-D848-43BA-AEE8-BB0FE7212E5C}"/>
                </a:ext>
              </a:extLst>
            </p:cNvPr>
            <p:cNvSpPr/>
            <p:nvPr/>
          </p:nvSpPr>
          <p:spPr>
            <a:xfrm>
              <a:off x="6793042" y="3760521"/>
              <a:ext cx="4534146" cy="132343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indent="-342900">
                <a:buFont typeface="Wingdings" panose="05000000000000000000" pitchFamily="2" charset="2"/>
              </a:pPr>
              <a:r>
                <a:rPr lang="en-US" sz="2000" dirty="0">
                  <a:latin typeface="Bahnschrift Light Condensed" panose="020B0502040204020203" pitchFamily="34" charset="0"/>
                </a:rPr>
                <a:t>Multiple choices in forming the stencils</a:t>
              </a:r>
            </a:p>
            <a:p>
              <a:pPr indent="-342900">
                <a:buFont typeface="Wingdings" panose="05000000000000000000" pitchFamily="2" charset="2"/>
              </a:pPr>
              <a:endParaRPr lang="en-US" sz="2000" dirty="0">
                <a:latin typeface="Bahnschrift Light Condensed" panose="020B0502040204020203" pitchFamily="34" charset="0"/>
              </a:endParaRPr>
            </a:p>
            <a:p>
              <a:pPr indent="-342900">
                <a:buFont typeface="Wingdings" panose="05000000000000000000" pitchFamily="2" charset="2"/>
              </a:pPr>
              <a:r>
                <a:rPr lang="en-US" sz="2000" dirty="0">
                  <a:latin typeface="Bahnschrift Light Condensed" panose="020B0502040204020203" pitchFamily="34" charset="0"/>
                </a:rPr>
                <a:t>We chose to </a:t>
              </a:r>
              <a:r>
                <a:rPr lang="en-US" sz="2000" dirty="0">
                  <a:solidFill>
                    <a:srgbClr val="FF0000"/>
                  </a:solidFill>
                  <a:latin typeface="Bahnschrift Light Condensed" panose="020B0502040204020203" pitchFamily="34" charset="0"/>
                </a:rPr>
                <a:t>sequentially list </a:t>
              </a:r>
              <a:r>
                <a:rPr lang="en-US" sz="2000" dirty="0">
                  <a:latin typeface="Bahnschrift Light Condensed" panose="020B0502040204020203" pitchFamily="34" charset="0"/>
                </a:rPr>
                <a:t>all 1st-tier neighbors to cover all directions.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F260E1-3193-496E-B9BE-7F6714AF1B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70305" y="3089259"/>
              <a:ext cx="309711" cy="275380"/>
            </a:xfrm>
            <a:prstGeom prst="line">
              <a:avLst/>
            </a:prstGeom>
            <a:ln w="12700">
              <a:solidFill>
                <a:srgbClr val="FF0000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2"/>
    </p:custDataLst>
    <p:extLst>
      <p:ext uri="{BB962C8B-B14F-4D97-AF65-F5344CB8AC3E}">
        <p14:creationId xmlns:p14="http://schemas.microsoft.com/office/powerpoint/2010/main" val="290231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Design: Stencil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2E66AA-E5CC-4138-83EE-2CE6461464A9}"/>
              </a:ext>
            </a:extLst>
          </p:cNvPr>
          <p:cNvSpPr/>
          <p:nvPr/>
        </p:nvSpPr>
        <p:spPr>
          <a:xfrm>
            <a:off x="9392775" y="2625973"/>
            <a:ext cx="279400" cy="267110"/>
          </a:xfrm>
          <a:prstGeom prst="ellipse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F260E1-3193-496E-B9BE-7F6714AF1B19}"/>
              </a:ext>
            </a:extLst>
          </p:cNvPr>
          <p:cNvCxnSpPr>
            <a:cxnSpLocks/>
          </p:cNvCxnSpPr>
          <p:nvPr/>
        </p:nvCxnSpPr>
        <p:spPr>
          <a:xfrm flipH="1" flipV="1">
            <a:off x="9579450" y="2920773"/>
            <a:ext cx="34450" cy="275380"/>
          </a:xfrm>
          <a:prstGeom prst="line">
            <a:avLst/>
          </a:prstGeom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D000B024-E6A8-41D5-B7BE-09C64DD4A3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3781927"/>
          <a:ext cx="3036093" cy="285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Image" r:id="rId6" imgW="6031440" imgH="5663160" progId="Photoshop.Image.55">
                  <p:embed/>
                </p:oleObj>
              </mc:Choice>
              <mc:Fallback>
                <p:oleObj name="Image" r:id="rId6" imgW="6031440" imgH="5663160" progId="Photoshop.Image.55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D000B024-E6A8-41D5-B7BE-09C64DD4A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5787" y="3781927"/>
                        <a:ext cx="3036093" cy="285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7F889C94-A8F4-4519-930A-954711C0CC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709753"/>
          <a:ext cx="3036093" cy="285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Image" r:id="rId8" imgW="6031440" imgH="5663160" progId="Photoshop.Image.55">
                  <p:embed/>
                </p:oleObj>
              </mc:Choice>
              <mc:Fallback>
                <p:oleObj name="Image" r:id="rId8" imgW="6031440" imgH="5663160" progId="Photoshop.Image.55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7F889C94-A8F4-4519-930A-954711C0CC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5787" y="709753"/>
                        <a:ext cx="3036093" cy="2850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180932" y="1191515"/>
            <a:ext cx="2894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3-element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linear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reconstruction)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80931" y="4490183"/>
            <a:ext cx="2894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6-element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quadratic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reconstruction)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Use the values on the center element and its neighbors to construct polynomials and approximate face values (Liu et al., 1994; Hu and Shu, 1999):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86016" y="3453292"/>
            <a:ext cx="5321808" cy="1654440"/>
            <a:chOff x="6986016" y="3453292"/>
            <a:chExt cx="5321808" cy="16544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7255475" y="3453292"/>
                  <a:ext cx="3918317" cy="101874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acc>
                              <m:accPr>
                                <m:chr m:val="̂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e>
                            </m:acc>
                          </m:num>
                          <m:den>
                            <m:nary>
                              <m:naryPr>
                                <m:chr m:val="∑"/>
                                <m:limLoc m:val="subSup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=1</m:t>
                                </m:r>
                              </m:sub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</m:sup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sub>
                                    </m:sSub>
                                  </m:e>
                                </m:acc>
                              </m:e>
                            </m:nary>
                          </m:den>
                        </m:f>
                        <m:r>
                          <a:rPr lang="en-US" i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with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e>
                        </m:acc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𝜖</m:t>
                                    </m:r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𝐼𝑆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i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where IS is an indicator for smoothness</a:t>
                  </a:r>
                  <a14:m>
                    <m:oMath xmlns:m="http://schemas.openxmlformats.org/officeDocument/2006/math"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475" y="3453292"/>
                  <a:ext cx="3918317" cy="1018740"/>
                </a:xfrm>
                <a:prstGeom prst="rect">
                  <a:avLst/>
                </a:prstGeom>
                <a:blipFill>
                  <a:blip r:embed="rId10"/>
                  <a:stretch>
                    <a:fillRect l="-1244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4FD30B6-D848-43BA-AEE8-BB0FE7212E5C}"/>
                </a:ext>
              </a:extLst>
            </p:cNvPr>
            <p:cNvSpPr/>
            <p:nvPr/>
          </p:nvSpPr>
          <p:spPr>
            <a:xfrm>
              <a:off x="6986016" y="4399846"/>
              <a:ext cx="5321808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Larger gradient </a:t>
              </a:r>
              <a:r>
                <a:rPr lang="en-US" sz="20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larger IS  smaller weight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2"/>
    </p:custDataLst>
    <p:extLst>
      <p:ext uri="{BB962C8B-B14F-4D97-AF65-F5344CB8AC3E}">
        <p14:creationId xmlns:p14="http://schemas.microsoft.com/office/powerpoint/2010/main" val="328254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Stencil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1825D9-B8AF-440B-88E9-A30325402C02}"/>
              </a:ext>
            </a:extLst>
          </p:cNvPr>
          <p:cNvSpPr/>
          <p:nvPr/>
        </p:nvSpPr>
        <p:spPr>
          <a:xfrm>
            <a:off x="6913898" y="4126571"/>
            <a:ext cx="4739862" cy="224676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indent="-342900">
              <a:buFont typeface="Wingdings" panose="05000000000000000000" pitchFamily="2" charset="2"/>
            </a:pPr>
            <a:r>
              <a:rPr lang="en-US" altLang="zh-CN" sz="2000" dirty="0">
                <a:latin typeface="Bahnschrift Light Condensed" panose="020B0502040204020203" pitchFamily="34" charset="0"/>
              </a:rPr>
              <a:t>We chose </a:t>
            </a:r>
            <a:r>
              <a:rPr lang="en-US" altLang="zh-CN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n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ot</a:t>
            </a:r>
            <a:r>
              <a:rPr lang="en-US" sz="2000" dirty="0">
                <a:latin typeface="Bahnschrift Light Condensed" panose="020B0502040204020203" pitchFamily="34" charset="0"/>
              </a:rPr>
              <a:t> to use 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optimal weighting </a:t>
            </a:r>
          </a:p>
          <a:p>
            <a:pPr indent="-342900">
              <a:buFont typeface="Wingdings" panose="05000000000000000000" pitchFamily="2" charset="2"/>
            </a:pPr>
            <a:endParaRPr lang="en-US" sz="2000" dirty="0">
              <a:latin typeface="Bahnschrift Light Condensed" panose="020B0502040204020203" pitchFamily="34" charset="0"/>
            </a:endParaRPr>
          </a:p>
          <a:p>
            <a:pPr marL="347663" indent="-347663">
              <a:buFont typeface="Wingdings" panose="05000000000000000000" pitchFamily="2" charset="2"/>
              <a:buChar char="§"/>
            </a:pPr>
            <a:r>
              <a:rPr lang="en-US" sz="2000" dirty="0">
                <a:latin typeface="Bahnschrift Light Condensed" panose="020B0502040204020203" pitchFamily="34" charset="0"/>
              </a:rPr>
              <a:t>Pros: doesn’t have to deal with negative weights (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robustness on generic UG</a:t>
            </a:r>
            <a:r>
              <a:rPr lang="en-US" sz="2000" dirty="0">
                <a:latin typeface="Bahnschrift Light Condensed" panose="020B0502040204020203" pitchFamily="34" charset="0"/>
              </a:rPr>
              <a:t>)</a:t>
            </a:r>
          </a:p>
          <a:p>
            <a:pPr indent="-342900">
              <a:buFont typeface="Wingdings" panose="05000000000000000000" pitchFamily="2" charset="2"/>
              <a:buChar char="§"/>
            </a:pPr>
            <a:endParaRPr lang="en-US" sz="2000" dirty="0">
              <a:latin typeface="Bahnschrift Light Condensed" panose="020B0502040204020203" pitchFamily="34" charset="0"/>
            </a:endParaRPr>
          </a:p>
          <a:p>
            <a:pPr marL="342900" lvl="1" indent="-342900">
              <a:buFont typeface="Wingdings" panose="05000000000000000000" pitchFamily="2" charset="2"/>
              <a:buChar char="§"/>
            </a:pPr>
            <a:r>
              <a:rPr lang="en-US" sz="2000" dirty="0">
                <a:latin typeface="Bahnschrift Light Condensed" panose="020B0502040204020203" pitchFamily="34" charset="0"/>
              </a:rPr>
              <a:t>Cons: 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p</a:t>
            </a:r>
            <a:r>
              <a:rPr lang="en-US" altLang="zh-CN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otentially l</a:t>
            </a:r>
            <a:r>
              <a:rPr lang="en-US" sz="2000" dirty="0">
                <a:solidFill>
                  <a:srgbClr val="FF0000"/>
                </a:solidFill>
                <a:latin typeface="Bahnschrift Light Condensed" panose="020B0502040204020203" pitchFamily="34" charset="0"/>
              </a:rPr>
              <a:t>ose one order of accuracy </a:t>
            </a:r>
            <a:r>
              <a:rPr lang="en-US" sz="2000" dirty="0">
                <a:latin typeface="Bahnschrift Light Condensed" panose="020B0502040204020203" pitchFamily="34" charset="0"/>
              </a:rPr>
              <a:t>with the same stencils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2E66AA-E5CC-4138-83EE-2CE6461464A9}"/>
              </a:ext>
            </a:extLst>
          </p:cNvPr>
          <p:cNvSpPr/>
          <p:nvPr/>
        </p:nvSpPr>
        <p:spPr>
          <a:xfrm>
            <a:off x="9392775" y="2625973"/>
            <a:ext cx="279400" cy="267110"/>
          </a:xfrm>
          <a:prstGeom prst="ellipse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4FD30B6-D848-43BA-AEE8-BB0FE7212E5C}"/>
              </a:ext>
            </a:extLst>
          </p:cNvPr>
          <p:cNvSpPr/>
          <p:nvPr/>
        </p:nvSpPr>
        <p:spPr>
          <a:xfrm>
            <a:off x="7936637" y="3104036"/>
            <a:ext cx="4287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mbria" pitchFamily="18" charset="0"/>
              </a:rPr>
              <a:t>It is possible to get one-order-higher  accuracy through optimal weighting</a:t>
            </a:r>
            <a:endParaRPr lang="en-US" sz="2000" dirty="0">
              <a:latin typeface="Cambria" pitchFamily="18" charset="0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7F260E1-3193-496E-B9BE-7F6714AF1B19}"/>
              </a:ext>
            </a:extLst>
          </p:cNvPr>
          <p:cNvCxnSpPr>
            <a:cxnSpLocks/>
          </p:cNvCxnSpPr>
          <p:nvPr/>
        </p:nvCxnSpPr>
        <p:spPr>
          <a:xfrm flipH="1" flipV="1">
            <a:off x="9579450" y="2920773"/>
            <a:ext cx="34450" cy="275380"/>
          </a:xfrm>
          <a:prstGeom prst="line">
            <a:avLst/>
          </a:prstGeom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D000B024-E6A8-41D5-B7BE-09C64DD4A3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3781927"/>
          <a:ext cx="3036093" cy="285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Image" r:id="rId6" imgW="6031440" imgH="5663160" progId="Photoshop.Image.55">
                  <p:embed/>
                </p:oleObj>
              </mc:Choice>
              <mc:Fallback>
                <p:oleObj name="Image" r:id="rId6" imgW="6031440" imgH="5663160" progId="Photoshop.Image.55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D000B024-E6A8-41D5-B7BE-09C64DD4A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5787" y="3781927"/>
                        <a:ext cx="3036093" cy="285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7F889C94-A8F4-4519-930A-954711C0CC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709753"/>
          <a:ext cx="3036093" cy="285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Image" r:id="rId8" imgW="6031440" imgH="5663160" progId="Photoshop.Image.55">
                  <p:embed/>
                </p:oleObj>
              </mc:Choice>
              <mc:Fallback>
                <p:oleObj name="Image" r:id="rId8" imgW="6031440" imgH="5663160" progId="Photoshop.Image.55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7F889C94-A8F4-4519-930A-954711C0CC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5787" y="709753"/>
                        <a:ext cx="3036093" cy="2850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180932" y="1191515"/>
            <a:ext cx="2894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3-element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linear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80931" y="4490183"/>
            <a:ext cx="2894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6-element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quadratic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Use the values on the center element and its neighbors to construct polynomials and approximate face values (Liu et al., 1994; Hu and Shu, 1999):</a:t>
            </a:r>
            <a:endParaRPr lang="en-US" sz="2400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7241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Outline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E7549-8AAD-44F9-A597-D26AFD35B753}"/>
              </a:ext>
            </a:extLst>
          </p:cNvPr>
          <p:cNvSpPr/>
          <p:nvPr/>
        </p:nvSpPr>
        <p:spPr>
          <a:xfrm>
            <a:off x="2130762" y="1515035"/>
            <a:ext cx="8420932" cy="36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Tracer transport based on WENO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-order Scheme design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Benchmarks and realistic applications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Parameters and source codes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37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identifying and removing problematic stencils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4C9F44-A86B-48AB-B7D9-4E774DAED62F}"/>
              </a:ext>
            </a:extLst>
          </p:cNvPr>
          <p:cNvSpPr txBox="1"/>
          <p:nvPr/>
        </p:nvSpPr>
        <p:spPr>
          <a:xfrm>
            <a:off x="337072" y="1332079"/>
            <a:ext cx="37093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An example of </a:t>
            </a:r>
          </a:p>
          <a:p>
            <a:r>
              <a:rPr lang="en-US" sz="2000" dirty="0"/>
              <a:t>an </a:t>
            </a:r>
            <a:r>
              <a:rPr lang="en-US" sz="2000" dirty="0">
                <a:solidFill>
                  <a:srgbClr val="FF0000"/>
                </a:solidFill>
              </a:rPr>
              <a:t>invalid</a:t>
            </a:r>
            <a:r>
              <a:rPr lang="en-US" sz="2000" dirty="0"/>
              <a:t> linear stencil</a:t>
            </a:r>
          </a:p>
          <a:p>
            <a:endParaRPr lang="en-US" sz="2000" dirty="0"/>
          </a:p>
          <a:p>
            <a:r>
              <a:rPr lang="en-US" sz="2000" dirty="0"/>
              <a:t>Co-linear element centers</a:t>
            </a:r>
          </a:p>
          <a:p>
            <a:endParaRPr lang="en-US" sz="2000" dirty="0"/>
          </a:p>
          <a:p>
            <a:endParaRPr lang="en-US" sz="2000" dirty="0">
              <a:solidFill>
                <a:schemeClr val="accent1"/>
              </a:solidFill>
            </a:endParaRPr>
          </a:p>
          <a:p>
            <a:r>
              <a:rPr lang="en-US" sz="2000"/>
              <a:t>W</a:t>
            </a:r>
            <a:r>
              <a:rPr lang="en-US" sz="2000" dirty="0"/>
              <a:t>e</a:t>
            </a:r>
            <a:r>
              <a:rPr lang="en-US" sz="2000"/>
              <a:t> </a:t>
            </a:r>
            <a:r>
              <a:rPr lang="en-US" sz="2000" dirty="0"/>
              <a:t>apply an </a:t>
            </a:r>
            <a:r>
              <a:rPr lang="en-US" sz="2000" dirty="0">
                <a:solidFill>
                  <a:srgbClr val="FF0000"/>
                </a:solidFill>
              </a:rPr>
              <a:t>empirical threshold on the matrix determinant </a:t>
            </a:r>
            <a:r>
              <a:rPr lang="en-US" sz="2000" dirty="0"/>
              <a:t>under the scaled coordinates, to identify and remove near-singular stencils. </a:t>
            </a:r>
          </a:p>
          <a:p>
            <a:endParaRPr lang="en-US" sz="2000" dirty="0"/>
          </a:p>
          <a:p>
            <a:endParaRPr lang="en-US" sz="20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94B025-97C0-4491-80C8-0E9E09ECC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533" y="2268263"/>
            <a:ext cx="7325594" cy="2558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90"/>
    </mc:Choice>
    <mc:Fallback xmlns="">
      <p:transition spd="slow" advTm="4659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DEEEAD0-869B-45E9-815B-D2FE3EEC816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20000" contrast="20000"/>
          </a:blip>
          <a:stretch>
            <a:fillRect/>
          </a:stretch>
        </p:blipFill>
        <p:spPr>
          <a:xfrm>
            <a:off x="430165" y="1970384"/>
            <a:ext cx="3262591" cy="3057000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</a:t>
            </a:r>
            <a:r>
              <a:rPr lang="en-US" sz="2400" dirty="0"/>
              <a:t>straddling stencils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842861" y="2006319"/>
            <a:ext cx="1716408" cy="2954406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</p:cNvCxnSpPr>
          <p:nvPr/>
        </p:nvCxnSpPr>
        <p:spPr>
          <a:xfrm flipH="1">
            <a:off x="1550281" y="3283754"/>
            <a:ext cx="271294" cy="459084"/>
          </a:xfrm>
          <a:prstGeom prst="line">
            <a:avLst/>
          </a:prstGeom>
          <a:ln w="571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43A597CB-3068-4450-A5DC-A5C15FB4F5C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-20000" contrast="20000"/>
          </a:blip>
          <a:stretch>
            <a:fillRect/>
          </a:stretch>
        </p:blipFill>
        <p:spPr>
          <a:xfrm>
            <a:off x="4218215" y="1976354"/>
            <a:ext cx="3291631" cy="3075395"/>
          </a:xfrm>
          <a:prstGeom prst="rect">
            <a:avLst/>
          </a:prstGeom>
        </p:spPr>
      </p:pic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3E77B41-A692-4570-9DBE-A6CE671D6BFB}"/>
              </a:ext>
            </a:extLst>
          </p:cNvPr>
          <p:cNvCxnSpPr>
            <a:cxnSpLocks/>
          </p:cNvCxnSpPr>
          <p:nvPr/>
        </p:nvCxnSpPr>
        <p:spPr>
          <a:xfrm flipH="1">
            <a:off x="4628883" y="2042837"/>
            <a:ext cx="1716408" cy="2954406"/>
          </a:xfrm>
          <a:prstGeom prst="line">
            <a:avLst/>
          </a:pr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A30F8E0-471E-41F9-B207-28F81562F58B}"/>
              </a:ext>
            </a:extLst>
          </p:cNvPr>
          <p:cNvCxnSpPr>
            <a:cxnSpLocks/>
          </p:cNvCxnSpPr>
          <p:nvPr/>
        </p:nvCxnSpPr>
        <p:spPr>
          <a:xfrm flipH="1">
            <a:off x="5332660" y="3323086"/>
            <a:ext cx="271294" cy="459084"/>
          </a:xfrm>
          <a:prstGeom prst="line">
            <a:avLst/>
          </a:prstGeom>
          <a:ln w="57150">
            <a:solidFill>
              <a:srgbClr val="FFFF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470984" y="3537770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5200951" y="2962600"/>
            <a:ext cx="28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169490" y="3268580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15559" y="3461875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921499" y="3769787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48843" y="3779080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81048" y="4088678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634224" y="4159785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997547" y="4014202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040116" y="3573951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680694" y="3389285"/>
            <a:ext cx="61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80694" y="3001813"/>
            <a:ext cx="61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400341" y="2742475"/>
            <a:ext cx="61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58335" y="3537770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0</a:t>
            </a:r>
          </a:p>
        </p:txBody>
      </p:sp>
      <p:sp>
        <p:nvSpPr>
          <p:cNvPr id="64" name="TextBox 63"/>
          <p:cNvSpPr txBox="1"/>
          <p:nvPr/>
        </p:nvSpPr>
        <p:spPr>
          <a:xfrm flipH="1">
            <a:off x="1388302" y="2962600"/>
            <a:ext cx="2821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356841" y="3268580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102910" y="3461875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3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8850" y="3769787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436194" y="3779080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5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1468399" y="4088678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6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821575" y="4159785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184898" y="4014202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2227467" y="3573951"/>
            <a:ext cx="244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868045" y="3389285"/>
            <a:ext cx="61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868045" y="3001813"/>
            <a:ext cx="61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11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587692" y="2742475"/>
            <a:ext cx="6126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12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30165" y="1965718"/>
            <a:ext cx="4126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(a)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4217201" y="1966774"/>
            <a:ext cx="41269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(b)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4E5BF31-0D5A-4852-B6F9-49271929B6B5}"/>
              </a:ext>
            </a:extLst>
          </p:cNvPr>
          <p:cNvSpPr/>
          <p:nvPr/>
        </p:nvSpPr>
        <p:spPr>
          <a:xfrm>
            <a:off x="7920514" y="1929418"/>
            <a:ext cx="39782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Straddling stencils </a:t>
            </a:r>
            <a:r>
              <a:rPr lang="en-US" dirty="0">
                <a:solidFill>
                  <a:srgbClr val="FF0000"/>
                </a:solidFill>
              </a:rPr>
              <a:t>may induce oscillations</a:t>
            </a:r>
            <a:r>
              <a:rPr lang="en-US" dirty="0"/>
              <a:t> if there is a shock (large gradient) at the side (solid yellow line);</a:t>
            </a:r>
          </a:p>
          <a:p>
            <a:r>
              <a:rPr lang="en-US" dirty="0"/>
              <a:t>but as long as we have non-straddling stencils, things are under control:</a:t>
            </a:r>
          </a:p>
        </p:txBody>
      </p:sp>
      <p:sp>
        <p:nvSpPr>
          <p:cNvPr id="2" name="Rectangle 1"/>
          <p:cNvSpPr/>
          <p:nvPr/>
        </p:nvSpPr>
        <p:spPr>
          <a:xfrm>
            <a:off x="2539515" y="4636472"/>
            <a:ext cx="113370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Straddling</a:t>
            </a:r>
          </a:p>
        </p:txBody>
      </p:sp>
      <p:sp>
        <p:nvSpPr>
          <p:cNvPr id="52" name="Rectangle 51"/>
          <p:cNvSpPr/>
          <p:nvPr/>
        </p:nvSpPr>
        <p:spPr>
          <a:xfrm>
            <a:off x="5959571" y="4668108"/>
            <a:ext cx="151586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Not straddling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7920514" y="3315606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0514" y="3315606"/>
                <a:ext cx="3825214" cy="7222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FF2E66AA-E5CC-4138-83EE-2CE6461464A9}"/>
              </a:ext>
            </a:extLst>
          </p:cNvPr>
          <p:cNvSpPr/>
          <p:nvPr/>
        </p:nvSpPr>
        <p:spPr>
          <a:xfrm>
            <a:off x="10050339" y="3576342"/>
            <a:ext cx="279400" cy="267110"/>
          </a:xfrm>
          <a:prstGeom prst="ellipse">
            <a:avLst/>
          </a:prstGeom>
          <a:ln w="12700">
            <a:solidFill>
              <a:srgbClr val="FF000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54FD30B6-D848-43BA-AEE8-BB0FE7212E5C}"/>
              </a:ext>
            </a:extLst>
          </p:cNvPr>
          <p:cNvSpPr/>
          <p:nvPr/>
        </p:nvSpPr>
        <p:spPr>
          <a:xfrm>
            <a:off x="7884927" y="4130684"/>
            <a:ext cx="43070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Cambria" pitchFamily="18" charset="0"/>
              </a:rPr>
              <a:t>What if all stencils are straddling this side?</a:t>
            </a:r>
            <a:endParaRPr lang="en-US" dirty="0">
              <a:latin typeface="Cambria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77F260E1-3193-496E-B9BE-7F6714AF1B19}"/>
              </a:ext>
            </a:extLst>
          </p:cNvPr>
          <p:cNvCxnSpPr>
            <a:cxnSpLocks/>
          </p:cNvCxnSpPr>
          <p:nvPr/>
        </p:nvCxnSpPr>
        <p:spPr>
          <a:xfrm flipH="1" flipV="1">
            <a:off x="10244489" y="3868337"/>
            <a:ext cx="34450" cy="275380"/>
          </a:xfrm>
          <a:prstGeom prst="line">
            <a:avLst/>
          </a:prstGeom>
          <a:ln w="12700">
            <a:solidFill>
              <a:srgbClr val="FF0000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AF5A34FE-138E-4371-A82A-0B086A63C2CC}"/>
              </a:ext>
            </a:extLst>
          </p:cNvPr>
          <p:cNvCxnSpPr>
            <a:cxnSpLocks/>
          </p:cNvCxnSpPr>
          <p:nvPr/>
        </p:nvCxnSpPr>
        <p:spPr>
          <a:xfrm flipH="1" flipV="1">
            <a:off x="1080451" y="3201921"/>
            <a:ext cx="606136" cy="343659"/>
          </a:xfrm>
          <a:prstGeom prst="straightConnector1">
            <a:avLst/>
          </a:prstGeom>
          <a:ln>
            <a:solidFill>
              <a:srgbClr val="E40000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4611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2"/>
    </mc:Choice>
    <mc:Fallback xmlns="">
      <p:transition spd="slow" advTm="16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B9FF2FA9-ED9D-4761-BB81-5D1DB9F20D92}"/>
              </a:ext>
            </a:extLst>
          </p:cNvPr>
          <p:cNvSpPr/>
          <p:nvPr/>
        </p:nvSpPr>
        <p:spPr>
          <a:xfrm>
            <a:off x="584699" y="979278"/>
            <a:ext cx="110226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Caveat: uniform rectangular grid does not have a valid </a:t>
            </a:r>
            <a:r>
              <a:rPr lang="en-US" sz="2400" dirty="0">
                <a:solidFill>
                  <a:srgbClr val="FF0000"/>
                </a:solidFill>
              </a:rPr>
              <a:t>quadratic</a:t>
            </a:r>
            <a:r>
              <a:rPr lang="en-US" sz="2400" dirty="0"/>
              <a:t> stencil under the current design.</a:t>
            </a:r>
          </a:p>
        </p:txBody>
      </p:sp>
      <p:sp>
        <p:nvSpPr>
          <p:cNvPr id="41" name="Round Diagonal Corner Rectangle 5">
            <a:extLst>
              <a:ext uri="{FF2B5EF4-FFF2-40B4-BE49-F238E27FC236}">
                <a16:creationId xmlns:a16="http://schemas.microsoft.com/office/drawing/2014/main" id="{5F162A82-4862-46E5-911B-25479377ED4A}"/>
              </a:ext>
            </a:extLst>
          </p:cNvPr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</a:t>
            </a:r>
            <a:r>
              <a:rPr lang="en-US" sz="2400" dirty="0"/>
              <a:t>straddling stencils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42" name="Round Diagonal Corner Rectangle 5">
            <a:extLst>
              <a:ext uri="{FF2B5EF4-FFF2-40B4-BE49-F238E27FC236}">
                <a16:creationId xmlns:a16="http://schemas.microsoft.com/office/drawing/2014/main" id="{01226252-FB5F-4068-9C44-B67F19BBD7F3}"/>
              </a:ext>
            </a:extLst>
          </p:cNvPr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50E9CA2-14A1-4658-9EBE-DED9025A7D5F}"/>
              </a:ext>
            </a:extLst>
          </p:cNvPr>
          <p:cNvGrpSpPr/>
          <p:nvPr/>
        </p:nvGrpSpPr>
        <p:grpSpPr>
          <a:xfrm>
            <a:off x="823678" y="2567878"/>
            <a:ext cx="10941407" cy="2871876"/>
            <a:chOff x="4220022" y="4435963"/>
            <a:chExt cx="7873078" cy="2066508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EB766EC-FD76-4B26-9488-D047ABF0D16C}"/>
                </a:ext>
              </a:extLst>
            </p:cNvPr>
            <p:cNvPicPr/>
            <p:nvPr/>
          </p:nvPicPr>
          <p:blipFill rotWithShape="1">
            <a:blip r:embed="rId2">
              <a:lum bright="-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9"/>
            <a:stretch/>
          </p:blipFill>
          <p:spPr bwMode="auto">
            <a:xfrm>
              <a:off x="4816657" y="4832428"/>
              <a:ext cx="7276443" cy="16700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E161CA4-CF93-44AF-A5A8-29DED71B82CF}"/>
                </a:ext>
              </a:extLst>
            </p:cNvPr>
            <p:cNvSpPr/>
            <p:nvPr/>
          </p:nvSpPr>
          <p:spPr>
            <a:xfrm>
              <a:off x="4220022" y="4965918"/>
              <a:ext cx="969052" cy="2879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 straddling: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DEBAFBBF-DC06-41C9-89E1-D2EA48415213}"/>
                </a:ext>
              </a:extLst>
            </p:cNvPr>
            <p:cNvSpPr/>
            <p:nvPr/>
          </p:nvSpPr>
          <p:spPr>
            <a:xfrm>
              <a:off x="9104283" y="4965918"/>
              <a:ext cx="815733" cy="2879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/>
                <a:t> singular: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204F2248-AC9D-403A-B03C-7871FDC9D33F}"/>
                </a:ext>
              </a:extLst>
            </p:cNvPr>
            <p:cNvSpPr/>
            <p:nvPr/>
          </p:nvSpPr>
          <p:spPr>
            <a:xfrm>
              <a:off x="4220022" y="4435963"/>
              <a:ext cx="3703146" cy="287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/>
                <a:t>A combination of abnormal cases</a:t>
              </a: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E9F5A40-FD85-42FA-9937-01EB92830A2E}"/>
              </a:ext>
            </a:extLst>
          </p:cNvPr>
          <p:cNvCxnSpPr>
            <a:cxnSpLocks/>
          </p:cNvCxnSpPr>
          <p:nvPr/>
        </p:nvCxnSpPr>
        <p:spPr>
          <a:xfrm>
            <a:off x="3534437" y="4659299"/>
            <a:ext cx="0" cy="512776"/>
          </a:xfrm>
          <a:prstGeom prst="straightConnector1">
            <a:avLst/>
          </a:prstGeom>
          <a:ln>
            <a:solidFill>
              <a:srgbClr val="E40000"/>
            </a:solidFill>
            <a:prstDash val="solid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7437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Quadrangles</a:t>
            </a:r>
            <a:endParaRPr lang="en-US" sz="2400" b="1" dirty="0">
              <a:latin typeface="Cambria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33AE78-449A-4FD0-87F8-E0B12F56AD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105" b="54167"/>
          <a:stretch/>
        </p:blipFill>
        <p:spPr>
          <a:xfrm>
            <a:off x="194487" y="820050"/>
            <a:ext cx="6453780" cy="172184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8F59E93-009B-4E16-BFD0-31888A46DDAB}"/>
              </a:ext>
            </a:extLst>
          </p:cNvPr>
          <p:cNvGrpSpPr/>
          <p:nvPr/>
        </p:nvGrpSpPr>
        <p:grpSpPr>
          <a:xfrm>
            <a:off x="-9429" y="3759136"/>
            <a:ext cx="12201427" cy="3103089"/>
            <a:chOff x="-9429" y="3759136"/>
            <a:chExt cx="12201427" cy="3103089"/>
          </a:xfrm>
        </p:grpSpPr>
        <p:sp>
          <p:nvSpPr>
            <p:cNvPr id="18" name="Round Diagonal Corner Rectangle 5"/>
            <p:cNvSpPr/>
            <p:nvPr/>
          </p:nvSpPr>
          <p:spPr>
            <a:xfrm flipV="1">
              <a:off x="-9429" y="6687990"/>
              <a:ext cx="12201427" cy="174235"/>
            </a:xfrm>
            <a:prstGeom prst="round2DiagRect">
              <a:avLst>
                <a:gd name="adj1" fmla="val 0"/>
                <a:gd name="adj2" fmla="val 0"/>
              </a:avLst>
            </a:prstGeom>
            <a:solidFill>
              <a:srgbClr val="345390"/>
            </a:solidFill>
            <a:ln>
              <a:solidFill>
                <a:schemeClr val="accent1">
                  <a:lumMod val="75000"/>
                </a:schemeClr>
              </a:solidFill>
            </a:ln>
            <a:effectLst>
              <a:outerShdw blurRad="50800" dist="25400" dir="16200000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indent="914400"/>
              <a:endParaRPr lang="en-US" sz="2400" b="1" dirty="0"/>
            </a:p>
          </p:txBody>
        </p:sp>
        <p:pic>
          <p:nvPicPr>
            <p:cNvPr id="24577" name="Picture 1" descr="C:\Users\feiye\AppData\Local\Temp\msohtmlclip1\02\clip_image001.png">
              <a:extLst>
                <a:ext uri="{FF2B5EF4-FFF2-40B4-BE49-F238E27FC236}">
                  <a16:creationId xmlns:a16="http://schemas.microsoft.com/office/drawing/2014/main" id="{C9291242-4A77-4511-80B0-A3D75BB5F0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" b="8762"/>
            <a:stretch/>
          </p:blipFill>
          <p:spPr bwMode="auto">
            <a:xfrm>
              <a:off x="622300" y="5106643"/>
              <a:ext cx="3084402" cy="14865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78" name="Picture 2" descr="C:\Users\feiye\AppData\Local\Temp\msohtmlclip1\02\clip_image002.png">
              <a:extLst>
                <a:ext uri="{FF2B5EF4-FFF2-40B4-BE49-F238E27FC236}">
                  <a16:creationId xmlns:a16="http://schemas.microsoft.com/office/drawing/2014/main" id="{818BB275-1E2F-438D-B57B-E8DEBEF581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6088" y="5209113"/>
              <a:ext cx="1646553" cy="1384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14E651C-F353-46EA-BA82-4D50CD238EDA}"/>
                </a:ext>
              </a:extLst>
            </p:cNvPr>
            <p:cNvSpPr txBox="1"/>
            <p:nvPr/>
          </p:nvSpPr>
          <p:spPr>
            <a:xfrm>
              <a:off x="711199" y="4798890"/>
              <a:ext cx="111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Upwind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E03A0D-610C-45A3-860D-92190EBE27CB}"/>
                </a:ext>
              </a:extLst>
            </p:cNvPr>
            <p:cNvSpPr txBox="1"/>
            <p:nvPr/>
          </p:nvSpPr>
          <p:spPr>
            <a:xfrm>
              <a:off x="4026088" y="4907150"/>
              <a:ext cx="17487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  <a:r>
                <a:rPr lang="en-US" baseline="30000" dirty="0"/>
                <a:t>nd</a:t>
              </a:r>
              <a:r>
                <a:rPr lang="en-US" dirty="0"/>
                <a:t>-order WENO</a:t>
              </a:r>
            </a:p>
          </p:txBody>
        </p:sp>
        <p:pic>
          <p:nvPicPr>
            <p:cNvPr id="24579" name="Picture 3" descr="C:\Users\feiye\AppData\Local\Temp\msohtmlclip1\02\clip_image001.png">
              <a:extLst>
                <a:ext uri="{FF2B5EF4-FFF2-40B4-BE49-F238E27FC236}">
                  <a16:creationId xmlns:a16="http://schemas.microsoft.com/office/drawing/2014/main" id="{12F62DBB-80B6-47C8-A01B-063AABDD12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0158" y="5194104"/>
              <a:ext cx="1420888" cy="1381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580" name="Picture 4" descr="C:\Users\feiye\AppData\Local\Temp\msohtmlclip1\02\clip_image002.png">
              <a:extLst>
                <a:ext uri="{FF2B5EF4-FFF2-40B4-BE49-F238E27FC236}">
                  <a16:creationId xmlns:a16="http://schemas.microsoft.com/office/drawing/2014/main" id="{D4594CEA-54C0-48F8-81EC-080DA32B2C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8646" y="5203620"/>
              <a:ext cx="1575834" cy="1375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955F0C-82DD-4CFD-8A3A-B2BF0E518ADE}"/>
                </a:ext>
              </a:extLst>
            </p:cNvPr>
            <p:cNvSpPr txBox="1"/>
            <p:nvPr/>
          </p:nvSpPr>
          <p:spPr>
            <a:xfrm>
              <a:off x="6163889" y="4362755"/>
              <a:ext cx="293612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baseline="30000" dirty="0"/>
                <a:t>rd</a:t>
              </a:r>
              <a:r>
                <a:rPr lang="en-US" dirty="0"/>
                <a:t>-order WENO,</a:t>
              </a:r>
            </a:p>
            <a:p>
              <a:r>
                <a:rPr lang="en-US" dirty="0"/>
                <a:t>not removing invalid straddling stencils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C596B94-FDE0-4BE9-9078-518229E2ECD0}"/>
                </a:ext>
              </a:extLst>
            </p:cNvPr>
            <p:cNvSpPr txBox="1"/>
            <p:nvPr/>
          </p:nvSpPr>
          <p:spPr>
            <a:xfrm>
              <a:off x="9166694" y="4056095"/>
              <a:ext cx="29361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baseline="30000" dirty="0"/>
                <a:t>rd</a:t>
              </a:r>
              <a:r>
                <a:rPr lang="en-US" dirty="0"/>
                <a:t>-order WENO,</a:t>
              </a:r>
            </a:p>
            <a:p>
              <a:r>
                <a:rPr lang="en-US" dirty="0"/>
                <a:t>with invalid stencils removed and downgrading to 2</a:t>
              </a:r>
              <a:r>
                <a:rPr lang="en-US" baseline="30000" dirty="0"/>
                <a:t>nd</a:t>
              </a:r>
              <a:r>
                <a:rPr lang="en-US" dirty="0"/>
                <a:t>-order at local regions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91927" y="3759136"/>
              <a:ext cx="70586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/>
                <a:t>The shape of the irregular staircase when it reaches the east boundary: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290242-E8EA-43B3-ADA7-ACE86C146735}"/>
              </a:ext>
            </a:extLst>
          </p:cNvPr>
          <p:cNvGrpSpPr/>
          <p:nvPr/>
        </p:nvGrpSpPr>
        <p:grpSpPr>
          <a:xfrm>
            <a:off x="4303953" y="1162609"/>
            <a:ext cx="8238476" cy="2149597"/>
            <a:chOff x="4507370" y="2965585"/>
            <a:chExt cx="8238476" cy="21495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9"/>
            <a:srcRect r="44721" b="12615"/>
            <a:stretch/>
          </p:blipFill>
          <p:spPr>
            <a:xfrm>
              <a:off x="4507370" y="3288814"/>
              <a:ext cx="7107352" cy="1826368"/>
            </a:xfrm>
            <a:prstGeom prst="rect">
              <a:avLst/>
            </a:prstGeom>
            <a:effectLst>
              <a:outerShdw blurRad="50800" dist="635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DE91E715-15CD-4ADF-BA4F-334B8C75EBED}"/>
                </a:ext>
              </a:extLst>
            </p:cNvPr>
            <p:cNvSpPr/>
            <p:nvPr/>
          </p:nvSpPr>
          <p:spPr>
            <a:xfrm>
              <a:off x="8769941" y="4163075"/>
              <a:ext cx="1196622" cy="24590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F0AC52D-BCFB-42DC-9286-D0B1E04E7455}"/>
                </a:ext>
              </a:extLst>
            </p:cNvPr>
            <p:cNvSpPr/>
            <p:nvPr/>
          </p:nvSpPr>
          <p:spPr>
            <a:xfrm>
              <a:off x="8175833" y="4330040"/>
              <a:ext cx="268310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b="1" dirty="0">
                  <a:solidFill>
                    <a:schemeClr val="bg1"/>
                  </a:solidFill>
                </a:rPr>
                <a:t>uniform eastward velocity</a:t>
              </a:r>
              <a:endParaRPr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FEE6D-8875-4652-B235-772156BEB408}"/>
                </a:ext>
              </a:extLst>
            </p:cNvPr>
            <p:cNvSpPr txBox="1"/>
            <p:nvPr/>
          </p:nvSpPr>
          <p:spPr>
            <a:xfrm>
              <a:off x="7187279" y="2965585"/>
              <a:ext cx="5558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Advection of an irregular staircase</a:t>
              </a:r>
              <a:endParaRPr lang="en-US" dirty="0"/>
            </a:p>
            <a:p>
              <a:endParaRPr lang="en-US" dirty="0"/>
            </a:p>
            <a:p>
              <a:r>
                <a:rPr lang="en-US" dirty="0"/>
                <a:t>  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BB93392-7276-4680-829F-27AEDECB1FE5}"/>
              </a:ext>
            </a:extLst>
          </p:cNvPr>
          <p:cNvSpPr txBox="1"/>
          <p:nvPr/>
        </p:nvSpPr>
        <p:spPr>
          <a:xfrm>
            <a:off x="2609982" y="2906851"/>
            <a:ext cx="6329752" cy="830997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/>
              <a:t>Normally, we only use triangles in the eddying regime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5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">
            <a:extLst>
              <a:ext uri="{FF2B5EF4-FFF2-40B4-BE49-F238E27FC236}">
                <a16:creationId xmlns:a16="http://schemas.microsoft.com/office/drawing/2014/main" id="{10A54BFF-372B-410E-B30B-BDFA8C5F03D9}"/>
              </a:ext>
            </a:extLst>
          </p:cNvPr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identifying and removing problematic stencils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0" name="Round Diagonal Corner Rectangle 5">
            <a:extLst>
              <a:ext uri="{FF2B5EF4-FFF2-40B4-BE49-F238E27FC236}">
                <a16:creationId xmlns:a16="http://schemas.microsoft.com/office/drawing/2014/main" id="{E70CAB68-6A15-4009-A31B-CBCF00EEDFC1}"/>
              </a:ext>
            </a:extLst>
          </p:cNvPr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175F6F-ECC9-4059-BC03-C8D06C77D271}"/>
              </a:ext>
            </a:extLst>
          </p:cNvPr>
          <p:cNvSpPr txBox="1"/>
          <p:nvPr/>
        </p:nvSpPr>
        <p:spPr>
          <a:xfrm>
            <a:off x="7939520" y="774700"/>
            <a:ext cx="36047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/>
              <a:t>Percentage of near-singular stencils at each element</a:t>
            </a:r>
          </a:p>
          <a:p>
            <a:r>
              <a:rPr lang="en-US" dirty="0"/>
              <a:t> (these stencils are excluded from reconstruction)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8E700C7A-D4D3-4FBE-9D84-5C053BE2FC14}"/>
              </a:ext>
            </a:extLst>
          </p:cNvPr>
          <p:cNvGrpSpPr/>
          <p:nvPr/>
        </p:nvGrpSpPr>
        <p:grpSpPr>
          <a:xfrm>
            <a:off x="1055777" y="723823"/>
            <a:ext cx="6883743" cy="3373615"/>
            <a:chOff x="1055777" y="692732"/>
            <a:chExt cx="9773957" cy="54353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/>
            <a:srcRect t="15244"/>
            <a:stretch/>
          </p:blipFill>
          <p:spPr>
            <a:xfrm>
              <a:off x="1055777" y="1051695"/>
              <a:ext cx="9773957" cy="5076359"/>
            </a:xfrm>
            <a:prstGeom prst="rect">
              <a:avLst/>
            </a:prstGeom>
          </p:spPr>
        </p:pic>
        <p:pic>
          <p:nvPicPr>
            <p:cNvPr id="8" name="Picture 4" descr="Machine generated alternative text:&#10;0.00 &#10;0.07 &#10;0.2B &#10;0.35 &#10;0.42 &#10;0.49 &#10;0.70 &#10;0.9B ">
              <a:extLst>
                <a:ext uri="{FF2B5EF4-FFF2-40B4-BE49-F238E27FC236}">
                  <a16:creationId xmlns:a16="http://schemas.microsoft.com/office/drawing/2014/main" id="{31FBF558-7A5E-45BB-9F41-1533E8ED71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60" t="2658" r="36328" b="51577"/>
            <a:stretch/>
          </p:blipFill>
          <p:spPr bwMode="auto">
            <a:xfrm>
              <a:off x="7161291" y="814813"/>
              <a:ext cx="134484" cy="178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1433797-4B19-4D18-B1F2-57D142594082}"/>
                </a:ext>
              </a:extLst>
            </p:cNvPr>
            <p:cNvSpPr/>
            <p:nvPr/>
          </p:nvSpPr>
          <p:spPr>
            <a:xfrm>
              <a:off x="7416800" y="774700"/>
              <a:ext cx="522720" cy="18234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540F4F-068B-43E0-8210-DCAD902BC806}"/>
                </a:ext>
              </a:extLst>
            </p:cNvPr>
            <p:cNvSpPr txBox="1"/>
            <p:nvPr/>
          </p:nvSpPr>
          <p:spPr>
            <a:xfrm>
              <a:off x="7228532" y="692732"/>
              <a:ext cx="920750" cy="3024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0%</a:t>
              </a:r>
            </a:p>
            <a:p>
              <a:endParaRPr lang="en-US" sz="1600" dirty="0"/>
            </a:p>
            <a:p>
              <a:r>
                <a:rPr lang="en-US" sz="1600" dirty="0"/>
                <a:t>50%</a:t>
              </a:r>
            </a:p>
            <a:p>
              <a:endParaRPr lang="en-US" sz="1600" dirty="0"/>
            </a:p>
            <a:p>
              <a:r>
                <a:rPr lang="en-US" sz="1600" dirty="0"/>
                <a:t>100%</a:t>
              </a:r>
            </a:p>
            <a:p>
              <a:endParaRPr lang="en-US" dirty="0"/>
            </a:p>
            <a:p>
              <a:endParaRPr lang="en-US" dirty="0"/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0491D28E-18CD-4E88-BEA9-AEC86090C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856" y="3278302"/>
            <a:ext cx="6333256" cy="320478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id="{23CCB223-00DC-4A33-A044-BA2462C5829E}"/>
              </a:ext>
            </a:extLst>
          </p:cNvPr>
          <p:cNvSpPr/>
          <p:nvPr/>
        </p:nvSpPr>
        <p:spPr>
          <a:xfrm>
            <a:off x="8784698" y="3259196"/>
            <a:ext cx="3715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/>
            <a:r>
              <a:rPr lang="en-US" b="1" i="1" dirty="0">
                <a:latin typeface="Cambria" pitchFamily="18" charset="0"/>
              </a:rPr>
              <a:t>Actual accuracy</a:t>
            </a:r>
          </a:p>
          <a:p>
            <a:pPr indent="914400"/>
            <a:r>
              <a:rPr lang="en-US" b="1" i="1" dirty="0">
                <a:latin typeface="Cambria" pitchFamily="18" charset="0"/>
              </a:rPr>
              <a:t>         </a:t>
            </a:r>
            <a:r>
              <a:rPr lang="en-US" b="1" i="1" dirty="0">
                <a:solidFill>
                  <a:srgbClr val="2772FF"/>
                </a:solidFill>
                <a:latin typeface="Cambria" pitchFamily="18" charset="0"/>
              </a:rPr>
              <a:t>no flux boundary </a:t>
            </a:r>
          </a:p>
          <a:p>
            <a:pPr lvl="1" indent="914400"/>
            <a:r>
              <a:rPr lang="en-US" b="1" i="1" dirty="0">
                <a:solidFill>
                  <a:srgbClr val="23CC24"/>
                </a:solidFill>
                <a:latin typeface="Cambria" pitchFamily="18" charset="0"/>
              </a:rPr>
              <a:t>2</a:t>
            </a:r>
            <a:r>
              <a:rPr lang="en-US" b="1" i="1" baseline="30000" dirty="0">
                <a:solidFill>
                  <a:srgbClr val="23CC24"/>
                </a:solidFill>
                <a:latin typeface="Cambria" pitchFamily="18" charset="0"/>
              </a:rPr>
              <a:t>nd</a:t>
            </a:r>
            <a:r>
              <a:rPr lang="en-US" b="1" i="1" dirty="0">
                <a:solidFill>
                  <a:srgbClr val="23CC24"/>
                </a:solidFill>
                <a:latin typeface="Cambria" pitchFamily="18" charset="0"/>
              </a:rPr>
              <a:t> order WENO</a:t>
            </a:r>
          </a:p>
          <a:p>
            <a:pPr lvl="1" indent="914400"/>
            <a:r>
              <a:rPr lang="en-US" b="1" i="1" dirty="0">
                <a:solidFill>
                  <a:srgbClr val="FF6837"/>
                </a:solidFill>
                <a:latin typeface="Cambria" pitchFamily="18" charset="0"/>
              </a:rPr>
              <a:t>3</a:t>
            </a:r>
            <a:r>
              <a:rPr lang="en-US" b="1" i="1" baseline="30000" dirty="0">
                <a:solidFill>
                  <a:srgbClr val="FF6837"/>
                </a:solidFill>
                <a:latin typeface="Cambria" pitchFamily="18" charset="0"/>
              </a:rPr>
              <a:t>rd</a:t>
            </a:r>
            <a:r>
              <a:rPr lang="en-US" b="1" i="1" dirty="0">
                <a:solidFill>
                  <a:srgbClr val="FF6837"/>
                </a:solidFill>
                <a:latin typeface="Cambria" pitchFamily="18" charset="0"/>
              </a:rPr>
              <a:t> order WENO</a:t>
            </a:r>
          </a:p>
        </p:txBody>
      </p:sp>
    </p:spTree>
    <p:extLst>
      <p:ext uri="{BB962C8B-B14F-4D97-AF65-F5344CB8AC3E}">
        <p14:creationId xmlns:p14="http://schemas.microsoft.com/office/powerpoint/2010/main" val="70676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6"/>
    </mc:Choice>
    <mc:Fallback xmlns="">
      <p:transition spd="slow" advTm="81226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boundary condition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2442B60-AD18-4DEA-AF07-160DC7CA5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992" y="2012871"/>
            <a:ext cx="4800600" cy="383857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2459333-2C01-47EC-B1D9-EB6552652D3A}"/>
              </a:ext>
            </a:extLst>
          </p:cNvPr>
          <p:cNvCxnSpPr>
            <a:cxnSpLocks/>
          </p:cNvCxnSpPr>
          <p:nvPr/>
        </p:nvCxnSpPr>
        <p:spPr>
          <a:xfrm flipH="1">
            <a:off x="5541215" y="2012871"/>
            <a:ext cx="1598139" cy="3051375"/>
          </a:xfrm>
          <a:prstGeom prst="line">
            <a:avLst/>
          </a:prstGeom>
          <a:ln w="381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7F5AA7-817B-4C0A-BE2C-DA810BA9F184}"/>
              </a:ext>
            </a:extLst>
          </p:cNvPr>
          <p:cNvCxnSpPr>
            <a:cxnSpLocks/>
          </p:cNvCxnSpPr>
          <p:nvPr/>
        </p:nvCxnSpPr>
        <p:spPr>
          <a:xfrm flipH="1">
            <a:off x="5541215" y="2096289"/>
            <a:ext cx="1545387" cy="294441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5CF0FBD-72BC-4D34-B04B-32E64AE84A56}"/>
              </a:ext>
            </a:extLst>
          </p:cNvPr>
          <p:cNvSpPr/>
          <p:nvPr/>
        </p:nvSpPr>
        <p:spPr>
          <a:xfrm rot="17879809">
            <a:off x="5437643" y="3775521"/>
            <a:ext cx="1654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Open boundary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5FAC6B6-60CD-4043-9A66-C6B352B1FE23}"/>
              </a:ext>
            </a:extLst>
          </p:cNvPr>
          <p:cNvSpPr/>
          <p:nvPr/>
        </p:nvSpPr>
        <p:spPr>
          <a:xfrm>
            <a:off x="7058188" y="2563749"/>
            <a:ext cx="26423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Inflow side: relaxed to b.c.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CD8882-7B93-4BA6-9F7B-C29E1A0F0DE3}"/>
              </a:ext>
            </a:extLst>
          </p:cNvPr>
          <p:cNvSpPr/>
          <p:nvPr/>
        </p:nvSpPr>
        <p:spPr>
          <a:xfrm>
            <a:off x="6802328" y="3467053"/>
            <a:ext cx="3617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Outflow side: upwind approximation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F8FAF75-5531-4205-9BB1-503B0D4712D6}"/>
              </a:ext>
            </a:extLst>
          </p:cNvPr>
          <p:cNvSpPr/>
          <p:nvPr/>
        </p:nvSpPr>
        <p:spPr>
          <a:xfrm rot="1030925">
            <a:off x="2528638" y="4958705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AE26A0-789F-4F51-95F5-6F40DB4A61A9}"/>
              </a:ext>
            </a:extLst>
          </p:cNvPr>
          <p:cNvSpPr/>
          <p:nvPr/>
        </p:nvSpPr>
        <p:spPr>
          <a:xfrm rot="786907">
            <a:off x="3014794" y="5148902"/>
            <a:ext cx="1205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boundary: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581F9B1-F315-452D-AFF0-821B3803C9D2}"/>
              </a:ext>
            </a:extLst>
          </p:cNvPr>
          <p:cNvSpPr/>
          <p:nvPr/>
        </p:nvSpPr>
        <p:spPr>
          <a:xfrm>
            <a:off x="3991309" y="5243740"/>
            <a:ext cx="8451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flux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8FC0E4F-BC3B-4548-8932-66B05E111BFD}"/>
              </a:ext>
            </a:extLst>
          </p:cNvPr>
          <p:cNvCxnSpPr/>
          <p:nvPr/>
        </p:nvCxnSpPr>
        <p:spPr>
          <a:xfrm>
            <a:off x="5292969" y="4908933"/>
            <a:ext cx="1297996" cy="0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FAB38DC-C978-4A9A-A4B5-A79C08AEE2F4}"/>
              </a:ext>
            </a:extLst>
          </p:cNvPr>
          <p:cNvCxnSpPr/>
          <p:nvPr/>
        </p:nvCxnSpPr>
        <p:spPr>
          <a:xfrm>
            <a:off x="5606812" y="4626548"/>
            <a:ext cx="984153" cy="276635"/>
          </a:xfrm>
          <a:prstGeom prst="straightConnector1">
            <a:avLst/>
          </a:prstGeom>
          <a:ln w="9525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709AB066-72EF-473B-AE0B-A0210D0F735E}"/>
              </a:ext>
            </a:extLst>
          </p:cNvPr>
          <p:cNvSpPr/>
          <p:nvPr/>
        </p:nvSpPr>
        <p:spPr>
          <a:xfrm>
            <a:off x="6660542" y="4700300"/>
            <a:ext cx="4518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Sides with only one node on the boundary: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order WENO approximation when possible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38B513D-725B-434C-9068-F02D9D04C101}"/>
              </a:ext>
            </a:extLst>
          </p:cNvPr>
          <p:cNvCxnSpPr>
            <a:cxnSpLocks/>
          </p:cNvCxnSpPr>
          <p:nvPr/>
        </p:nvCxnSpPr>
        <p:spPr>
          <a:xfrm flipH="1" flipV="1">
            <a:off x="2732758" y="4916473"/>
            <a:ext cx="738786" cy="18892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3688756-6323-41D8-AD70-F7F2A93868F0}"/>
              </a:ext>
            </a:extLst>
          </p:cNvPr>
          <p:cNvCxnSpPr>
            <a:cxnSpLocks/>
          </p:cNvCxnSpPr>
          <p:nvPr/>
        </p:nvCxnSpPr>
        <p:spPr>
          <a:xfrm flipH="1" flipV="1">
            <a:off x="3437358" y="5097268"/>
            <a:ext cx="355973" cy="151007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5783A0D-EA00-4BAC-90BC-3ED66298AB26}"/>
              </a:ext>
            </a:extLst>
          </p:cNvPr>
          <p:cNvCxnSpPr>
            <a:cxnSpLocks/>
          </p:cNvCxnSpPr>
          <p:nvPr/>
        </p:nvCxnSpPr>
        <p:spPr>
          <a:xfrm flipH="1" flipV="1">
            <a:off x="3786189" y="5247613"/>
            <a:ext cx="359567" cy="50668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77B08CC-1887-4DE3-9472-96BBAE399EA3}"/>
              </a:ext>
            </a:extLst>
          </p:cNvPr>
          <p:cNvCxnSpPr>
            <a:cxnSpLocks/>
          </p:cNvCxnSpPr>
          <p:nvPr/>
        </p:nvCxnSpPr>
        <p:spPr>
          <a:xfrm flipH="1">
            <a:off x="4131609" y="5040699"/>
            <a:ext cx="1409606" cy="260026"/>
          </a:xfrm>
          <a:prstGeom prst="line">
            <a:avLst/>
          </a:prstGeom>
          <a:ln w="571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F3CA91F-FAD0-4DA9-BED6-D418DDFF3BFC}"/>
              </a:ext>
            </a:extLst>
          </p:cNvPr>
          <p:cNvCxnSpPr/>
          <p:nvPr/>
        </p:nvCxnSpPr>
        <p:spPr>
          <a:xfrm>
            <a:off x="6356292" y="3129132"/>
            <a:ext cx="608499" cy="277908"/>
          </a:xfrm>
          <a:prstGeom prst="straightConnector1">
            <a:avLst/>
          </a:prstGeom>
          <a:ln w="603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DD5CD1A-9FD1-403B-BB03-9C6B5F690BD3}"/>
              </a:ext>
            </a:extLst>
          </p:cNvPr>
          <p:cNvCxnSpPr/>
          <p:nvPr/>
        </p:nvCxnSpPr>
        <p:spPr>
          <a:xfrm flipH="1" flipV="1">
            <a:off x="6562817" y="2525983"/>
            <a:ext cx="504520" cy="251077"/>
          </a:xfrm>
          <a:prstGeom prst="straightConnector1">
            <a:avLst/>
          </a:prstGeom>
          <a:ln w="6032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1506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2"/>
    </mc:Choice>
    <mc:Fallback xmlns="">
      <p:transition spd="slow" advTm="168292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Outline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E7549-8AAD-44F9-A597-D26AFD35B753}"/>
              </a:ext>
            </a:extLst>
          </p:cNvPr>
          <p:cNvSpPr/>
          <p:nvPr/>
        </p:nvSpPr>
        <p:spPr>
          <a:xfrm>
            <a:off x="2130762" y="1515035"/>
            <a:ext cx="8420932" cy="36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Tracer transport based on WENO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aseline="300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-order Scheme design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Benchmarks and realistic applications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 and source codes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658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B506D14-F278-49E8-AA72-2C8C49F35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672" y="1156427"/>
            <a:ext cx="3267605" cy="24533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4B0E936-2618-417B-8181-EBDBEF0C16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589" b="21701"/>
          <a:stretch/>
        </p:blipFill>
        <p:spPr>
          <a:xfrm>
            <a:off x="7465978" y="4082615"/>
            <a:ext cx="3748701" cy="2363362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Benchmark: SOMA (Simulating Ocean Mesoscale Activity)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C7689-8F47-4A1F-8190-7E729D6218C7}"/>
              </a:ext>
            </a:extLst>
          </p:cNvPr>
          <p:cNvSpPr txBox="1"/>
          <p:nvPr/>
        </p:nvSpPr>
        <p:spPr>
          <a:xfrm>
            <a:off x="1058349" y="1133687"/>
            <a:ext cx="48073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 ocean test case for the evaluation of </a:t>
            </a:r>
            <a:r>
              <a:rPr lang="en-US" dirty="0">
                <a:solidFill>
                  <a:srgbClr val="FF0000"/>
                </a:solidFill>
              </a:rPr>
              <a:t>mesoscale eddy </a:t>
            </a:r>
            <a:r>
              <a:rPr lang="en-US" dirty="0"/>
              <a:t>simulation (</a:t>
            </a:r>
            <a:r>
              <a:rPr lang="en-US" dirty="0" err="1"/>
              <a:t>Ringler</a:t>
            </a:r>
            <a:r>
              <a:rPr lang="en-US" dirty="0"/>
              <a:t> et al., 2012)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Idealized basin </a:t>
            </a:r>
            <a:r>
              <a:rPr lang="en-US" dirty="0"/>
              <a:t>(16</a:t>
            </a:r>
            <a:r>
              <a:rPr lang="en-US" baseline="30000" dirty="0"/>
              <a:t>o</a:t>
            </a:r>
            <a:r>
              <a:rPr lang="en-US" dirty="0"/>
              <a:t>W~16</a:t>
            </a:r>
            <a:r>
              <a:rPr lang="en-US" baseline="30000" dirty="0"/>
              <a:t>o</a:t>
            </a:r>
            <a:r>
              <a:rPr lang="en-US" dirty="0"/>
              <a:t>E; 20</a:t>
            </a:r>
            <a:r>
              <a:rPr lang="en-US" baseline="30000" dirty="0"/>
              <a:t>o</a:t>
            </a:r>
            <a:r>
              <a:rPr lang="en-US" dirty="0"/>
              <a:t>N~50</a:t>
            </a:r>
            <a:r>
              <a:rPr lang="en-US" baseline="30000" dirty="0"/>
              <a:t>o</a:t>
            </a:r>
            <a:r>
              <a:rPr lang="en-US" dirty="0"/>
              <a:t>N) defined on the surface of the sphere, with a 100 m deep shelf and a 2000 m deep ocean bottom.</a:t>
            </a:r>
          </a:p>
          <a:p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C30F411-9BFE-4010-AF25-5F6594C61060}"/>
              </a:ext>
            </a:extLst>
          </p:cNvPr>
          <p:cNvGrpSpPr/>
          <p:nvPr/>
        </p:nvGrpSpPr>
        <p:grpSpPr>
          <a:xfrm>
            <a:off x="928090" y="3072716"/>
            <a:ext cx="5202934" cy="3785283"/>
            <a:chOff x="7070374" y="681962"/>
            <a:chExt cx="4532835" cy="32136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2569" y="681962"/>
              <a:ext cx="4210640" cy="321365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7070374" y="905073"/>
              <a:ext cx="13624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Bathymetry (m)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D0D04DA5-3CBE-4BA3-92DA-D2E3204E6B53}"/>
              </a:ext>
            </a:extLst>
          </p:cNvPr>
          <p:cNvSpPr/>
          <p:nvPr/>
        </p:nvSpPr>
        <p:spPr>
          <a:xfrm>
            <a:off x="8019263" y="3721936"/>
            <a:ext cx="34086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Zonal </a:t>
            </a:r>
            <a:r>
              <a:rPr lang="en-US" altLang="zh-CN" dirty="0">
                <a:solidFill>
                  <a:srgbClr val="FF0000"/>
                </a:solidFill>
              </a:rPr>
              <a:t>wind</a:t>
            </a:r>
            <a:r>
              <a:rPr lang="en-US" altLang="zh-CN" dirty="0"/>
              <a:t> forcing,</a:t>
            </a:r>
          </a:p>
          <a:p>
            <a:r>
              <a:rPr lang="en-US" altLang="zh-CN" dirty="0"/>
              <a:t>resembling the trade wind pattern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F33E80-0176-4350-84E4-3D22243A91CD}"/>
              </a:ext>
            </a:extLst>
          </p:cNvPr>
          <p:cNvSpPr/>
          <p:nvPr/>
        </p:nvSpPr>
        <p:spPr>
          <a:xfrm>
            <a:off x="7738373" y="705786"/>
            <a:ext cx="35638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Initial T</a:t>
            </a:r>
            <a:r>
              <a:rPr lang="en-US" altLang="zh-CN" dirty="0"/>
              <a:t> is a function of depth, resembling the real ocean condition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F8D4DC-1CD0-4721-924F-E78B900F11DC}"/>
              </a:ext>
            </a:extLst>
          </p:cNvPr>
          <p:cNvSpPr/>
          <p:nvPr/>
        </p:nvSpPr>
        <p:spPr>
          <a:xfrm>
            <a:off x="7478009" y="6445977"/>
            <a:ext cx="35398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Zonal wind stress</a:t>
            </a:r>
          </a:p>
          <a:p>
            <a:pPr algn="ctr"/>
            <a:endParaRPr lang="en-US" altLang="zh-CN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8568CA-41D5-4C45-B641-EC72DEEDC039}"/>
              </a:ext>
            </a:extLst>
          </p:cNvPr>
          <p:cNvSpPr/>
          <p:nvPr/>
        </p:nvSpPr>
        <p:spPr>
          <a:xfrm rot="16200000">
            <a:off x="6696536" y="5232930"/>
            <a:ext cx="208367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/>
              <a:t>Latitude</a:t>
            </a:r>
            <a:endParaRPr lang="en-US" altLang="zh-CN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9AD51-F1AC-49C7-8929-5374C811DE38}"/>
              </a:ext>
            </a:extLst>
          </p:cNvPr>
          <p:cNvSpPr/>
          <p:nvPr/>
        </p:nvSpPr>
        <p:spPr>
          <a:xfrm>
            <a:off x="7465978" y="3468009"/>
            <a:ext cx="3539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545454"/>
                </a:solidFill>
                <a:latin typeface="Roboto"/>
              </a:rPr>
              <a:t>T(</a:t>
            </a:r>
            <a:r>
              <a:rPr lang="en-US" altLang="zh-CN" sz="1400" baseline="30000" dirty="0" err="1">
                <a:solidFill>
                  <a:srgbClr val="545454"/>
                </a:solidFill>
                <a:latin typeface="Roboto"/>
              </a:rPr>
              <a:t>o</a:t>
            </a:r>
            <a:r>
              <a:rPr lang="en-US" altLang="zh-CN" sz="1400" dirty="0" err="1">
                <a:solidFill>
                  <a:srgbClr val="545454"/>
                </a:solidFill>
                <a:latin typeface="Roboto"/>
              </a:rPr>
              <a:t>C</a:t>
            </a:r>
            <a:r>
              <a:rPr lang="en-US" altLang="zh-CN" sz="1400" dirty="0">
                <a:solidFill>
                  <a:srgbClr val="545454"/>
                </a:solidFill>
                <a:latin typeface="Roboto"/>
              </a:rPr>
              <a:t>)</a:t>
            </a:r>
            <a:endParaRPr lang="zh-CN" altLang="en-US" sz="1400" dirty="0"/>
          </a:p>
          <a:p>
            <a:pPr algn="ctr"/>
            <a:endParaRPr lang="en-US" altLang="zh-CN" dirty="0"/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28FE909-6D98-4A62-9C4D-2EABAE82D4C4}"/>
              </a:ext>
            </a:extLst>
          </p:cNvPr>
          <p:cNvSpPr/>
          <p:nvPr/>
        </p:nvSpPr>
        <p:spPr>
          <a:xfrm rot="16200000">
            <a:off x="5588950" y="2018255"/>
            <a:ext cx="35398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545454"/>
                </a:solidFill>
                <a:latin typeface="Roboto"/>
              </a:rPr>
              <a:t>z (m)</a:t>
            </a:r>
            <a:endParaRPr lang="en-US" altLang="zh-CN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BCC72E-3111-4043-A949-97CB3649FB5C}"/>
              </a:ext>
            </a:extLst>
          </p:cNvPr>
          <p:cNvCxnSpPr/>
          <p:nvPr/>
        </p:nvCxnSpPr>
        <p:spPr>
          <a:xfrm>
            <a:off x="8966200" y="4315151"/>
            <a:ext cx="0" cy="196641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08658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Relative vorticity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"/>
          <a:stretch/>
        </p:blipFill>
        <p:spPr bwMode="auto">
          <a:xfrm>
            <a:off x="592773" y="2151529"/>
            <a:ext cx="5378857" cy="40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588" t="766" r="464"/>
          <a:stretch/>
        </p:blipFill>
        <p:spPr>
          <a:xfrm>
            <a:off x="6212541" y="2151529"/>
            <a:ext cx="5350810" cy="4024694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SOMA (Vorticity field after 3 years at 100 m depth)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215F39-0542-4FEA-9E43-C1AC032DC1CF}"/>
              </a:ext>
            </a:extLst>
          </p:cNvPr>
          <p:cNvSpPr txBox="1"/>
          <p:nvPr/>
        </p:nvSpPr>
        <p:spPr>
          <a:xfrm>
            <a:off x="8266265" y="1751134"/>
            <a:ext cx="196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order WENO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C19AD9-9D26-4C55-9AC2-9D151A3E395C}"/>
              </a:ext>
            </a:extLst>
          </p:cNvPr>
          <p:cNvSpPr txBox="1"/>
          <p:nvPr/>
        </p:nvSpPr>
        <p:spPr>
          <a:xfrm>
            <a:off x="2546755" y="1751134"/>
            <a:ext cx="1965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order TVD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799" y="873971"/>
            <a:ext cx="7057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SOMA test on </a:t>
            </a:r>
            <a:r>
              <a:rPr lang="en-US" b="1" dirty="0">
                <a:solidFill>
                  <a:srgbClr val="FF0000"/>
                </a:solidFill>
              </a:rPr>
              <a:t>a medium-resolution </a:t>
            </a:r>
            <a:r>
              <a:rPr lang="en-US" dirty="0"/>
              <a:t>grid:</a:t>
            </a:r>
          </a:p>
          <a:p>
            <a:pPr algn="ctr"/>
            <a:r>
              <a:rPr lang="en-US" dirty="0"/>
              <a:t>9-km horizontal resolution; 0.45 million nodes; 49 vertical levels</a:t>
            </a:r>
          </a:p>
        </p:txBody>
      </p:sp>
      <p:sp>
        <p:nvSpPr>
          <p:cNvPr id="11" name="Oval 10"/>
          <p:cNvSpPr/>
          <p:nvPr/>
        </p:nvSpPr>
        <p:spPr>
          <a:xfrm rot="16200000">
            <a:off x="6597029" y="3369738"/>
            <a:ext cx="1939537" cy="213242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4360857">
            <a:off x="4318695" y="2964842"/>
            <a:ext cx="2016458" cy="67995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200000">
            <a:off x="1002476" y="3369737"/>
            <a:ext cx="1939537" cy="2132428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4360857">
            <a:off x="9926782" y="2964841"/>
            <a:ext cx="2016458" cy="679951"/>
          </a:xfrm>
          <a:prstGeom prst="ellipse">
            <a:avLst/>
          </a:pr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020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Gulf Stream application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5D0FBA-78A0-4CFC-B21E-5A431873E8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839152"/>
            <a:ext cx="6883400" cy="599870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D9D5042C-200E-46CB-82D8-18919038B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8700" y="3683149"/>
            <a:ext cx="41021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large element size transition from estuaries (100 m) to the open ocean (7 km) in a single grid;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original non-smoothed bathymetry captured with local refinements at steep slopes (Fig. 9c);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depth-varying but terrain-following vertical layers; (Fig. 9d);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no data assimilation. 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5C71F-1791-4BB2-9EF3-340962D60715}"/>
              </a:ext>
            </a:extLst>
          </p:cNvPr>
          <p:cNvSpPr/>
          <p:nvPr/>
        </p:nvSpPr>
        <p:spPr>
          <a:xfrm>
            <a:off x="6729233" y="1143936"/>
            <a:ext cx="550022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ea typeface="宋体" panose="02010600030101010101" pitchFamily="2" charset="-122"/>
                <a:cs typeface="Helvetica" panose="020B0604020202020204" pitchFamily="34" charset="0"/>
              </a:rPr>
              <a:t>Baroclinic</a:t>
            </a:r>
          </a:p>
          <a:p>
            <a:r>
              <a:rPr lang="en-US" sz="2000" dirty="0">
                <a:latin typeface="Helvetica" panose="020B0604020202020204" pitchFamily="34" charset="0"/>
                <a:ea typeface="宋体" panose="02010600030101010101" pitchFamily="2" charset="-122"/>
                <a:cs typeface="Helvetica" panose="020B0604020202020204" pitchFamily="34" charset="0"/>
              </a:rPr>
              <a:t>430 K nodes and 840 K elements</a:t>
            </a:r>
          </a:p>
          <a:p>
            <a:r>
              <a:rPr lang="en-US" sz="2000" dirty="0">
                <a:latin typeface="Helvetica" panose="020B0604020202020204" pitchFamily="34" charset="0"/>
                <a:ea typeface="宋体" panose="02010600030101010101" pitchFamily="2" charset="-122"/>
                <a:cs typeface="Helvetica" panose="020B0604020202020204" pitchFamily="34" charset="0"/>
              </a:rPr>
              <a:t>27.0 layers on average  </a:t>
            </a:r>
          </a:p>
          <a:p>
            <a:r>
              <a:rPr lang="en-US" sz="2000" dirty="0">
                <a:latin typeface="Helvetica" panose="020B0604020202020204" pitchFamily="34" charset="0"/>
                <a:ea typeface="宋体" panose="02010600030101010101" pitchFamily="2" charset="-122"/>
                <a:cs typeface="Helvetica" panose="020B0604020202020204" pitchFamily="34" charset="0"/>
              </a:rPr>
              <a:t>Time step=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150 s</a:t>
            </a:r>
          </a:p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~100 times faster than real time with 480 cores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9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Outline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E7549-8AAD-44F9-A597-D26AFD35B753}"/>
              </a:ext>
            </a:extLst>
          </p:cNvPr>
          <p:cNvSpPr/>
          <p:nvPr/>
        </p:nvSpPr>
        <p:spPr>
          <a:xfrm>
            <a:off x="2130762" y="1515035"/>
            <a:ext cx="8420932" cy="36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Tracer transport based on WENO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aseline="300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-order Scheme design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Benchmarks and realistic applications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 and source codes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331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CD4EDA4-35E6-4B2E-ABD4-98E2F5CCB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96" y="1314077"/>
            <a:ext cx="5867400" cy="47720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6D2C26-63BB-4277-A20D-6E6D9E17D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175" y="1269627"/>
            <a:ext cx="5838825" cy="4867275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Preliminary application: Gulf Stream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0D181-3284-4DD5-84F7-E3319FF8114F}"/>
              </a:ext>
            </a:extLst>
          </p:cNvPr>
          <p:cNvSpPr txBox="1"/>
          <p:nvPr/>
        </p:nvSpPr>
        <p:spPr>
          <a:xfrm>
            <a:off x="8266265" y="1149246"/>
            <a:ext cx="19659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3rd order WENO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9F0E2B-5614-4AF5-9EF6-3CB4E0A212EC}"/>
              </a:ext>
            </a:extLst>
          </p:cNvPr>
          <p:cNvSpPr txBox="1"/>
          <p:nvPr/>
        </p:nvSpPr>
        <p:spPr>
          <a:xfrm>
            <a:off x="2432455" y="1149246"/>
            <a:ext cx="19659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2nd order TVD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15434" y="5499756"/>
            <a:ext cx="250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ritannic Bold" panose="020B0903060703020204" pitchFamily="34" charset="0"/>
              </a:rPr>
              <a:t>Atlantic Ocean</a:t>
            </a:r>
          </a:p>
        </p:txBody>
      </p:sp>
      <p:sp>
        <p:nvSpPr>
          <p:cNvPr id="12" name="TextBox 11"/>
          <p:cNvSpPr txBox="1"/>
          <p:nvPr/>
        </p:nvSpPr>
        <p:spPr>
          <a:xfrm rot="19800000">
            <a:off x="2061316" y="1944873"/>
            <a:ext cx="2507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Britannic Bold" panose="020B0903060703020204" pitchFamily="34" charset="0"/>
              </a:rPr>
              <a:t>Gulf of Maine</a:t>
            </a:r>
            <a:endParaRPr lang="en-US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752389A-CB11-48DC-AC77-A4C45DB913EF}"/>
              </a:ext>
            </a:extLst>
          </p:cNvPr>
          <p:cNvSpPr txBox="1"/>
          <p:nvPr/>
        </p:nvSpPr>
        <p:spPr>
          <a:xfrm>
            <a:off x="139117" y="1205461"/>
            <a:ext cx="1965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SST(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04C3F970-B82F-4936-8147-6029DC163E17}"/>
              </a:ext>
            </a:extLst>
          </p:cNvPr>
          <p:cNvSpPr txBox="1"/>
          <p:nvPr/>
        </p:nvSpPr>
        <p:spPr>
          <a:xfrm>
            <a:off x="6217755" y="1205461"/>
            <a:ext cx="1965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SST(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554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ms1">
            <a:hlinkClick r:id="" action="ppaction://media"/>
            <a:extLst>
              <a:ext uri="{FF2B5EF4-FFF2-40B4-BE49-F238E27FC236}">
                <a16:creationId xmlns:a16="http://schemas.microsoft.com/office/drawing/2014/main" id="{C8A06BB1-6DB1-4D53-B173-44F0BD8F6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0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04215"/>
            <a:ext cx="6100714" cy="3835141"/>
          </a:xfrm>
          <a:prstGeom prst="rect">
            <a:avLst/>
          </a:prstGeom>
        </p:spPr>
      </p:pic>
      <p:pic>
        <p:nvPicPr>
          <p:cNvPr id="13" name="sms4">
            <a:hlinkClick r:id="" action="ppaction://media"/>
            <a:extLst>
              <a:ext uri="{FF2B5EF4-FFF2-40B4-BE49-F238E27FC236}">
                <a16:creationId xmlns:a16="http://schemas.microsoft.com/office/drawing/2014/main" id="{BF4CD2B2-5BED-4D7A-B1C5-C862C7A54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4">
                  <p14:trim st="10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4920" y="1704215"/>
            <a:ext cx="6047078" cy="3801423"/>
          </a:xfrm>
          <a:prstGeom prst="rect">
            <a:avLst/>
          </a:prstGeom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Application: Gulf Stream (animation)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4BDA0-EA32-499A-818F-00DA31077696}"/>
              </a:ext>
            </a:extLst>
          </p:cNvPr>
          <p:cNvSpPr txBox="1"/>
          <p:nvPr/>
        </p:nvSpPr>
        <p:spPr>
          <a:xfrm>
            <a:off x="8219732" y="1098061"/>
            <a:ext cx="19659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3rd order WENO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A446B1-0469-491E-AE35-69A24E7FBB5E}"/>
              </a:ext>
            </a:extLst>
          </p:cNvPr>
          <p:cNvSpPr txBox="1"/>
          <p:nvPr/>
        </p:nvSpPr>
        <p:spPr>
          <a:xfrm>
            <a:off x="2211301" y="1098061"/>
            <a:ext cx="196595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2nd order TVD</a:t>
            </a: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8D07708D-FB44-411D-9124-94213BCC0F47}"/>
              </a:ext>
            </a:extLst>
          </p:cNvPr>
          <p:cNvSpPr txBox="1"/>
          <p:nvPr/>
        </p:nvSpPr>
        <p:spPr>
          <a:xfrm>
            <a:off x="0" y="1486381"/>
            <a:ext cx="1965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SST(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86EECBF-4E64-45DE-BD8C-EB7B164FD666}"/>
              </a:ext>
            </a:extLst>
          </p:cNvPr>
          <p:cNvSpPr txBox="1"/>
          <p:nvPr/>
        </p:nvSpPr>
        <p:spPr>
          <a:xfrm>
            <a:off x="6144920" y="1486381"/>
            <a:ext cx="19659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dirty="0"/>
              <a:t>SST(</a:t>
            </a:r>
            <a:r>
              <a:rPr lang="en-US" baseline="30000" dirty="0" err="1"/>
              <a:t>o</a:t>
            </a:r>
            <a:r>
              <a:rPr lang="en-US" dirty="0" err="1"/>
              <a:t>C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59F8B4-6D7C-4DFF-B640-D021887AF7E9}"/>
              </a:ext>
            </a:extLst>
          </p:cNvPr>
          <p:cNvSpPr txBox="1"/>
          <p:nvPr/>
        </p:nvSpPr>
        <p:spPr>
          <a:xfrm>
            <a:off x="-96514" y="5588400"/>
            <a:ext cx="19659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1200" dirty="0"/>
              <a:t>Simulation time:</a:t>
            </a:r>
          </a:p>
          <a:p>
            <a:pPr algn="l"/>
            <a:r>
              <a:rPr lang="en-US" sz="1200" dirty="0"/>
              <a:t>Day HH:MM:SS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75098C-1ADB-4006-B9BC-850C3F746BBD}"/>
              </a:ext>
            </a:extLst>
          </p:cNvPr>
          <p:cNvSpPr txBox="1"/>
          <p:nvPr/>
        </p:nvSpPr>
        <p:spPr>
          <a:xfrm>
            <a:off x="6091284" y="5539356"/>
            <a:ext cx="19659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pPr algn="l"/>
            <a:r>
              <a:rPr lang="en-US" sz="1200" dirty="0"/>
              <a:t>Simulation time:</a:t>
            </a:r>
          </a:p>
          <a:p>
            <a:pPr algn="l"/>
            <a:r>
              <a:rPr lang="en-US" sz="1200" dirty="0"/>
              <a:t>Day HH:MM:SS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45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58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9"/>
          <p:cNvPicPr>
            <a:picLocks noChangeAspect="1"/>
          </p:cNvPicPr>
          <p:nvPr/>
        </p:nvPicPr>
        <p:blipFill rotWithShape="1">
          <a:blip r:embed="rId2"/>
          <a:srcRect r="20762"/>
          <a:stretch/>
        </p:blipFill>
        <p:spPr>
          <a:xfrm>
            <a:off x="5204084" y="1075645"/>
            <a:ext cx="1990014" cy="4262437"/>
          </a:xfrm>
          <a:prstGeom prst="rect">
            <a:avLst/>
          </a:prstGeom>
        </p:spPr>
      </p:pic>
      <p:grpSp>
        <p:nvGrpSpPr>
          <p:cNvPr id="71" name="Group 22"/>
          <p:cNvGrpSpPr>
            <a:grpSpLocks/>
          </p:cNvGrpSpPr>
          <p:nvPr/>
        </p:nvGrpSpPr>
        <p:grpSpPr bwMode="auto">
          <a:xfrm>
            <a:off x="1091747" y="1075645"/>
            <a:ext cx="6567487" cy="6299199"/>
            <a:chOff x="194" y="897"/>
            <a:chExt cx="4137" cy="3968"/>
          </a:xfrm>
        </p:grpSpPr>
        <p:sp>
          <p:nvSpPr>
            <p:cNvPr id="93" name="Rectangle 5"/>
            <p:cNvSpPr>
              <a:spLocks noChangeArrowheads="1"/>
            </p:cNvSpPr>
            <p:nvPr/>
          </p:nvSpPr>
          <p:spPr bwMode="auto">
            <a:xfrm>
              <a:off x="4253" y="3501"/>
              <a:ext cx="7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94" name="Rectangle 6"/>
            <p:cNvSpPr>
              <a:spLocks noChangeArrowheads="1"/>
            </p:cNvSpPr>
            <p:nvPr/>
          </p:nvSpPr>
          <p:spPr bwMode="auto">
            <a:xfrm>
              <a:off x="2741" y="4700"/>
              <a:ext cx="78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Times New Roman" panose="02020603050405020304" pitchFamily="18" charset="0"/>
                </a:rPr>
                <a:t> 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95" name="Group 21"/>
            <p:cNvGrpSpPr>
              <a:grpSpLocks/>
            </p:cNvGrpSpPr>
            <p:nvPr/>
          </p:nvGrpSpPr>
          <p:grpSpPr bwMode="auto">
            <a:xfrm>
              <a:off x="194" y="897"/>
              <a:ext cx="2583" cy="2845"/>
              <a:chOff x="194" y="897"/>
              <a:chExt cx="2583" cy="2845"/>
            </a:xfrm>
          </p:grpSpPr>
          <p:pic>
            <p:nvPicPr>
              <p:cNvPr id="1031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4" y="897"/>
                <a:ext cx="1570" cy="2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683"/>
              <a:stretch/>
            </p:blipFill>
            <p:spPr bwMode="auto">
              <a:xfrm>
                <a:off x="1459" y="897"/>
                <a:ext cx="1265" cy="2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6" name="Freeform 9"/>
              <p:cNvSpPr>
                <a:spLocks/>
              </p:cNvSpPr>
              <p:nvPr/>
            </p:nvSpPr>
            <p:spPr bwMode="auto">
              <a:xfrm>
                <a:off x="2219" y="1818"/>
                <a:ext cx="366" cy="352"/>
              </a:xfrm>
              <a:custGeom>
                <a:avLst/>
                <a:gdLst>
                  <a:gd name="T0" fmla="*/ 115 w 366"/>
                  <a:gd name="T1" fmla="*/ 311 h 352"/>
                  <a:gd name="T2" fmla="*/ 38 w 366"/>
                  <a:gd name="T3" fmla="*/ 102 h 352"/>
                  <a:gd name="T4" fmla="*/ 252 w 366"/>
                  <a:gd name="T5" fmla="*/ 41 h 352"/>
                  <a:gd name="T6" fmla="*/ 329 w 366"/>
                  <a:gd name="T7" fmla="*/ 250 h 352"/>
                  <a:gd name="T8" fmla="*/ 115 w 366"/>
                  <a:gd name="T9" fmla="*/ 31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52">
                    <a:moveTo>
                      <a:pt x="115" y="311"/>
                    </a:moveTo>
                    <a:cubicBezTo>
                      <a:pt x="35" y="270"/>
                      <a:pt x="0" y="176"/>
                      <a:pt x="38" y="102"/>
                    </a:cubicBezTo>
                    <a:cubicBezTo>
                      <a:pt x="76" y="27"/>
                      <a:pt x="171" y="0"/>
                      <a:pt x="252" y="41"/>
                    </a:cubicBezTo>
                    <a:cubicBezTo>
                      <a:pt x="332" y="82"/>
                      <a:pt x="366" y="176"/>
                      <a:pt x="329" y="250"/>
                    </a:cubicBezTo>
                    <a:cubicBezTo>
                      <a:pt x="291" y="325"/>
                      <a:pt x="195" y="352"/>
                      <a:pt x="115" y="311"/>
                    </a:cubicBezTo>
                  </a:path>
                </a:pathLst>
              </a:cu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Freeform 10"/>
              <p:cNvSpPr>
                <a:spLocks/>
              </p:cNvSpPr>
              <p:nvPr/>
            </p:nvSpPr>
            <p:spPr bwMode="auto">
              <a:xfrm>
                <a:off x="932" y="1818"/>
                <a:ext cx="367" cy="352"/>
              </a:xfrm>
              <a:custGeom>
                <a:avLst/>
                <a:gdLst>
                  <a:gd name="T0" fmla="*/ 115 w 367"/>
                  <a:gd name="T1" fmla="*/ 311 h 352"/>
                  <a:gd name="T2" fmla="*/ 38 w 367"/>
                  <a:gd name="T3" fmla="*/ 102 h 352"/>
                  <a:gd name="T4" fmla="*/ 252 w 367"/>
                  <a:gd name="T5" fmla="*/ 41 h 352"/>
                  <a:gd name="T6" fmla="*/ 329 w 367"/>
                  <a:gd name="T7" fmla="*/ 250 h 352"/>
                  <a:gd name="T8" fmla="*/ 115 w 367"/>
                  <a:gd name="T9" fmla="*/ 311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7" h="352">
                    <a:moveTo>
                      <a:pt x="115" y="311"/>
                    </a:moveTo>
                    <a:cubicBezTo>
                      <a:pt x="35" y="270"/>
                      <a:pt x="0" y="176"/>
                      <a:pt x="38" y="102"/>
                    </a:cubicBezTo>
                    <a:cubicBezTo>
                      <a:pt x="76" y="27"/>
                      <a:pt x="172" y="0"/>
                      <a:pt x="252" y="41"/>
                    </a:cubicBezTo>
                    <a:cubicBezTo>
                      <a:pt x="332" y="82"/>
                      <a:pt x="367" y="176"/>
                      <a:pt x="329" y="250"/>
                    </a:cubicBezTo>
                    <a:cubicBezTo>
                      <a:pt x="291" y="325"/>
                      <a:pt x="195" y="352"/>
                      <a:pt x="115" y="311"/>
                    </a:cubicBezTo>
                  </a:path>
                </a:pathLst>
              </a:cu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8" name="Freeform 11"/>
              <p:cNvSpPr>
                <a:spLocks/>
              </p:cNvSpPr>
              <p:nvPr/>
            </p:nvSpPr>
            <p:spPr bwMode="auto">
              <a:xfrm>
                <a:off x="724" y="1708"/>
                <a:ext cx="171" cy="154"/>
              </a:xfrm>
              <a:custGeom>
                <a:avLst/>
                <a:gdLst>
                  <a:gd name="T0" fmla="*/ 57 w 171"/>
                  <a:gd name="T1" fmla="*/ 134 h 154"/>
                  <a:gd name="T2" fmla="*/ 17 w 171"/>
                  <a:gd name="T3" fmla="*/ 42 h 154"/>
                  <a:gd name="T4" fmla="*/ 114 w 171"/>
                  <a:gd name="T5" fmla="*/ 20 h 154"/>
                  <a:gd name="T6" fmla="*/ 154 w 171"/>
                  <a:gd name="T7" fmla="*/ 112 h 154"/>
                  <a:gd name="T8" fmla="*/ 57 w 171"/>
                  <a:gd name="T9" fmla="*/ 13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1" h="154">
                    <a:moveTo>
                      <a:pt x="57" y="134"/>
                    </a:moveTo>
                    <a:cubicBezTo>
                      <a:pt x="18" y="115"/>
                      <a:pt x="0" y="73"/>
                      <a:pt x="17" y="42"/>
                    </a:cubicBezTo>
                    <a:cubicBezTo>
                      <a:pt x="33" y="10"/>
                      <a:pt x="76" y="0"/>
                      <a:pt x="114" y="20"/>
                    </a:cubicBezTo>
                    <a:cubicBezTo>
                      <a:pt x="153" y="39"/>
                      <a:pt x="171" y="81"/>
                      <a:pt x="154" y="112"/>
                    </a:cubicBezTo>
                    <a:cubicBezTo>
                      <a:pt x="138" y="144"/>
                      <a:pt x="95" y="154"/>
                      <a:pt x="57" y="134"/>
                    </a:cubicBezTo>
                  </a:path>
                </a:pathLst>
              </a:cu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9" name="Freeform 12"/>
              <p:cNvSpPr>
                <a:spLocks/>
              </p:cNvSpPr>
              <p:nvPr/>
            </p:nvSpPr>
            <p:spPr bwMode="auto">
              <a:xfrm>
                <a:off x="1991" y="1708"/>
                <a:ext cx="170" cy="154"/>
              </a:xfrm>
              <a:custGeom>
                <a:avLst/>
                <a:gdLst>
                  <a:gd name="T0" fmla="*/ 56 w 170"/>
                  <a:gd name="T1" fmla="*/ 134 h 154"/>
                  <a:gd name="T2" fmla="*/ 16 w 170"/>
                  <a:gd name="T3" fmla="*/ 42 h 154"/>
                  <a:gd name="T4" fmla="*/ 114 w 170"/>
                  <a:gd name="T5" fmla="*/ 20 h 154"/>
                  <a:gd name="T6" fmla="*/ 154 w 170"/>
                  <a:gd name="T7" fmla="*/ 112 h 154"/>
                  <a:gd name="T8" fmla="*/ 56 w 170"/>
                  <a:gd name="T9" fmla="*/ 13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0" h="154">
                    <a:moveTo>
                      <a:pt x="56" y="134"/>
                    </a:moveTo>
                    <a:cubicBezTo>
                      <a:pt x="18" y="115"/>
                      <a:pt x="0" y="73"/>
                      <a:pt x="16" y="42"/>
                    </a:cubicBezTo>
                    <a:cubicBezTo>
                      <a:pt x="32" y="10"/>
                      <a:pt x="76" y="0"/>
                      <a:pt x="114" y="20"/>
                    </a:cubicBezTo>
                    <a:cubicBezTo>
                      <a:pt x="152" y="39"/>
                      <a:pt x="170" y="81"/>
                      <a:pt x="154" y="112"/>
                    </a:cubicBezTo>
                    <a:cubicBezTo>
                      <a:pt x="138" y="144"/>
                      <a:pt x="95" y="154"/>
                      <a:pt x="56" y="134"/>
                    </a:cubicBezTo>
                  </a:path>
                </a:pathLst>
              </a:custGeom>
              <a:noFill/>
              <a:ln w="7938" cap="flat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Rectangle 17"/>
              <p:cNvSpPr>
                <a:spLocks noChangeArrowheads="1"/>
              </p:cNvSpPr>
              <p:nvPr/>
            </p:nvSpPr>
            <p:spPr bwMode="auto">
              <a:xfrm>
                <a:off x="1291" y="942"/>
                <a:ext cx="225" cy="14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Rectangle 18"/>
              <p:cNvSpPr>
                <a:spLocks noChangeArrowheads="1"/>
              </p:cNvSpPr>
              <p:nvPr/>
            </p:nvSpPr>
            <p:spPr bwMode="auto">
              <a:xfrm>
                <a:off x="1291" y="942"/>
                <a:ext cx="225" cy="146"/>
              </a:xfrm>
              <a:prstGeom prst="rect">
                <a:avLst/>
              </a:prstGeom>
              <a:no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Rectangle 19"/>
              <p:cNvSpPr>
                <a:spLocks noChangeArrowheads="1"/>
              </p:cNvSpPr>
              <p:nvPr/>
            </p:nvSpPr>
            <p:spPr bwMode="auto">
              <a:xfrm>
                <a:off x="2552" y="946"/>
                <a:ext cx="225" cy="14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Rectangle 20"/>
              <p:cNvSpPr>
                <a:spLocks noChangeArrowheads="1"/>
              </p:cNvSpPr>
              <p:nvPr/>
            </p:nvSpPr>
            <p:spPr bwMode="auto">
              <a:xfrm>
                <a:off x="2552" y="946"/>
                <a:ext cx="225" cy="147"/>
              </a:xfrm>
              <a:prstGeom prst="rect">
                <a:avLst/>
              </a:prstGeom>
              <a:noFill/>
              <a:ln w="635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85" name="Rectangle 36"/>
          <p:cNvSpPr>
            <a:spLocks noChangeArrowheads="1"/>
          </p:cNvSpPr>
          <p:nvPr/>
        </p:nvSpPr>
        <p:spPr bwMode="auto">
          <a:xfrm>
            <a:off x="2485572" y="4071257"/>
            <a:ext cx="5349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Atlantic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6" name="Rectangle 37"/>
          <p:cNvSpPr>
            <a:spLocks noChangeArrowheads="1"/>
          </p:cNvSpPr>
          <p:nvPr/>
        </p:nvSpPr>
        <p:spPr bwMode="auto">
          <a:xfrm>
            <a:off x="2485572" y="4242707"/>
            <a:ext cx="4857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Ocean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12894" y="1105820"/>
            <a:ext cx="1495923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(a) Observation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1909" y="1105820"/>
            <a:ext cx="2116285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(b) SCHISM Bay model</a:t>
            </a:r>
          </a:p>
        </p:txBody>
      </p:sp>
      <p:sp>
        <p:nvSpPr>
          <p:cNvPr id="10" name="Rectangle 9"/>
          <p:cNvSpPr/>
          <p:nvPr/>
        </p:nvSpPr>
        <p:spPr>
          <a:xfrm>
            <a:off x="5141205" y="1103309"/>
            <a:ext cx="2164309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(c) Global HYCOM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76188" y="5598369"/>
            <a:ext cx="9966606" cy="646331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spurious SST near the ocean boundary in the small-domain SCHISM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ChesBay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 is improved; the coastal upwelling is still captured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8701" t="3404"/>
          <a:stretch/>
        </p:blipFill>
        <p:spPr>
          <a:xfrm>
            <a:off x="7435798" y="1374251"/>
            <a:ext cx="1937191" cy="3706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682" y="2429502"/>
            <a:ext cx="671471" cy="179598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68393" y="1097636"/>
            <a:ext cx="278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Helvetica" panose="020B0604020202020204" pitchFamily="34" charset="0"/>
                <a:cs typeface="Helvetica" panose="020B0604020202020204" pitchFamily="34" charset="0"/>
              </a:rPr>
              <a:t>(d) SCHISM regional domain (zoomed-in view)</a:t>
            </a:r>
          </a:p>
        </p:txBody>
      </p:sp>
      <p:sp>
        <p:nvSpPr>
          <p:cNvPr id="111" name="Freeform 9"/>
          <p:cNvSpPr>
            <a:spLocks/>
          </p:cNvSpPr>
          <p:nvPr/>
        </p:nvSpPr>
        <p:spPr bwMode="auto">
          <a:xfrm>
            <a:off x="6421504" y="2434265"/>
            <a:ext cx="581025" cy="558800"/>
          </a:xfrm>
          <a:custGeom>
            <a:avLst/>
            <a:gdLst>
              <a:gd name="T0" fmla="*/ 115 w 366"/>
              <a:gd name="T1" fmla="*/ 311 h 352"/>
              <a:gd name="T2" fmla="*/ 38 w 366"/>
              <a:gd name="T3" fmla="*/ 102 h 352"/>
              <a:gd name="T4" fmla="*/ 252 w 366"/>
              <a:gd name="T5" fmla="*/ 41 h 352"/>
              <a:gd name="T6" fmla="*/ 329 w 366"/>
              <a:gd name="T7" fmla="*/ 250 h 352"/>
              <a:gd name="T8" fmla="*/ 115 w 366"/>
              <a:gd name="T9" fmla="*/ 311 h 3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6" h="352">
                <a:moveTo>
                  <a:pt x="115" y="311"/>
                </a:moveTo>
                <a:cubicBezTo>
                  <a:pt x="35" y="270"/>
                  <a:pt x="0" y="176"/>
                  <a:pt x="38" y="102"/>
                </a:cubicBezTo>
                <a:cubicBezTo>
                  <a:pt x="76" y="27"/>
                  <a:pt x="171" y="0"/>
                  <a:pt x="252" y="41"/>
                </a:cubicBezTo>
                <a:cubicBezTo>
                  <a:pt x="332" y="82"/>
                  <a:pt x="366" y="176"/>
                  <a:pt x="329" y="250"/>
                </a:cubicBezTo>
                <a:cubicBezTo>
                  <a:pt x="291" y="325"/>
                  <a:pt x="195" y="352"/>
                  <a:pt x="115" y="311"/>
                </a:cubicBezTo>
              </a:path>
            </a:pathLst>
          </a:custGeom>
          <a:noFill/>
          <a:ln w="7938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Freeform 12"/>
          <p:cNvSpPr>
            <a:spLocks/>
          </p:cNvSpPr>
          <p:nvPr/>
        </p:nvSpPr>
        <p:spPr bwMode="auto">
          <a:xfrm>
            <a:off x="5999429" y="2307265"/>
            <a:ext cx="269875" cy="244475"/>
          </a:xfrm>
          <a:custGeom>
            <a:avLst/>
            <a:gdLst>
              <a:gd name="T0" fmla="*/ 56 w 170"/>
              <a:gd name="T1" fmla="*/ 134 h 154"/>
              <a:gd name="T2" fmla="*/ 16 w 170"/>
              <a:gd name="T3" fmla="*/ 42 h 154"/>
              <a:gd name="T4" fmla="*/ 114 w 170"/>
              <a:gd name="T5" fmla="*/ 20 h 154"/>
              <a:gd name="T6" fmla="*/ 154 w 170"/>
              <a:gd name="T7" fmla="*/ 112 h 154"/>
              <a:gd name="T8" fmla="*/ 56 w 170"/>
              <a:gd name="T9" fmla="*/ 134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0" h="154">
                <a:moveTo>
                  <a:pt x="56" y="134"/>
                </a:moveTo>
                <a:cubicBezTo>
                  <a:pt x="18" y="115"/>
                  <a:pt x="0" y="73"/>
                  <a:pt x="16" y="42"/>
                </a:cubicBezTo>
                <a:cubicBezTo>
                  <a:pt x="32" y="10"/>
                  <a:pt x="76" y="0"/>
                  <a:pt x="114" y="20"/>
                </a:cubicBezTo>
                <a:cubicBezTo>
                  <a:pt x="152" y="39"/>
                  <a:pt x="170" y="81"/>
                  <a:pt x="154" y="112"/>
                </a:cubicBezTo>
                <a:cubicBezTo>
                  <a:pt x="138" y="144"/>
                  <a:pt x="95" y="154"/>
                  <a:pt x="56" y="134"/>
                </a:cubicBezTo>
              </a:path>
            </a:pathLst>
          </a:custGeom>
          <a:noFill/>
          <a:ln w="7938" cap="flat">
            <a:solidFill>
              <a:srgbClr val="FF00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Rectangle 37"/>
          <p:cNvSpPr>
            <a:spLocks noChangeArrowheads="1"/>
          </p:cNvSpPr>
          <p:nvPr/>
        </p:nvSpPr>
        <p:spPr bwMode="auto">
          <a:xfrm rot="18440171">
            <a:off x="1760914" y="4128334"/>
            <a:ext cx="82073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Gulf Stream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9" name="Rectangle 36"/>
          <p:cNvSpPr>
            <a:spLocks noChangeArrowheads="1"/>
          </p:cNvSpPr>
          <p:nvPr/>
        </p:nvSpPr>
        <p:spPr bwMode="auto">
          <a:xfrm>
            <a:off x="1601475" y="2199789"/>
            <a:ext cx="40075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Ches.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0" name="Rectangle 37"/>
          <p:cNvSpPr>
            <a:spLocks noChangeArrowheads="1"/>
          </p:cNvSpPr>
          <p:nvPr/>
        </p:nvSpPr>
        <p:spPr bwMode="auto">
          <a:xfrm>
            <a:off x="1624335" y="2371239"/>
            <a:ext cx="2644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Bay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1" name="Rectangle 36"/>
          <p:cNvSpPr>
            <a:spLocks noChangeArrowheads="1"/>
          </p:cNvSpPr>
          <p:nvPr/>
        </p:nvSpPr>
        <p:spPr bwMode="auto">
          <a:xfrm>
            <a:off x="1807596" y="1638981"/>
            <a:ext cx="68929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Delaware.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2" name="Rectangle 37"/>
          <p:cNvSpPr>
            <a:spLocks noChangeArrowheads="1"/>
          </p:cNvSpPr>
          <p:nvPr/>
        </p:nvSpPr>
        <p:spPr bwMode="auto">
          <a:xfrm>
            <a:off x="1959996" y="1810431"/>
            <a:ext cx="26449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Bay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3" name="Round Diagonal Corner Rectangle 5">
            <a:extLst>
              <a:ext uri="{FF2B5EF4-FFF2-40B4-BE49-F238E27FC236}">
                <a16:creationId xmlns:a16="http://schemas.microsoft.com/office/drawing/2014/main" id="{1E6480FC-8AEA-47FB-B934-7F2A4178684D}"/>
              </a:ext>
            </a:extLst>
          </p:cNvPr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Application: Gulf Stream (animation)</a:t>
            </a:r>
          </a:p>
        </p:txBody>
      </p:sp>
      <p:sp>
        <p:nvSpPr>
          <p:cNvPr id="34" name="Round Diagonal Corner Rectangle 5">
            <a:extLst>
              <a:ext uri="{FF2B5EF4-FFF2-40B4-BE49-F238E27FC236}">
                <a16:creationId xmlns:a16="http://schemas.microsoft.com/office/drawing/2014/main" id="{CD367419-FDA3-4914-A2E7-3E431BFDEDF9}"/>
              </a:ext>
            </a:extLst>
          </p:cNvPr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34617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م @ ">
            <a:extLst>
              <a:ext uri="{FF2B5EF4-FFF2-40B4-BE49-F238E27FC236}">
                <a16:creationId xmlns:a16="http://schemas.microsoft.com/office/drawing/2014/main" id="{A84F5CE9-7185-4551-A5D1-99FE04038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" t="6593" r="1458" b="4321"/>
          <a:stretch/>
        </p:blipFill>
        <p:spPr bwMode="auto">
          <a:xfrm>
            <a:off x="406400" y="4319822"/>
            <a:ext cx="10756900" cy="23681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Columbia River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457FCB-1C8D-4A2F-8715-E746E589C2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3" t="6627" r="1563" b="6141"/>
          <a:stretch/>
        </p:blipFill>
        <p:spPr>
          <a:xfrm>
            <a:off x="406400" y="1728327"/>
            <a:ext cx="10756900" cy="22962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FF860A-6CC6-44FB-91C0-F7F8578A0A27}"/>
              </a:ext>
            </a:extLst>
          </p:cNvPr>
          <p:cNvSpPr txBox="1"/>
          <p:nvPr/>
        </p:nvSpPr>
        <p:spPr>
          <a:xfrm>
            <a:off x="8206740" y="4309240"/>
            <a:ext cx="19659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3rd order WENO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0A3BF-72F3-446B-B442-80ED57DB3A65}"/>
              </a:ext>
            </a:extLst>
          </p:cNvPr>
          <p:cNvSpPr txBox="1"/>
          <p:nvPr/>
        </p:nvSpPr>
        <p:spPr>
          <a:xfrm>
            <a:off x="8206741" y="1720328"/>
            <a:ext cx="19659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2nd order TVD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05084-374A-46AB-A7BB-D18607C210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74" t="20448" r="38330"/>
          <a:stretch/>
        </p:blipFill>
        <p:spPr>
          <a:xfrm rot="5400000">
            <a:off x="9930045" y="341273"/>
            <a:ext cx="342900" cy="18235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61D16B-3A29-47C5-B7A1-8CD9B0959112}"/>
              </a:ext>
            </a:extLst>
          </p:cNvPr>
          <p:cNvSpPr txBox="1"/>
          <p:nvPr/>
        </p:nvSpPr>
        <p:spPr>
          <a:xfrm>
            <a:off x="9100817" y="775526"/>
            <a:ext cx="247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Bottom Salinity (PSU)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DEE61-4461-4781-BBB1-6EEF5311D1F0}"/>
              </a:ext>
            </a:extLst>
          </p:cNvPr>
          <p:cNvSpPr txBox="1"/>
          <p:nvPr/>
        </p:nvSpPr>
        <p:spPr>
          <a:xfrm>
            <a:off x="10916915" y="1081599"/>
            <a:ext cx="74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&gt;=30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A7BF83-E775-4CC3-BFDA-09F5AF3909D9}"/>
              </a:ext>
            </a:extLst>
          </p:cNvPr>
          <p:cNvSpPr txBox="1"/>
          <p:nvPr/>
        </p:nvSpPr>
        <p:spPr>
          <a:xfrm>
            <a:off x="8539314" y="1081599"/>
            <a:ext cx="7467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A617-444E-4E79-81DA-9992D6A4E7E6}"/>
              </a:ext>
            </a:extLst>
          </p:cNvPr>
          <p:cNvSpPr txBox="1"/>
          <p:nvPr/>
        </p:nvSpPr>
        <p:spPr>
          <a:xfrm>
            <a:off x="380915" y="804996"/>
            <a:ext cx="839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Compared to TVD, the new scheme brings </a:t>
            </a:r>
            <a:r>
              <a:rPr lang="en-US" dirty="0">
                <a:solidFill>
                  <a:srgbClr val="FF0000"/>
                </a:solidFill>
              </a:rPr>
              <a:t>more salt intrusion and stratification </a:t>
            </a:r>
            <a:r>
              <a:rPr lang="en-US" dirty="0"/>
              <a:t>at the river downstream, which is closer to observation. </a:t>
            </a:r>
          </a:p>
          <a:p>
            <a:r>
              <a:rPr lang="en-US" dirty="0"/>
              <a:t>Snapshots (at the same time) of the typical bottom salinity is shown below.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4CB4E9-5ED6-4529-AC43-9CC972BBC36C}"/>
              </a:ext>
            </a:extLst>
          </p:cNvPr>
          <p:cNvSpPr txBox="1"/>
          <p:nvPr/>
        </p:nvSpPr>
        <p:spPr>
          <a:xfrm>
            <a:off x="5277007" y="2876441"/>
            <a:ext cx="202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</a:rPr>
              <a:t>Columbia River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4CB4E9-5ED6-4529-AC43-9CC972BBC36C}"/>
              </a:ext>
            </a:extLst>
          </p:cNvPr>
          <p:cNvSpPr txBox="1"/>
          <p:nvPr/>
        </p:nvSpPr>
        <p:spPr>
          <a:xfrm>
            <a:off x="406400" y="3571872"/>
            <a:ext cx="2025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Britannic Bold" panose="020B0903060703020204" pitchFamily="34" charset="0"/>
              </a:rPr>
              <a:t>Pacific Ocean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4095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Outline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E7549-8AAD-44F9-A597-D26AFD35B753}"/>
              </a:ext>
            </a:extLst>
          </p:cNvPr>
          <p:cNvSpPr/>
          <p:nvPr/>
        </p:nvSpPr>
        <p:spPr>
          <a:xfrm>
            <a:off x="2130762" y="1515035"/>
            <a:ext cx="8420932" cy="36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Tracer transport based on WENO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aseline="300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-order Scheme design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Benchmarks and realistic applications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Parameters and source codes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896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Parameters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E4696D-42E8-42A7-A0EA-8A2331DDFF50}"/>
              </a:ext>
            </a:extLst>
          </p:cNvPr>
          <p:cNvSpPr/>
          <p:nvPr/>
        </p:nvSpPr>
        <p:spPr>
          <a:xfrm>
            <a:off x="348343" y="654373"/>
            <a:ext cx="71774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Open “</a:t>
            </a:r>
            <a:r>
              <a:rPr lang="en-US" sz="2400" dirty="0" err="1"/>
              <a:t>your_svn_trunk</a:t>
            </a:r>
            <a:r>
              <a:rPr lang="en-US" sz="2400" dirty="0"/>
              <a:t>/</a:t>
            </a:r>
            <a:r>
              <a:rPr lang="en-US" sz="2400" dirty="0" err="1"/>
              <a:t>src</a:t>
            </a:r>
            <a:r>
              <a:rPr lang="en-US" sz="2400" dirty="0"/>
              <a:t>/</a:t>
            </a:r>
            <a:r>
              <a:rPr lang="en-US" sz="2400" dirty="0" err="1"/>
              <a:t>param.in.sample</a:t>
            </a:r>
            <a:r>
              <a:rPr lang="en-US" sz="2400" dirty="0"/>
              <a:t>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774839-E744-4AE6-80E6-7A4587859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5" b="21009"/>
          <a:stretch/>
        </p:blipFill>
        <p:spPr>
          <a:xfrm>
            <a:off x="-9429" y="1234538"/>
            <a:ext cx="12193538" cy="4873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21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p>
                          </m:sSup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sup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  <m:sup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  <m:r>
                                <a:rPr lang="en-US" sz="2000" i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,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2368042"/>
                <a:ext cx="3825214" cy="72224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Design: Stencil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graphicFrame>
        <p:nvGraphicFramePr>
          <p:cNvPr id="50" name="Object 49">
            <a:extLst>
              <a:ext uri="{FF2B5EF4-FFF2-40B4-BE49-F238E27FC236}">
                <a16:creationId xmlns:a16="http://schemas.microsoft.com/office/drawing/2014/main" id="{D000B024-E6A8-41D5-B7BE-09C64DD4A39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3781927"/>
          <a:ext cx="3036093" cy="2850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Image" r:id="rId6" imgW="6031440" imgH="5663160" progId="Photoshop.Image.55">
                  <p:embed/>
                </p:oleObj>
              </mc:Choice>
              <mc:Fallback>
                <p:oleObj name="Image" r:id="rId6" imgW="6031440" imgH="5663160" progId="Photoshop.Image.55">
                  <p:embed/>
                  <p:pic>
                    <p:nvPicPr>
                      <p:cNvPr id="50" name="Object 49">
                        <a:extLst>
                          <a:ext uri="{FF2B5EF4-FFF2-40B4-BE49-F238E27FC236}">
                            <a16:creationId xmlns:a16="http://schemas.microsoft.com/office/drawing/2014/main" id="{D000B024-E6A8-41D5-B7BE-09C64DD4A3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75787" y="3781927"/>
                        <a:ext cx="3036093" cy="28506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7F889C94-A8F4-4519-930A-954711C0CC62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3075787" y="709753"/>
          <a:ext cx="3036093" cy="28506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Image" r:id="rId8" imgW="6031440" imgH="5663160" progId="Photoshop.Image.55">
                  <p:embed/>
                </p:oleObj>
              </mc:Choice>
              <mc:Fallback>
                <p:oleObj name="Image" r:id="rId8" imgW="6031440" imgH="5663160" progId="Photoshop.Image.55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7F889C94-A8F4-4519-930A-954711C0CC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75787" y="709753"/>
                        <a:ext cx="3036093" cy="28506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ectangle 51"/>
          <p:cNvSpPr/>
          <p:nvPr/>
        </p:nvSpPr>
        <p:spPr>
          <a:xfrm>
            <a:off x="180932" y="1191515"/>
            <a:ext cx="28948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3-element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linear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80931" y="4490183"/>
            <a:ext cx="2894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A 6-element stencil that forms a 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quadratic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polynomial (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3</a:t>
            </a:r>
            <a:r>
              <a:rPr lang="en-US" sz="2000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rd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-order</a:t>
            </a:r>
            <a:r>
              <a:rPr lang="en-US" sz="2000" dirty="0">
                <a:latin typeface="Times New Roman" panose="02020603050405020304" pitchFamily="18" charset="0"/>
                <a:ea typeface="宋体" panose="02010600030101010101" pitchFamily="2" charset="-122"/>
              </a:rPr>
              <a:t> reconstruction)</a:t>
            </a:r>
          </a:p>
        </p:txBody>
      </p:sp>
      <p:sp>
        <p:nvSpPr>
          <p:cNvPr id="55" name="Rectangle 54"/>
          <p:cNvSpPr/>
          <p:nvPr/>
        </p:nvSpPr>
        <p:spPr>
          <a:xfrm>
            <a:off x="6786226" y="773200"/>
            <a:ext cx="52425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ea typeface="宋体" panose="02010600030101010101" pitchFamily="2" charset="-122"/>
              </a:rPr>
              <a:t>Use the values on the center element and its neighbors to construct polynomials and approximate face values (Liu et al., 1994; Hu and Shu, 1999):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255475" y="3453292"/>
                <a:ext cx="3918317" cy="10187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acc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</m:e>
                              </m:acc>
                            </m:e>
                          </m:nary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with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acc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𝐼𝑆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i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where IS is an indicator for smoothness</a:t>
                </a:r>
                <a14:m>
                  <m:oMath xmlns:m="http://schemas.openxmlformats.org/officeDocument/2006/math">
                    <m:r>
                      <a:rPr lang="en-US" i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5475" y="3453292"/>
                <a:ext cx="3918317" cy="1018740"/>
              </a:xfrm>
              <a:prstGeom prst="rect">
                <a:avLst/>
              </a:prstGeom>
              <a:blipFill>
                <a:blip r:embed="rId10"/>
                <a:stretch>
                  <a:fillRect l="-1244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A119013-831F-4D54-8483-E7045492AD2F}"/>
                  </a:ext>
                </a:extLst>
              </p:cNvPr>
              <p:cNvSpPr/>
              <p:nvPr/>
            </p:nvSpPr>
            <p:spPr>
              <a:xfrm>
                <a:off x="6786226" y="4926932"/>
                <a:ext cx="522484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 and Shu (1999): “In general, larger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gives better accuracy for smooth problems but may generate small oscillations for shocks. Smaller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more friendly to shocks.”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A119013-831F-4D54-8483-E7045492AD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6226" y="4926932"/>
                <a:ext cx="5224843" cy="1323439"/>
              </a:xfrm>
              <a:prstGeom prst="rect">
                <a:avLst/>
              </a:prstGeom>
              <a:blipFill>
                <a:blip r:embed="rId11"/>
                <a:stretch>
                  <a:fillRect l="-1167" t="-2304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2"/>
    </p:custDataLst>
    <p:extLst>
      <p:ext uri="{BB962C8B-B14F-4D97-AF65-F5344CB8AC3E}">
        <p14:creationId xmlns:p14="http://schemas.microsoft.com/office/powerpoint/2010/main" val="338786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52"/>
    </mc:Choice>
    <mc:Fallback xmlns="">
      <p:transition spd="slow" advTm="144252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Parameters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BA46A-8BAB-4C94-B42D-CD1018B5F688}"/>
              </a:ext>
            </a:extLst>
          </p:cNvPr>
          <p:cNvSpPr/>
          <p:nvPr/>
        </p:nvSpPr>
        <p:spPr>
          <a:xfrm>
            <a:off x="380999" y="906790"/>
            <a:ext cx="11811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Open “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your_svn_trunk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src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/Hydro/misc_sub.f90” for more details on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weno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diagnostic outputs when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ipre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=1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EB69E9-5AC5-4662-965E-5913535D7D71}"/>
              </a:ext>
            </a:extLst>
          </p:cNvPr>
          <p:cNvSpPr/>
          <p:nvPr/>
        </p:nvSpPr>
        <p:spPr>
          <a:xfrm>
            <a:off x="8367638" y="4552434"/>
            <a:ext cx="3138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914400"/>
            <a:r>
              <a:rPr lang="en-US" b="1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Northwest Atlantic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572E38-46C2-4AB0-83EC-D281C72D209B}"/>
              </a:ext>
            </a:extLst>
          </p:cNvPr>
          <p:cNvSpPr/>
          <p:nvPr/>
        </p:nvSpPr>
        <p:spPr>
          <a:xfrm>
            <a:off x="-319162" y="397868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914400"/>
            <a:r>
              <a:rPr lang="en-US" b="1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Northeast Pacific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C152C-759F-4B54-A2C9-8B459D289B76}"/>
              </a:ext>
            </a:extLst>
          </p:cNvPr>
          <p:cNvSpPr/>
          <p:nvPr/>
        </p:nvSpPr>
        <p:spPr>
          <a:xfrm>
            <a:off x="460054" y="2607122"/>
            <a:ext cx="2720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6FA01A-C63F-41A9-97E2-7208A87DC3C4}"/>
              </a:ext>
            </a:extLst>
          </p:cNvPr>
          <p:cNvSpPr/>
          <p:nvPr/>
        </p:nvSpPr>
        <p:spPr>
          <a:xfrm>
            <a:off x="11077255" y="2649876"/>
            <a:ext cx="546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(b)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750F5-8F7B-4CA3-B79D-804738BB4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369032"/>
            <a:ext cx="10674148" cy="5318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07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Parameters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BA46A-8BAB-4C94-B42D-CD1018B5F688}"/>
              </a:ext>
            </a:extLst>
          </p:cNvPr>
          <p:cNvSpPr/>
          <p:nvPr/>
        </p:nvSpPr>
        <p:spPr>
          <a:xfrm>
            <a:off x="381000" y="906790"/>
            <a:ext cx="8445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Open “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your_svn_trunk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/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src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/Hydro/misc_sub.f90” for more details on</a:t>
            </a:r>
          </a:p>
          <a:p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weno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 diagnostic outputs when </a:t>
            </a:r>
            <a:r>
              <a:rPr lang="en-US" sz="2000" dirty="0" err="1">
                <a:latin typeface="Helvetica" panose="020B0604020202020204" pitchFamily="34" charset="0"/>
                <a:cs typeface="Helvetica" panose="020B0604020202020204" pitchFamily="34" charset="0"/>
              </a:rPr>
              <a:t>ipre</a:t>
            </a:r>
            <a:r>
              <a:rPr 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=1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5EE247-81FB-41CD-9663-4F99C4D9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661" y="2560956"/>
            <a:ext cx="3878801" cy="320478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38C1269-8187-405F-B115-CB9D010EE3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560956"/>
            <a:ext cx="6333256" cy="320478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652BB6E0-D365-4313-AF4A-853139CC5290}"/>
              </a:ext>
            </a:extLst>
          </p:cNvPr>
          <p:cNvSpPr/>
          <p:nvPr/>
        </p:nvSpPr>
        <p:spPr>
          <a:xfrm>
            <a:off x="3547628" y="2560956"/>
            <a:ext cx="37153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914400"/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Actual accuracy:</a:t>
            </a:r>
          </a:p>
          <a:p>
            <a:pPr indent="914400"/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      </a:t>
            </a:r>
            <a:r>
              <a:rPr lang="en-US" dirty="0">
                <a:solidFill>
                  <a:srgbClr val="2772F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flux boundary </a:t>
            </a:r>
          </a:p>
          <a:p>
            <a:pPr lvl="1" indent="914400"/>
            <a:r>
              <a:rPr lang="en-US" dirty="0">
                <a:solidFill>
                  <a:srgbClr val="23CC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baseline="30000" dirty="0">
                <a:solidFill>
                  <a:srgbClr val="23CC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dirty="0">
                <a:solidFill>
                  <a:srgbClr val="23CC2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order WENO</a:t>
            </a:r>
          </a:p>
          <a:p>
            <a:pPr lvl="1" indent="914400"/>
            <a:r>
              <a:rPr lang="en-US" dirty="0">
                <a:solidFill>
                  <a:srgbClr val="FF683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baseline="30000" dirty="0">
                <a:solidFill>
                  <a:srgbClr val="FF683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dirty="0">
                <a:solidFill>
                  <a:srgbClr val="FF6837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order WENO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EB69E9-5AC5-4662-965E-5913535D7D71}"/>
              </a:ext>
            </a:extLst>
          </p:cNvPr>
          <p:cNvSpPr/>
          <p:nvPr/>
        </p:nvSpPr>
        <p:spPr>
          <a:xfrm>
            <a:off x="8367638" y="4552434"/>
            <a:ext cx="3138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914400"/>
            <a:r>
              <a:rPr lang="en-US" b="1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Northwest Atlantic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572E38-46C2-4AB0-83EC-D281C72D209B}"/>
              </a:ext>
            </a:extLst>
          </p:cNvPr>
          <p:cNvSpPr/>
          <p:nvPr/>
        </p:nvSpPr>
        <p:spPr>
          <a:xfrm>
            <a:off x="-319162" y="3978680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914400"/>
            <a:r>
              <a:rPr lang="en-US" b="1" i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Northeast Pacific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1E82749-FFAA-4903-A616-65E4203FA2F2}"/>
              </a:ext>
            </a:extLst>
          </p:cNvPr>
          <p:cNvSpPr/>
          <p:nvPr/>
        </p:nvSpPr>
        <p:spPr>
          <a:xfrm rot="16200000">
            <a:off x="6349193" y="3994069"/>
            <a:ext cx="27350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914400"/>
            <a:r>
              <a:rPr lang="en-US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Chesapeake Bay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F06678-935C-4A38-B4FC-3157A0F66CF4}"/>
              </a:ext>
            </a:extLst>
          </p:cNvPr>
          <p:cNvSpPr/>
          <p:nvPr/>
        </p:nvSpPr>
        <p:spPr>
          <a:xfrm>
            <a:off x="3180487" y="4424956"/>
            <a:ext cx="26132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914400"/>
            <a:r>
              <a:rPr lang="en-US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Columbia River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4AC152C-759F-4B54-A2C9-8B459D289B76}"/>
              </a:ext>
            </a:extLst>
          </p:cNvPr>
          <p:cNvSpPr/>
          <p:nvPr/>
        </p:nvSpPr>
        <p:spPr>
          <a:xfrm>
            <a:off x="460054" y="2607122"/>
            <a:ext cx="27204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16FA01A-C63F-41A9-97E2-7208A87DC3C4}"/>
              </a:ext>
            </a:extLst>
          </p:cNvPr>
          <p:cNvSpPr/>
          <p:nvPr/>
        </p:nvSpPr>
        <p:spPr>
          <a:xfrm>
            <a:off x="11077255" y="2649876"/>
            <a:ext cx="546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(b)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8483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Source code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17424-5513-4483-AD2F-7CA74DB32465}"/>
              </a:ext>
            </a:extLst>
          </p:cNvPr>
          <p:cNvSpPr/>
          <p:nvPr/>
        </p:nvSpPr>
        <p:spPr>
          <a:xfrm>
            <a:off x="4040408" y="6240529"/>
            <a:ext cx="8151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</a:rPr>
              <a:t>In each source file, search for code enclosed by “!</a:t>
            </a:r>
            <a:r>
              <a:rPr lang="en-US" sz="1600" dirty="0" err="1">
                <a:latin typeface="Consolas" panose="020B0609020204030204" pitchFamily="49" charset="0"/>
              </a:rPr>
              <a:t>weno</a:t>
            </a:r>
            <a:r>
              <a:rPr lang="en-US" sz="1600" dirty="0">
                <a:latin typeface="Consolas" panose="020B0609020204030204" pitchFamily="49" charset="0"/>
              </a:rPr>
              <a:t>&gt;” and “!&lt;</a:t>
            </a:r>
            <a:r>
              <a:rPr lang="en-US" sz="1600" dirty="0" err="1">
                <a:latin typeface="Consolas" panose="020B0609020204030204" pitchFamily="49" charset="0"/>
              </a:rPr>
              <a:t>weno</a:t>
            </a:r>
            <a:r>
              <a:rPr lang="en-US" sz="1600" dirty="0">
                <a:latin typeface="Consolas" panose="020B0609020204030204" pitchFamily="49" charset="0"/>
              </a:rPr>
              <a:t>”.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FB8D943-8BB8-435C-8910-490632D183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632434"/>
              </p:ext>
            </p:extLst>
          </p:nvPr>
        </p:nvGraphicFramePr>
        <p:xfrm>
          <a:off x="914400" y="1136134"/>
          <a:ext cx="10045699" cy="44115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711200">
                  <a:extLst>
                    <a:ext uri="{9D8B030D-6E8A-4147-A177-3AD203B41FA5}">
                      <a16:colId xmlns:a16="http://schemas.microsoft.com/office/drawing/2014/main" val="253482501"/>
                    </a:ext>
                  </a:extLst>
                </a:gridCol>
                <a:gridCol w="3487902">
                  <a:extLst>
                    <a:ext uri="{9D8B030D-6E8A-4147-A177-3AD203B41FA5}">
                      <a16:colId xmlns:a16="http://schemas.microsoft.com/office/drawing/2014/main" val="3368515875"/>
                    </a:ext>
                  </a:extLst>
                </a:gridCol>
                <a:gridCol w="5846597">
                  <a:extLst>
                    <a:ext uri="{9D8B030D-6E8A-4147-A177-3AD203B41FA5}">
                      <a16:colId xmlns:a16="http://schemas.microsoft.com/office/drawing/2014/main" val="3125314716"/>
                    </a:ext>
                  </a:extLst>
                </a:gridCol>
              </a:tblGrid>
              <a:tr h="678039">
                <a:tc>
                  <a:txBody>
                    <a:bodyPr/>
                    <a:lstStyle/>
                    <a:p>
                      <a:r>
                        <a:rPr lang="en-US" dirty="0"/>
                        <a:t>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schism_glbl.F90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Global arrays used by </a:t>
                      </a: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weno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transport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9850248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(2)</a:t>
                      </a:r>
                    </a:p>
                    <a:p>
                      <a:endParaRPr lang="en-US" sz="1800" b="1" kern="1200" dirty="0">
                        <a:solidFill>
                          <a:schemeClr val="tx1"/>
                        </a:solidFill>
                        <a:latin typeface="Courier New" panose="02070309020205020404" pitchFamily="49" charset="0"/>
                        <a:ea typeface="+mn-ea"/>
                        <a:cs typeface="Courier New" panose="02070309020205020404" pitchFamily="49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schism_init.F90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Pre-calculate geometry-related properties (not changing with time): </a:t>
                      </a:r>
                    </a:p>
                    <a:p>
                      <a:r>
                        <a:rPr lang="en-US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set up stencils; check stencil quality; set boundary condition; calculate polynomial coefficients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165609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(3)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latin typeface="Courier New" panose="02070309020205020404" pitchFamily="49" charset="0"/>
                          <a:cs typeface="Courier New" panose="02070309020205020404" pitchFamily="49" charset="0"/>
                        </a:rPr>
                        <a:t>misc_subs.F90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Contains subroutines/functions for (2)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7278698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(4)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transport_TVD_imp.F90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Calculate properties that change with time:</a:t>
                      </a:r>
                    </a:p>
                    <a:p>
                      <a:r>
                        <a:rPr lang="en-US" sz="1800" i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Smoothness indicator; weights; reconstructed face concentration; fluxes; updated prism concentration (for horizontal advection)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411558"/>
                  </a:ext>
                </a:extLst>
              </a:tr>
              <a:tr h="6780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(5)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tx1"/>
                          </a:solidFill>
                          <a:latin typeface="Courier New" panose="02070309020205020404" pitchFamily="49" charset="0"/>
                          <a:ea typeface="+mn-ea"/>
                          <a:cs typeface="Courier New" panose="02070309020205020404" pitchFamily="49" charset="0"/>
                        </a:rPr>
                        <a:t>schism_msgp.F90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Contains subroutines that exchange interface concentration between pairs of sub-domains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97971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8386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://cbf.typepad.com/.a/6a00d8341bfb5353ef019aff3130ce970b-pi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23" t="14936" r="36879" b="28273"/>
          <a:stretch/>
        </p:blipFill>
        <p:spPr bwMode="auto">
          <a:xfrm>
            <a:off x="853557" y="2506524"/>
            <a:ext cx="3567402" cy="5954268"/>
          </a:xfrm>
          <a:prstGeom prst="rect">
            <a:avLst/>
          </a:prstGeom>
          <a:noFill/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711224" lon="2460000" rev="1932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79" y="2730099"/>
            <a:ext cx="4731480" cy="3778743"/>
          </a:xfrm>
          <a:prstGeom prst="rect">
            <a:avLst/>
          </a:prstGeom>
          <a:noFill/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711224" lon="2460000" rev="19320000"/>
            </a:camera>
            <a:lightRig rig="threePt" dir="t"/>
          </a:scene3d>
        </p:spPr>
      </p:pic>
      <p:pic>
        <p:nvPicPr>
          <p:cNvPr id="11270" name="Picture 6" descr="https://www.nps.gov/nr/Travel/cultural_diversity/photos/chesapeake_bay_from_abov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13703" r="28901" b="30295"/>
          <a:stretch/>
        </p:blipFill>
        <p:spPr bwMode="auto">
          <a:xfrm>
            <a:off x="801837" y="995667"/>
            <a:ext cx="5441643" cy="4473745"/>
          </a:xfrm>
          <a:prstGeom prst="rect">
            <a:avLst/>
          </a:prstGeom>
          <a:noFill/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711224" lon="2460000" rev="1932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Motivation – a typical cross-scale system of our interest</a:t>
            </a:r>
            <a:endParaRPr lang="en-US" sz="2400" b="1" dirty="0"/>
          </a:p>
        </p:txBody>
      </p:sp>
      <p:sp>
        <p:nvSpPr>
          <p:cNvPr id="21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2" name="Rectangle 31"/>
          <p:cNvSpPr/>
          <p:nvPr/>
        </p:nvSpPr>
        <p:spPr>
          <a:xfrm>
            <a:off x="6880997" y="1726804"/>
            <a:ext cx="228793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Northwest Atlantic</a:t>
            </a:r>
          </a:p>
          <a:p>
            <a:r>
              <a:rPr lang="en-US" sz="20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Gulf Stream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228772" y="3101039"/>
            <a:ext cx="19303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Chesapeake Bay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76924" y="4343433"/>
            <a:ext cx="18133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 James River</a:t>
            </a:r>
          </a:p>
          <a:p>
            <a:r>
              <a:rPr lang="en-US" sz="20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Elizabeth River</a:t>
            </a:r>
            <a:endParaRPr lang="en-US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98238" y="5498776"/>
            <a:ext cx="35674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Monitor-Merrimack Bridge</a:t>
            </a:r>
          </a:p>
          <a:p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Algal bloom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; photo courtesy of </a:t>
            </a:r>
            <a:r>
              <a:rPr lang="en-US" sz="1600" b="1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Dr. 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Wolfgang </a:t>
            </a:r>
            <a:r>
              <a:rPr lang="en-US" sz="16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Vogelbein</a:t>
            </a:r>
            <a:r>
              <a:rPr lang="en-US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; locally zoomed-in view of the original photo)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513685" y="2669837"/>
            <a:ext cx="39683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94D8A"/>
                </a:solidFill>
                <a:latin typeface="Helvetica" panose="020B0500000000000000" pitchFamily="34" charset="0"/>
                <a:ea typeface="ＭＳ Ｐゴシック" charset="0"/>
                <a:cs typeface="Arial"/>
              </a:rPr>
              <a:t>Processes are interrelated,</a:t>
            </a:r>
          </a:p>
          <a:p>
            <a:r>
              <a:rPr lang="en-US" sz="2000" b="1" dirty="0">
                <a:solidFill>
                  <a:srgbClr val="094D8A"/>
                </a:solidFill>
                <a:latin typeface="Helvetica" panose="020B0500000000000000" pitchFamily="34" charset="0"/>
                <a:ea typeface="ＭＳ Ｐゴシック" charset="0"/>
                <a:cs typeface="Arial"/>
              </a:rPr>
              <a:t>for example: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D0045-F26D-411A-8820-3645DD52DFBC}"/>
              </a:ext>
            </a:extLst>
          </p:cNvPr>
          <p:cNvSpPr/>
          <p:nvPr/>
        </p:nvSpPr>
        <p:spPr>
          <a:xfrm>
            <a:off x="8593081" y="3426320"/>
            <a:ext cx="338906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Gulf Stream’s fluctuations contributing to coastal flooding (</a:t>
            </a:r>
            <a:r>
              <a:rPr lang="en-US" dirty="0" err="1"/>
              <a:t>Ezer</a:t>
            </a:r>
            <a:r>
              <a:rPr lang="en-US" dirty="0"/>
              <a:t> et al., 2013)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Warm-core rings affecting water mass and chlorophyll distributions along the coast (Ryan et al., 2001)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Larval  transport (</a:t>
            </a:r>
            <a:r>
              <a:rPr lang="en-US" dirty="0" err="1"/>
              <a:t>Epifanio</a:t>
            </a:r>
            <a:r>
              <a:rPr lang="en-US" dirty="0"/>
              <a:t> and </a:t>
            </a:r>
            <a:r>
              <a:rPr lang="en-US" dirty="0" err="1"/>
              <a:t>Garvine</a:t>
            </a:r>
            <a:r>
              <a:rPr lang="en-US" dirty="0"/>
              <a:t>, 2000)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  <a:p>
            <a:endParaRPr lang="en-US" dirty="0"/>
          </a:p>
        </p:txBody>
      </p:sp>
      <p:pic>
        <p:nvPicPr>
          <p:cNvPr id="20482" name="Picture 2" descr="http://sam.ucsd.edu/sio210/gifimages/sst_brown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45" y="-357653"/>
            <a:ext cx="5947353" cy="4876801"/>
          </a:xfrm>
          <a:prstGeom prst="rect">
            <a:avLst/>
          </a:prstGeom>
          <a:noFill/>
          <a:effectLst>
            <a:outerShdw blurRad="177800" dist="190500" dir="5400000" algn="t" rotWithShape="0">
              <a:prstClr val="black">
                <a:alpha val="40000"/>
              </a:prstClr>
            </a:outerShdw>
          </a:effectLst>
          <a:scene3d>
            <a:camera prst="isometricOffAxis1Top">
              <a:rot lat="17711224" lon="2460000" rev="1932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49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6"/>
    </mc:Choice>
    <mc:Fallback xmlns="">
      <p:transition spd="slow" advTm="59026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Source code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E8A927-C773-422F-9072-3971C712E78F}"/>
              </a:ext>
            </a:extLst>
          </p:cNvPr>
          <p:cNvSpPr/>
          <p:nvPr/>
        </p:nvSpPr>
        <p:spPr>
          <a:xfrm>
            <a:off x="977900" y="1874728"/>
            <a:ext cx="107823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Note on message-passing for WENO:</a:t>
            </a:r>
          </a:p>
          <a:p>
            <a:endParaRPr lang="en-US" sz="2000" dirty="0"/>
          </a:p>
          <a:p>
            <a:r>
              <a:rPr lang="en-US" sz="2000" dirty="0"/>
              <a:t>Currently, upwind flux is used, meaning that the reconstruction is only conducted in the big stencil that centers on its upwind prism.</a:t>
            </a:r>
          </a:p>
          <a:p>
            <a:endParaRPr lang="en-US" sz="2000" dirty="0"/>
          </a:p>
          <a:p>
            <a:r>
              <a:rPr lang="en-US" sz="2000" dirty="0"/>
              <a:t>If an inflow side in the current rank is also an interface side between two ranks, it will keep the initial value (0) inside the current rank; while the same side will be an outflow side in the neighboring rank, where its concentration will be re-constructed and shared with the current rank.</a:t>
            </a:r>
          </a:p>
          <a:p>
            <a:pPr lvl="1"/>
            <a:endParaRPr lang="en-US" dirty="0"/>
          </a:p>
          <a:p>
            <a:r>
              <a:rPr lang="en-US" sz="2000" dirty="0"/>
              <a:t>        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74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Outline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E7549-8AAD-44F9-A597-D26AFD35B753}"/>
              </a:ext>
            </a:extLst>
          </p:cNvPr>
          <p:cNvSpPr/>
          <p:nvPr/>
        </p:nvSpPr>
        <p:spPr>
          <a:xfrm>
            <a:off x="2130762" y="1515035"/>
            <a:ext cx="8420932" cy="36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Tracer transport based on WENO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aseline="300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-order Scheme design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Benchmarks and realistic applications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 and source codes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669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Summary</a:t>
            </a:r>
            <a:endParaRPr lang="en-US" sz="2400" b="1" i="1" dirty="0">
              <a:latin typeface="Cambria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1334" y="1076544"/>
            <a:ext cx="935990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The specific designs of the new method focus on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striking a balance 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among accuracy, monotonicity, efficiency, and robustness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Cambria" panose="0204050305040603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Eddies and filaments 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are better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resolved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using this new scheme with benchmark tests and a field application to the Gulf Stream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Cambria" panose="0204050305040603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Also slightly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improves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the simulated salinity intrusion and stratification in an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estuarine setting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, thus ideal for cross-scale applications.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sz="2400" dirty="0">
              <a:latin typeface="Cambria" panose="02040503050406030204" pitchFamily="18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The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3rd-order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 scheme costs 20-30% more computational time than the 2</a:t>
            </a:r>
            <a:r>
              <a:rPr lang="en-US" sz="2400" baseline="300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nd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-order TVD scheme; haven’t seen the need for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4</a:t>
            </a:r>
            <a:r>
              <a:rPr lang="en-US" sz="2400" baseline="300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th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-order </a:t>
            </a:r>
            <a:r>
              <a:rPr lang="en-US" sz="2400" dirty="0">
                <a:latin typeface="Cambria" panose="02040503050406030204" pitchFamily="18" charset="0"/>
                <a:ea typeface="宋体" panose="02010600030101010101" pitchFamily="2" charset="-122"/>
                <a:cs typeface="Arial" panose="020B0604020202020204" pitchFamily="34" charset="0"/>
              </a:rPr>
              <a:t>so far</a:t>
            </a:r>
          </a:p>
        </p:txBody>
      </p:sp>
      <p:sp>
        <p:nvSpPr>
          <p:cNvPr id="12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1263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41"/>
    </mc:Choice>
    <mc:Fallback xmlns="">
      <p:transition spd="slow" advTm="23641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100000">
              <a:schemeClr val="accent1">
                <a:lumMod val="75000"/>
              </a:schemeClr>
            </a:gs>
            <a:gs pos="0">
              <a:srgbClr val="14335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653031" y="1651827"/>
            <a:ext cx="9449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2874BB"/>
                </a:solidFill>
                <a:latin typeface="Cambria" panose="02040503050406030204" pitchFamily="18" charset="0"/>
                <a:cs typeface="Segoe UI" panose="020B0502040204020203" pitchFamily="34" charset="0"/>
              </a:rPr>
              <a:t>    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369" y="3059779"/>
            <a:ext cx="93718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43489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16"/>
    </mc:Choice>
    <mc:Fallback xmlns="">
      <p:transition spd="slow" advTm="17116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latin typeface="Cambria" pitchFamily="18" charset="0"/>
              </a:rPr>
              <a:t>Numerical benchmark </a:t>
            </a:r>
          </a:p>
        </p:txBody>
      </p:sp>
      <p:pic>
        <p:nvPicPr>
          <p:cNvPr id="23" name="Picture 2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1"/>
          <a:stretch/>
        </p:blipFill>
        <p:spPr bwMode="auto">
          <a:xfrm>
            <a:off x="6097891" y="1245695"/>
            <a:ext cx="6094109" cy="44173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5597253"/>
          <a:ext cx="6724651" cy="1205992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561772">
                  <a:extLst>
                    <a:ext uri="{9D8B030D-6E8A-4147-A177-3AD203B41FA5}">
                      <a16:colId xmlns:a16="http://schemas.microsoft.com/office/drawing/2014/main" val="1362798967"/>
                    </a:ext>
                  </a:extLst>
                </a:gridCol>
                <a:gridCol w="1440997">
                  <a:extLst>
                    <a:ext uri="{9D8B030D-6E8A-4147-A177-3AD203B41FA5}">
                      <a16:colId xmlns:a16="http://schemas.microsoft.com/office/drawing/2014/main" val="2272603973"/>
                    </a:ext>
                  </a:extLst>
                </a:gridCol>
                <a:gridCol w="1247974">
                  <a:extLst>
                    <a:ext uri="{9D8B030D-6E8A-4147-A177-3AD203B41FA5}">
                      <a16:colId xmlns:a16="http://schemas.microsoft.com/office/drawing/2014/main" val="1410935482"/>
                    </a:ext>
                  </a:extLst>
                </a:gridCol>
                <a:gridCol w="1473908">
                  <a:extLst>
                    <a:ext uri="{9D8B030D-6E8A-4147-A177-3AD203B41FA5}">
                      <a16:colId xmlns:a16="http://schemas.microsoft.com/office/drawing/2014/main" val="97710604"/>
                    </a:ext>
                  </a:extLst>
                </a:gridCol>
              </a:tblGrid>
              <a:tr h="2788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Upwind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TVD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WENO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94177"/>
                  </a:ext>
                </a:extLst>
              </a:tr>
              <a:tr h="237468">
                <a:tc>
                  <a:txBody>
                    <a:bodyPr/>
                    <a:lstStyle/>
                    <a:p>
                      <a:pPr marL="0" marR="0" indent="21971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RMSE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0.035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0.017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0.002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884761"/>
                  </a:ext>
                </a:extLst>
              </a:tr>
              <a:tr h="237468">
                <a:tc>
                  <a:txBody>
                    <a:bodyPr/>
                    <a:lstStyle/>
                    <a:p>
                      <a:pPr marL="0" marR="0" indent="21971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Over/under-shoots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0/0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0/0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</a:rPr>
                        <a:t>0/-2×10</a:t>
                      </a:r>
                      <a:r>
                        <a:rPr lang="en-US" sz="1600" baseline="30000">
                          <a:solidFill>
                            <a:schemeClr val="bg1"/>
                          </a:solidFill>
                          <a:effectLst/>
                        </a:rPr>
                        <a:t>-5</a:t>
                      </a:r>
                      <a:endParaRPr lang="en-US" sz="2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5122474"/>
                  </a:ext>
                </a:extLst>
              </a:tr>
              <a:tr h="237468">
                <a:tc>
                  <a:txBody>
                    <a:bodyPr/>
                    <a:lstStyle/>
                    <a:p>
                      <a:pPr marL="0" marR="0" indent="21971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CPU time relative to TVD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0.8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1971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</a:rPr>
                        <a:t>1.3</a:t>
                      </a:r>
                      <a:endParaRPr lang="en-US" sz="2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>
                    <a:solidFill>
                      <a:srgbClr val="3453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09107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0CE9311B-2620-43FA-B2BE-C9A7C43C3656}"/>
              </a:ext>
            </a:extLst>
          </p:cNvPr>
          <p:cNvSpPr/>
          <p:nvPr/>
        </p:nvSpPr>
        <p:spPr>
          <a:xfrm>
            <a:off x="401385" y="4273814"/>
            <a:ext cx="52511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Less numerical diffusion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Preserves the shape better (not susceptible to grid orientation, because it is a truly multi-dimensional reconstruction)</a:t>
            </a:r>
            <a:endParaRPr lang="en-US" sz="2000" dirty="0"/>
          </a:p>
        </p:txBody>
      </p:sp>
      <p:pic>
        <p:nvPicPr>
          <p:cNvPr id="11" name="Picture 2" descr="http://www.geog.ucsb.edu/~joel/g266_s10/lecture_notes/chapt07/oh10_7_1/fig_7_02b.gif">
            <a:extLst>
              <a:ext uri="{FF2B5EF4-FFF2-40B4-BE49-F238E27FC236}">
                <a16:creationId xmlns:a16="http://schemas.microsoft.com/office/drawing/2014/main" id="{86C28D1F-68AF-4A73-9F98-ECF6F0C3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426" y="1179366"/>
            <a:ext cx="2912889" cy="2946762"/>
          </a:xfrm>
          <a:prstGeom prst="rect">
            <a:avLst/>
          </a:prstGeom>
          <a:noFill/>
          <a:ln>
            <a:solidFill>
              <a:srgbClr val="34539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262C26D-0F29-4912-BE69-E78B251280F0}"/>
              </a:ext>
            </a:extLst>
          </p:cNvPr>
          <p:cNvSpPr/>
          <p:nvPr/>
        </p:nvSpPr>
        <p:spPr>
          <a:xfrm>
            <a:off x="1249796" y="1214810"/>
            <a:ext cx="350404" cy="372689"/>
          </a:xfrm>
          <a:prstGeom prst="rect">
            <a:avLst/>
          </a:prstGeom>
          <a:solidFill>
            <a:schemeClr val="bg1"/>
          </a:solidFill>
          <a:ln w="12700">
            <a:noFill/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089981" y="1452119"/>
            <a:ext cx="1749102" cy="1897975"/>
          </a:xfrm>
          <a:prstGeom prst="rect">
            <a:avLst/>
          </a:prstGeom>
          <a:ln w="28575">
            <a:solidFill>
              <a:srgbClr val="345390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7979150" y="491882"/>
            <a:ext cx="0" cy="2886752"/>
          </a:xfrm>
          <a:prstGeom prst="line">
            <a:avLst/>
          </a:prstGeom>
          <a:ln w="38100">
            <a:solidFill>
              <a:srgbClr val="345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70405" y="3378634"/>
            <a:ext cx="2149160" cy="0"/>
          </a:xfrm>
          <a:prstGeom prst="line">
            <a:avLst/>
          </a:prstGeom>
          <a:ln w="38100">
            <a:solidFill>
              <a:srgbClr val="345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0119565" y="3378634"/>
            <a:ext cx="0" cy="2515468"/>
          </a:xfrm>
          <a:prstGeom prst="line">
            <a:avLst/>
          </a:prstGeom>
          <a:ln w="38100">
            <a:solidFill>
              <a:srgbClr val="345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140699" y="654373"/>
            <a:ext cx="4051299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Fine-resolution grid</a:t>
            </a:r>
          </a:p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(old schemes </a:t>
            </a:r>
            <a:r>
              <a:rPr lang="en-US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v.s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. new scheme)</a:t>
            </a:r>
            <a:endParaRPr lang="en-US" b="1" dirty="0"/>
          </a:p>
        </p:txBody>
      </p:sp>
      <p:sp>
        <p:nvSpPr>
          <p:cNvPr id="36" name="Right Brace 35"/>
          <p:cNvSpPr/>
          <p:nvPr/>
        </p:nvSpPr>
        <p:spPr>
          <a:xfrm rot="5400000">
            <a:off x="7902286" y="4680368"/>
            <a:ext cx="278415" cy="2243775"/>
          </a:xfrm>
          <a:prstGeom prst="rightBrace">
            <a:avLst>
              <a:gd name="adj1" fmla="val 85196"/>
              <a:gd name="adj2" fmla="val 49667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686881" y="5971915"/>
            <a:ext cx="38033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Low-resolution grids (new scheme)</a:t>
            </a:r>
            <a:endParaRPr lang="en-US" b="1" dirty="0"/>
          </a:p>
        </p:txBody>
      </p:sp>
      <p:sp>
        <p:nvSpPr>
          <p:cNvPr id="43" name="Rectangle 42"/>
          <p:cNvSpPr/>
          <p:nvPr/>
        </p:nvSpPr>
        <p:spPr>
          <a:xfrm>
            <a:off x="1207661" y="1188602"/>
            <a:ext cx="2903654" cy="2937526"/>
          </a:xfrm>
          <a:prstGeom prst="rect">
            <a:avLst/>
          </a:prstGeom>
          <a:ln w="57150">
            <a:solidFill>
              <a:schemeClr val="bg1"/>
            </a:solidFill>
            <a:headEnd w="sm" len="sm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80095" y="672904"/>
            <a:ext cx="3893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Cambria" pitchFamily="18" charset="0"/>
              </a:rPr>
              <a:t>2D Rotating Gauss hill test </a:t>
            </a:r>
            <a:endParaRPr lang="en-US" dirty="0"/>
          </a:p>
        </p:txBody>
      </p:sp>
      <p:pic>
        <p:nvPicPr>
          <p:cNvPr id="53" name="Picture 5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62" t="23261" r="1407" b="35795"/>
          <a:stretch/>
        </p:blipFill>
        <p:spPr bwMode="auto">
          <a:xfrm>
            <a:off x="5201750" y="1442629"/>
            <a:ext cx="568270" cy="17403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Straight Connector 64"/>
          <p:cNvCxnSpPr/>
          <p:nvPr/>
        </p:nvCxnSpPr>
        <p:spPr>
          <a:xfrm>
            <a:off x="10119565" y="5894102"/>
            <a:ext cx="2072434" cy="0"/>
          </a:xfrm>
          <a:prstGeom prst="line">
            <a:avLst/>
          </a:prstGeom>
          <a:ln w="38100">
            <a:solidFill>
              <a:srgbClr val="3453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027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292"/>
    </mc:Choice>
    <mc:Fallback xmlns="">
      <p:transition spd="slow" advTm="168292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Source codes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7899291-3EED-4E83-A93B-78A9D8C1CC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332271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600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7"/>
    </mc:Choice>
    <mc:Fallback xmlns="">
      <p:transition spd="slow" advTm="203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C85053B-BD98-476A-A0D2-FE361D994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844" r="53638"/>
          <a:stretch/>
        </p:blipFill>
        <p:spPr>
          <a:xfrm>
            <a:off x="6269069" y="3752937"/>
            <a:ext cx="5326029" cy="3048408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40"/>
          <a:stretch/>
        </p:blipFill>
        <p:spPr bwMode="auto">
          <a:xfrm>
            <a:off x="480324" y="864849"/>
            <a:ext cx="8551381" cy="30173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95288"/>
            <a:r>
              <a:rPr lang="en-US" altLang="zh-CN" sz="2200" b="1" dirty="0">
                <a:latin typeface="Cambria" pitchFamily="18" charset="0"/>
              </a:rPr>
              <a:t>Motivation - non-eddying regime (Chesapeake Bay)</a:t>
            </a:r>
            <a:endParaRPr lang="en-US" sz="2200" b="1" dirty="0">
              <a:latin typeface="Cambria" pitchFamily="18" charset="0"/>
            </a:endParaRPr>
          </a:p>
        </p:txBody>
      </p:sp>
      <p:sp>
        <p:nvSpPr>
          <p:cNvPr id="7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6722" y="4315593"/>
            <a:ext cx="5025447" cy="1938992"/>
          </a:xfrm>
          <a:prstGeom prst="rect">
            <a:avLst/>
          </a:prstGeom>
          <a:noFill/>
          <a:ln w="38100">
            <a:solidFill>
              <a:srgbClr val="34539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" panose="020B0500000000000000" pitchFamily="34" charset="0"/>
              </a:rPr>
              <a:t>The 2</a:t>
            </a:r>
            <a:r>
              <a:rPr lang="en-US" altLang="zh-CN" sz="2000" baseline="30000" dirty="0">
                <a:latin typeface="Helvetica" panose="020B0500000000000000" pitchFamily="34" charset="0"/>
              </a:rPr>
              <a:t>nd</a:t>
            </a:r>
            <a:r>
              <a:rPr lang="en-US" altLang="zh-CN" sz="2000" dirty="0">
                <a:latin typeface="Helvetica" panose="020B0500000000000000" pitchFamily="34" charset="0"/>
              </a:rPr>
              <a:t> order transport scheme in SCHISM (</a:t>
            </a:r>
            <a:r>
              <a:rPr lang="en-US" altLang="zh-CN" sz="2000" dirty="0" err="1">
                <a:solidFill>
                  <a:srgbClr val="C00000"/>
                </a:solidFill>
                <a:latin typeface="Consolas" panose="020B0609020204030204" pitchFamily="49" charset="0"/>
              </a:rPr>
              <a:t>itr_met</a:t>
            </a:r>
            <a:r>
              <a:rPr lang="en-US" altLang="zh-CN" sz="2000" dirty="0">
                <a:solidFill>
                  <a:srgbClr val="C00000"/>
                </a:solidFill>
                <a:latin typeface="Consolas" panose="020B0609020204030204" pitchFamily="49" charset="0"/>
              </a:rPr>
              <a:t>=3</a:t>
            </a:r>
            <a:r>
              <a:rPr lang="en-US" altLang="zh-CN" sz="2000" dirty="0">
                <a:latin typeface="Helvetica" panose="020B0500000000000000" pitchFamily="34" charset="0"/>
              </a:rPr>
              <a:t>) works well in:</a:t>
            </a:r>
          </a:p>
          <a:p>
            <a:endParaRPr lang="en-US" altLang="zh-CN" sz="2000" dirty="0">
              <a:latin typeface="Helvetica" panose="020B0500000000000000" pitchFamily="34" charset="0"/>
            </a:endParaRPr>
          </a:p>
          <a:p>
            <a:r>
              <a:rPr lang="en-US" altLang="zh-CN" sz="2000" dirty="0">
                <a:latin typeface="Helvetica" panose="020B0500000000000000" pitchFamily="34" charset="0"/>
              </a:rPr>
              <a:t>resolving sharp salinity gradient;</a:t>
            </a:r>
          </a:p>
          <a:p>
            <a:endParaRPr lang="en-US" altLang="zh-CN" sz="2000" dirty="0">
              <a:latin typeface="Helvetica" panose="020B0500000000000000" pitchFamily="34" charset="0"/>
            </a:endParaRPr>
          </a:p>
          <a:p>
            <a:r>
              <a:rPr lang="en-US" sz="2000" dirty="0">
                <a:latin typeface="Helvetica" panose="020B0500000000000000" pitchFamily="34" charset="0"/>
              </a:rPr>
              <a:t>capturing salt intrusion.</a:t>
            </a:r>
          </a:p>
        </p:txBody>
      </p:sp>
    </p:spTree>
    <p:extLst>
      <p:ext uri="{BB962C8B-B14F-4D97-AF65-F5344CB8AC3E}">
        <p14:creationId xmlns:p14="http://schemas.microsoft.com/office/powerpoint/2010/main" val="111993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9"/>
    </mc:Choice>
    <mc:Fallback xmlns="">
      <p:transition spd="slow" advTm="2482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Motivation – eddying regime</a:t>
            </a:r>
            <a:endParaRPr lang="en-US" sz="2400" b="1" dirty="0"/>
          </a:p>
        </p:txBody>
      </p:sp>
      <p:sp>
        <p:nvSpPr>
          <p:cNvPr id="21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26D38-563F-4C84-A845-68CEC4D2A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018" y="1041201"/>
            <a:ext cx="6879551" cy="51576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30627E0-1B70-435B-BE01-D755BA5C5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68"/>
          <a:stretch/>
        </p:blipFill>
        <p:spPr>
          <a:xfrm>
            <a:off x="-9429" y="1013159"/>
            <a:ext cx="5457678" cy="515769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83E328A-6E31-4412-BEB4-EE8104B31807}"/>
              </a:ext>
            </a:extLst>
          </p:cNvPr>
          <p:cNvSpPr/>
          <p:nvPr/>
        </p:nvSpPr>
        <p:spPr>
          <a:xfrm>
            <a:off x="726924" y="6198898"/>
            <a:ext cx="10871518" cy="400110"/>
          </a:xfrm>
          <a:prstGeom prst="rect">
            <a:avLst/>
          </a:prstGeom>
          <a:noFill/>
          <a:ln w="38100">
            <a:solidFill>
              <a:srgbClr val="34539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Helvetica" panose="020B0500000000000000" pitchFamily="34" charset="0"/>
              </a:rPr>
              <a:t>The 2</a:t>
            </a:r>
            <a:r>
              <a:rPr lang="en-US" altLang="zh-CN" sz="2000" baseline="30000" dirty="0">
                <a:latin typeface="Helvetica" panose="020B0500000000000000" pitchFamily="34" charset="0"/>
              </a:rPr>
              <a:t>nd</a:t>
            </a:r>
            <a:r>
              <a:rPr lang="en-US" altLang="zh-CN" sz="2000" dirty="0">
                <a:latin typeface="Helvetica" panose="020B0500000000000000" pitchFamily="34" charset="0"/>
              </a:rPr>
              <a:t> order transport scheme does NOT work very well in resolving the Gulf Stream</a:t>
            </a:r>
            <a:endParaRPr lang="en-US" sz="2000" dirty="0">
              <a:latin typeface="Helvetica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7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6"/>
    </mc:Choice>
    <mc:Fallback xmlns="">
      <p:transition spd="slow" advTm="5902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B1BA6CE-E392-4222-81E1-A8F70B2B6E71}"/>
              </a:ext>
            </a:extLst>
          </p:cNvPr>
          <p:cNvSpPr/>
          <p:nvPr/>
        </p:nvSpPr>
        <p:spPr>
          <a:xfrm>
            <a:off x="637555" y="2147687"/>
            <a:ext cx="1090745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Characteristics of the eddying regime: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weakly forced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less physical mixing than rivers and estuaries.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lvl="1"/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Requires low numerical dissipation and dispersion; higher than 2</a:t>
            </a:r>
            <a:r>
              <a:rPr lang="en-US" sz="2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-order transport schemes are needed.</a:t>
            </a:r>
          </a:p>
          <a:p>
            <a:pPr lvl="2"/>
            <a:endParaRPr lang="en-US" sz="24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endParaRPr lang="en-US" sz="2400" dirty="0">
              <a:solidFill>
                <a:schemeClr val="bg1">
                  <a:lumMod val="6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Motivation</a:t>
            </a:r>
            <a:endParaRPr lang="en-US" sz="2400" b="1" dirty="0"/>
          </a:p>
        </p:txBody>
      </p:sp>
      <p:sp>
        <p:nvSpPr>
          <p:cNvPr id="21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093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6"/>
    </mc:Choice>
    <mc:Fallback xmlns="">
      <p:transition spd="slow" advTm="5902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sz="2400" b="1" dirty="0">
                <a:latin typeface="Cambria" pitchFamily="18" charset="0"/>
              </a:rPr>
              <a:t>Outline</a:t>
            </a:r>
          </a:p>
        </p:txBody>
      </p:sp>
      <p:sp>
        <p:nvSpPr>
          <p:cNvPr id="1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5E7549-8AAD-44F9-A597-D26AFD35B753}"/>
              </a:ext>
            </a:extLst>
          </p:cNvPr>
          <p:cNvSpPr/>
          <p:nvPr/>
        </p:nvSpPr>
        <p:spPr>
          <a:xfrm>
            <a:off x="2130762" y="1515035"/>
            <a:ext cx="8420932" cy="3613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Motivation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latin typeface="Helvetica" panose="020B0604020202020204" pitchFamily="34" charset="0"/>
                <a:cs typeface="Helvetica" panose="020B0604020202020204" pitchFamily="34" charset="0"/>
              </a:rPr>
              <a:t>Tracer transport based on WENO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  <a:r>
              <a:rPr lang="en-US" sz="2400" baseline="30000" dirty="0">
                <a:latin typeface="Helvetica" panose="020B0604020202020204" pitchFamily="34" charset="0"/>
                <a:cs typeface="Helvetica" panose="020B0604020202020204" pitchFamily="34" charset="0"/>
              </a:rPr>
              <a:t>rd</a:t>
            </a:r>
            <a:r>
              <a:rPr lang="en-US" sz="2400" dirty="0">
                <a:latin typeface="Helvetica" panose="020B0604020202020204" pitchFamily="34" charset="0"/>
                <a:cs typeface="Helvetica" panose="020B0604020202020204" pitchFamily="34" charset="0"/>
              </a:rPr>
              <a:t>-order scheme design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Benchmarks and realistic applications</a:t>
            </a:r>
          </a:p>
          <a:p>
            <a:pPr marL="1257300" lvl="2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Parameters and source codes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8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5"/>
          <p:cNvSpPr/>
          <p:nvPr/>
        </p:nvSpPr>
        <p:spPr>
          <a:xfrm>
            <a:off x="-9428" y="-9427"/>
            <a:ext cx="12201427" cy="663800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r>
              <a:rPr lang="en-US" altLang="zh-CN" sz="2400" b="1" dirty="0">
                <a:solidFill>
                  <a:schemeClr val="bg1"/>
                </a:solidFill>
                <a:latin typeface="Cambria" pitchFamily="18" charset="0"/>
              </a:rPr>
              <a:t>Transport</a:t>
            </a:r>
            <a:r>
              <a:rPr lang="en-US" altLang="zh-CN" sz="2400" b="1" dirty="0">
                <a:latin typeface="Cambria" pitchFamily="18" charset="0"/>
              </a:rPr>
              <a:t> equation: Finite volume with operator splitting</a:t>
            </a:r>
            <a:endParaRPr lang="en-US" sz="2400" b="1" dirty="0">
              <a:latin typeface="Cambria" pitchFamily="18" charset="0"/>
            </a:endParaRPr>
          </a:p>
        </p:txBody>
      </p:sp>
      <p:sp>
        <p:nvSpPr>
          <p:cNvPr id="8" name="Round Diagonal Corner Rectangle 5"/>
          <p:cNvSpPr/>
          <p:nvPr/>
        </p:nvSpPr>
        <p:spPr>
          <a:xfrm flipV="1">
            <a:off x="-9429" y="6687990"/>
            <a:ext cx="12201427" cy="17423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345390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25400" dir="16200000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914400"/>
            <a:endParaRPr lang="en-US" sz="2400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0903D2D-07B5-4290-B555-26FC3B6A03C4}"/>
              </a:ext>
            </a:extLst>
          </p:cNvPr>
          <p:cNvSpPr/>
          <p:nvPr/>
        </p:nvSpPr>
        <p:spPr>
          <a:xfrm>
            <a:off x="640565" y="4609343"/>
            <a:ext cx="80897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Helvetica" panose="020B0500000000000000" pitchFamily="34" charset="0"/>
              </a:rPr>
              <a:t>Vertical advection and other terms: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Helvetica" panose="020B0500000000000000" pitchFamily="34" charset="0"/>
              </a:rPr>
              <a:t>2</a:t>
            </a:r>
            <a:r>
              <a:rPr lang="en-US" altLang="zh-CN" sz="2000" baseline="30000" dirty="0">
                <a:latin typeface="Helvetica" panose="020B0500000000000000" pitchFamily="34" charset="0"/>
              </a:rPr>
              <a:t>nd</a:t>
            </a:r>
            <a:r>
              <a:rPr lang="en-US" altLang="zh-CN" sz="2000" dirty="0">
                <a:latin typeface="Helvetica" panose="020B0500000000000000" pitchFamily="34" charset="0"/>
              </a:rPr>
              <a:t>-order implicit TVD</a:t>
            </a:r>
            <a:r>
              <a:rPr lang="en-US" altLang="zh-CN" sz="2000" baseline="30000" dirty="0">
                <a:latin typeface="Helvetica" panose="020B0500000000000000" pitchFamily="34" charset="0"/>
              </a:rPr>
              <a:t>2</a:t>
            </a:r>
            <a:r>
              <a:rPr lang="en-US" altLang="zh-CN" sz="2000" dirty="0">
                <a:latin typeface="Helvetica" panose="020B0500000000000000" pitchFamily="34" charset="0"/>
              </a:rPr>
              <a:t> solver (Ye et al., 2016); the length-scale in the vertical dimension/discretization is much smaller than that in the horizontal dimension</a:t>
            </a:r>
            <a:endParaRPr lang="zh-CN" alt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F3EDC5-9DBF-4633-A16A-97D18DC8A1A1}"/>
              </a:ext>
            </a:extLst>
          </p:cNvPr>
          <p:cNvSpPr/>
          <p:nvPr/>
        </p:nvSpPr>
        <p:spPr>
          <a:xfrm>
            <a:off x="640566" y="1367718"/>
            <a:ext cx="8427234" cy="2812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Helvetica" panose="020B0500000000000000" pitchFamily="34" charset="0"/>
              </a:rPr>
              <a:t>Horizontal advection: among the multiple ways to approximate the interfacial concentration, we choose WENO because:</a:t>
            </a:r>
          </a:p>
          <a:p>
            <a:pPr marL="800100" lvl="1" indent="-3429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Helvetica" panose="020B0500000000000000" pitchFamily="34" charset="0"/>
              </a:rPr>
              <a:t>it’s truly </a:t>
            </a:r>
            <a:r>
              <a:rPr lang="en-US" altLang="zh-CN" sz="2000" dirty="0">
                <a:solidFill>
                  <a:srgbClr val="FF0000"/>
                </a:solidFill>
                <a:latin typeface="Helvetica" panose="020B0500000000000000" pitchFamily="34" charset="0"/>
              </a:rPr>
              <a:t>multi-dimensional</a:t>
            </a:r>
            <a:r>
              <a:rPr lang="en-US" altLang="zh-CN" sz="2000" dirty="0">
                <a:latin typeface="Helvetica" panose="020B0500000000000000" pitchFamily="34" charset="0"/>
              </a:rPr>
              <a:t>, rather than quasi-1D like TVD</a:t>
            </a:r>
          </a:p>
          <a:p>
            <a:pPr marL="800100" lvl="1" indent="-3429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Helvetica" panose="020B0500000000000000" pitchFamily="34" charset="0"/>
              </a:rPr>
              <a:t>it’s relatively easy to extend to </a:t>
            </a:r>
            <a:r>
              <a:rPr lang="en-US" altLang="zh-CN" sz="2000" dirty="0">
                <a:solidFill>
                  <a:srgbClr val="FF0000"/>
                </a:solidFill>
                <a:latin typeface="Helvetica" panose="020B0500000000000000" pitchFamily="34" charset="0"/>
              </a:rPr>
              <a:t>higher order</a:t>
            </a:r>
            <a:r>
              <a:rPr lang="en-US" altLang="zh-CN" sz="2000" dirty="0">
                <a:latin typeface="Helvetica" panose="020B0500000000000000" pitchFamily="34" charset="0"/>
              </a:rPr>
              <a:t>.</a:t>
            </a:r>
          </a:p>
          <a:p>
            <a:pPr marL="800100" lvl="1" indent="-342900">
              <a:lnSpc>
                <a:spcPct val="150000"/>
              </a:lnSpc>
              <a:buAutoNum type="arabicParenBoth"/>
            </a:pPr>
            <a:r>
              <a:rPr lang="en-US" altLang="zh-CN" sz="2000" dirty="0">
                <a:latin typeface="Helvetica" panose="020B0500000000000000" pitchFamily="34" charset="0"/>
              </a:rPr>
              <a:t>although the stencils are more complex than lower order schemes, most coefficients can be pre-computed</a:t>
            </a:r>
            <a:endParaRPr lang="zh-CN" altLang="en-US" sz="2000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25B7D2A-CD65-4B0B-8CAE-33B33895BB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631108"/>
              </p:ext>
            </p:extLst>
          </p:nvPr>
        </p:nvGraphicFramePr>
        <p:xfrm>
          <a:off x="9067800" y="981680"/>
          <a:ext cx="2709383" cy="25439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Image" r:id="rId5" imgW="6031440" imgH="5663160" progId="Photoshop.Image.55">
                  <p:embed/>
                </p:oleObj>
              </mc:Choice>
              <mc:Fallback>
                <p:oleObj name="Image" r:id="rId5" imgW="6031440" imgH="5663160" progId="Photoshop.Image.55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125B7D2A-CD65-4B0B-8CAE-33B33895BB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067800" y="981680"/>
                        <a:ext cx="2709383" cy="25439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143A61CD-00EB-44CB-9B67-DBD9A3CEFA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6754" y="3766657"/>
            <a:ext cx="2736119" cy="2921333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188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12"/>
    </mc:Choice>
    <mc:Fallback xmlns="">
      <p:transition spd="slow" advTm="90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2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3|25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0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65677</TotalTime>
  <Words>3160</Words>
  <Application>Microsoft Office PowerPoint</Application>
  <PresentationFormat>Widescreen</PresentationFormat>
  <Paragraphs>530</Paragraphs>
  <Slides>45</Slides>
  <Notes>32</Notes>
  <HiddenSlides>0</HiddenSlides>
  <MMClips>2</MMClips>
  <ScaleCrop>false</ScaleCrop>
  <HeadingPairs>
    <vt:vector size="8" baseType="variant">
      <vt:variant>
        <vt:lpstr>Fonts Used</vt:lpstr>
      </vt:variant>
      <vt:variant>
        <vt:i4>21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8" baseType="lpstr">
      <vt:lpstr>等线</vt:lpstr>
      <vt:lpstr>ＭＳ Ｐゴシック</vt:lpstr>
      <vt:lpstr>宋体</vt:lpstr>
      <vt:lpstr>宋体</vt:lpstr>
      <vt:lpstr>Arial</vt:lpstr>
      <vt:lpstr>Bahnschrift Light Condensed</vt:lpstr>
      <vt:lpstr>Book Antiqua</vt:lpstr>
      <vt:lpstr>Britannic Bold</vt:lpstr>
      <vt:lpstr>Calibri</vt:lpstr>
      <vt:lpstr>Calibri Light</vt:lpstr>
      <vt:lpstr>Cambria</vt:lpstr>
      <vt:lpstr>Cambria Math</vt:lpstr>
      <vt:lpstr>cmr10</vt:lpstr>
      <vt:lpstr>Consolas</vt:lpstr>
      <vt:lpstr>Courier New</vt:lpstr>
      <vt:lpstr>Helvetica</vt:lpstr>
      <vt:lpstr>Latin Modern Math</vt:lpstr>
      <vt:lpstr>Roboto</vt:lpstr>
      <vt:lpstr>Segoe UI</vt:lpstr>
      <vt:lpstr>Times New Roman</vt:lpstr>
      <vt:lpstr>Wingdings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Fei Ye</dc:creator>
  <cp:lastModifiedBy>FEI YE</cp:lastModifiedBy>
  <cp:revision>238</cp:revision>
  <dcterms:created xsi:type="dcterms:W3CDTF">2017-08-23T20:04:15Z</dcterms:created>
  <dcterms:modified xsi:type="dcterms:W3CDTF">2019-05-20T14:14:47Z</dcterms:modified>
</cp:coreProperties>
</file>