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67" r:id="rId2"/>
    <p:sldId id="270" r:id="rId3"/>
    <p:sldId id="269" r:id="rId4"/>
    <p:sldId id="271" r:id="rId5"/>
    <p:sldId id="257" r:id="rId6"/>
    <p:sldId id="256" r:id="rId7"/>
    <p:sldId id="259" r:id="rId8"/>
    <p:sldId id="287" r:id="rId9"/>
    <p:sldId id="258" r:id="rId10"/>
    <p:sldId id="291" r:id="rId11"/>
    <p:sldId id="312" r:id="rId12"/>
    <p:sldId id="260" r:id="rId13"/>
    <p:sldId id="288" r:id="rId14"/>
    <p:sldId id="262" r:id="rId15"/>
    <p:sldId id="282" r:id="rId16"/>
    <p:sldId id="283" r:id="rId17"/>
    <p:sldId id="284" r:id="rId18"/>
    <p:sldId id="285" r:id="rId19"/>
    <p:sldId id="286" r:id="rId20"/>
    <p:sldId id="305" r:id="rId21"/>
    <p:sldId id="306" r:id="rId22"/>
    <p:sldId id="307" r:id="rId23"/>
    <p:sldId id="308" r:id="rId24"/>
    <p:sldId id="309" r:id="rId25"/>
    <p:sldId id="310" r:id="rId26"/>
    <p:sldId id="273" r:id="rId27"/>
    <p:sldId id="290" r:id="rId28"/>
    <p:sldId id="292" r:id="rId29"/>
    <p:sldId id="293" r:id="rId30"/>
    <p:sldId id="319" r:id="rId31"/>
    <p:sldId id="274" r:id="rId32"/>
    <p:sldId id="301" r:id="rId33"/>
    <p:sldId id="276" r:id="rId34"/>
    <p:sldId id="303" r:id="rId35"/>
    <p:sldId id="318" r:id="rId36"/>
    <p:sldId id="304" r:id="rId37"/>
    <p:sldId id="314" r:id="rId38"/>
    <p:sldId id="315" r:id="rId39"/>
    <p:sldId id="316" r:id="rId40"/>
    <p:sldId id="317" r:id="rId41"/>
    <p:sldId id="279" r:id="rId4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0ADF"/>
    <a:srgbClr val="FF00FF"/>
    <a:srgbClr val="D0CECE"/>
    <a:srgbClr val="C1BFBF"/>
    <a:srgbClr val="9D9999"/>
    <a:srgbClr val="006666"/>
    <a:srgbClr val="006699"/>
    <a:srgbClr val="008080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74" autoAdjust="0"/>
    <p:restoredTop sz="94660"/>
  </p:normalViewPr>
  <p:slideViewPr>
    <p:cSldViewPr snapToGrid="0">
      <p:cViewPr varScale="1">
        <p:scale>
          <a:sx n="66" d="100"/>
          <a:sy n="6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745957-5B44-448E-8CF0-F92ECAEB1736}" type="datetimeFigureOut">
              <a:rPr lang="fr-FR" smtClean="0"/>
              <a:t>18/04/2019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6B564C-0DBE-4CFD-B1E0-C5258E5EDC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8206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37407-D4E7-4B4C-B9AE-E201DA16FA29}" type="datetimeFigureOut">
              <a:rPr lang="fr-FR" smtClean="0"/>
              <a:t>18/04/2019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B2050-8F29-4FC3-ABCA-582FE28CD9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5830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37407-D4E7-4B4C-B9AE-E201DA16FA29}" type="datetimeFigureOut">
              <a:rPr lang="fr-FR" smtClean="0"/>
              <a:t>18/04/2019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B2050-8F29-4FC3-ABCA-582FE28CD9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875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37407-D4E7-4B4C-B9AE-E201DA16FA29}" type="datetimeFigureOut">
              <a:rPr lang="fr-FR" smtClean="0"/>
              <a:t>18/04/2019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B2050-8F29-4FC3-ABCA-582FE28CD9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1896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37407-D4E7-4B4C-B9AE-E201DA16FA29}" type="datetimeFigureOut">
              <a:rPr lang="fr-FR" smtClean="0"/>
              <a:t>18/04/2019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B2050-8F29-4FC3-ABCA-582FE28CD9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9009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37407-D4E7-4B4C-B9AE-E201DA16FA29}" type="datetimeFigureOut">
              <a:rPr lang="fr-FR" smtClean="0"/>
              <a:t>18/04/2019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B2050-8F29-4FC3-ABCA-582FE28CD9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0942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37407-D4E7-4B4C-B9AE-E201DA16FA29}" type="datetimeFigureOut">
              <a:rPr lang="fr-FR" smtClean="0"/>
              <a:t>18/04/2019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B2050-8F29-4FC3-ABCA-582FE28CD9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2622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37407-D4E7-4B4C-B9AE-E201DA16FA29}" type="datetimeFigureOut">
              <a:rPr lang="fr-FR" smtClean="0"/>
              <a:t>18/04/2019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B2050-8F29-4FC3-ABCA-582FE28CD9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9360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37407-D4E7-4B4C-B9AE-E201DA16FA29}" type="datetimeFigureOut">
              <a:rPr lang="fr-FR" smtClean="0"/>
              <a:t>18/04/2019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B2050-8F29-4FC3-ABCA-582FE28CD9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0330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37407-D4E7-4B4C-B9AE-E201DA16FA29}" type="datetimeFigureOut">
              <a:rPr lang="fr-FR" smtClean="0"/>
              <a:t>18/04/2019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B2050-8F29-4FC3-ABCA-582FE28CD9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3230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37407-D4E7-4B4C-B9AE-E201DA16FA29}" type="datetimeFigureOut">
              <a:rPr lang="fr-FR" smtClean="0"/>
              <a:t>18/04/2019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B2050-8F29-4FC3-ABCA-582FE28CD9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8000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37407-D4E7-4B4C-B9AE-E201DA16FA29}" type="datetimeFigureOut">
              <a:rPr lang="fr-FR" smtClean="0"/>
              <a:t>18/04/2019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B2050-8F29-4FC3-ABCA-582FE28CD9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5058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937407-D4E7-4B4C-B9AE-E201DA16FA29}" type="datetimeFigureOut">
              <a:rPr lang="fr-FR" smtClean="0"/>
              <a:t>18/04/2019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7B2050-8F29-4FC3-ABCA-582FE28CD9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4134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Baptiste.Mengual@ifremer.fr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7.png"/><Relationship Id="rId7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500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10.png"/><Relationship Id="rId9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7" Type="http://schemas.openxmlformats.org/officeDocument/2006/relationships/image" Target="../media/image610.png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5.png"/><Relationship Id="rId4" Type="http://schemas.openxmlformats.org/officeDocument/2006/relationships/image" Target="../media/image5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30.png"/><Relationship Id="rId7" Type="http://schemas.openxmlformats.org/officeDocument/2006/relationships/image" Target="../media/image6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3.png"/><Relationship Id="rId4" Type="http://schemas.openxmlformats.org/officeDocument/2006/relationships/image" Target="../media/image8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gif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gif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1.png"/><Relationship Id="rId5" Type="http://schemas.openxmlformats.org/officeDocument/2006/relationships/image" Target="../media/image991.png"/><Relationship Id="rId4" Type="http://schemas.openxmlformats.org/officeDocument/2006/relationships/image" Target="../media/image80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0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0.png"/><Relationship Id="rId3" Type="http://schemas.openxmlformats.org/officeDocument/2006/relationships/image" Target="../media/image103.png"/><Relationship Id="rId7" Type="http://schemas.openxmlformats.org/officeDocument/2006/relationships/image" Target="../media/image940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0.png"/><Relationship Id="rId5" Type="http://schemas.openxmlformats.org/officeDocument/2006/relationships/image" Target="../media/image920.png"/><Relationship Id="rId4" Type="http://schemas.openxmlformats.org/officeDocument/2006/relationships/image" Target="../media/image910.png"/><Relationship Id="rId9" Type="http://schemas.openxmlformats.org/officeDocument/2006/relationships/image" Target="../media/image96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0.png"/><Relationship Id="rId3" Type="http://schemas.openxmlformats.org/officeDocument/2006/relationships/image" Target="../media/image102.png"/><Relationship Id="rId7" Type="http://schemas.openxmlformats.org/officeDocument/2006/relationships/image" Target="../media/image980.png"/><Relationship Id="rId12" Type="http://schemas.openxmlformats.org/officeDocument/2006/relationships/image" Target="../media/image1030.png"/><Relationship Id="rId2" Type="http://schemas.openxmlformats.org/officeDocument/2006/relationships/image" Target="../media/image10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0.png"/><Relationship Id="rId11" Type="http://schemas.openxmlformats.org/officeDocument/2006/relationships/image" Target="../media/image1020.png"/><Relationship Id="rId5" Type="http://schemas.openxmlformats.org/officeDocument/2006/relationships/image" Target="../media/image920.png"/><Relationship Id="rId10" Type="http://schemas.openxmlformats.org/officeDocument/2006/relationships/image" Target="../media/image1010.png"/><Relationship Id="rId4" Type="http://schemas.openxmlformats.org/officeDocument/2006/relationships/image" Target="../media/image910.png"/><Relationship Id="rId9" Type="http://schemas.openxmlformats.org/officeDocument/2006/relationships/image" Target="../media/image100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2.png"/><Relationship Id="rId5" Type="http://schemas.openxmlformats.org/officeDocument/2006/relationships/image" Target="../media/image1050.png"/><Relationship Id="rId4" Type="http://schemas.openxmlformats.org/officeDocument/2006/relationships/image" Target="../media/image11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7.png"/><Relationship Id="rId7" Type="http://schemas.openxmlformats.org/officeDocument/2006/relationships/image" Target="../media/image1150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Relationship Id="rId9" Type="http://schemas.openxmlformats.org/officeDocument/2006/relationships/image" Target="../media/image12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22.png"/><Relationship Id="rId7" Type="http://schemas.openxmlformats.org/officeDocument/2006/relationships/image" Target="../media/image126.png"/><Relationship Id="rId12" Type="http://schemas.openxmlformats.org/officeDocument/2006/relationships/image" Target="../media/image128.png"/><Relationship Id="rId2" Type="http://schemas.openxmlformats.org/officeDocument/2006/relationships/image" Target="../media/image118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5.png"/><Relationship Id="rId11" Type="http://schemas.openxmlformats.org/officeDocument/2006/relationships/image" Target="../media/image1270.png"/><Relationship Id="rId5" Type="http://schemas.openxmlformats.org/officeDocument/2006/relationships/image" Target="../media/image124.png"/><Relationship Id="rId10" Type="http://schemas.openxmlformats.org/officeDocument/2006/relationships/image" Target="../media/image1260.png"/><Relationship Id="rId4" Type="http://schemas.openxmlformats.org/officeDocument/2006/relationships/image" Target="../media/image123.png"/><Relationship Id="rId9" Type="http://schemas.openxmlformats.org/officeDocument/2006/relationships/image" Target="../media/image12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7" Type="http://schemas.openxmlformats.org/officeDocument/2006/relationships/image" Target="../media/image133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137.png"/><Relationship Id="rId7" Type="http://schemas.openxmlformats.org/officeDocument/2006/relationships/image" Target="../media/image141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0.png"/><Relationship Id="rId5" Type="http://schemas.openxmlformats.org/officeDocument/2006/relationships/image" Target="../media/image138.png"/><Relationship Id="rId4" Type="http://schemas.openxmlformats.org/officeDocument/2006/relationships/image" Target="../media/image139.png"/><Relationship Id="rId9" Type="http://schemas.openxmlformats.org/officeDocument/2006/relationships/image" Target="../media/image14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image" Target="../media/image210.pn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46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011.png"/><Relationship Id="rId5" Type="http://schemas.openxmlformats.org/officeDocument/2006/relationships/image" Target="../media/image5.png"/><Relationship Id="rId15" Type="http://schemas.openxmlformats.org/officeDocument/2006/relationships/image" Target="../media/image14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0.png"/><Relationship Id="rId7" Type="http://schemas.openxmlformats.org/officeDocument/2006/relationships/image" Target="../media/image27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0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3" Type="http://schemas.openxmlformats.org/officeDocument/2006/relationships/image" Target="../media/image30.png"/><Relationship Id="rId21" Type="http://schemas.openxmlformats.org/officeDocument/2006/relationships/image" Target="../media/image36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openxmlformats.org/officeDocument/2006/relationships/image" Target="../media/image48.png"/><Relationship Id="rId2" Type="http://schemas.openxmlformats.org/officeDocument/2006/relationships/image" Target="../media/image29.png"/><Relationship Id="rId20" Type="http://schemas.openxmlformats.org/officeDocument/2006/relationships/image" Target="../media/image47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24" Type="http://schemas.openxmlformats.org/officeDocument/2006/relationships/image" Target="../media/image46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23" Type="http://schemas.openxmlformats.org/officeDocument/2006/relationships/image" Target="../media/image38.png"/><Relationship Id="rId4" Type="http://schemas.openxmlformats.org/officeDocument/2006/relationships/image" Target="../media/image31.png"/><Relationship Id="rId14" Type="http://schemas.openxmlformats.org/officeDocument/2006/relationships/image" Target="../media/image41.png"/><Relationship Id="rId22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/>
          <p:cNvSpPr txBox="1"/>
          <p:nvPr/>
        </p:nvSpPr>
        <p:spPr>
          <a:xfrm>
            <a:off x="2560311" y="2847521"/>
            <a:ext cx="74264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u="sng" dirty="0" err="1"/>
              <a:t>Sediment</a:t>
            </a:r>
            <a:r>
              <a:rPr lang="fr-FR" sz="3200" b="1" u="sng" dirty="0"/>
              <a:t> </a:t>
            </a:r>
            <a:r>
              <a:rPr lang="fr-FR" sz="3200" b="1" u="sng" dirty="0" err="1"/>
              <a:t>dynamics</a:t>
            </a:r>
            <a:r>
              <a:rPr lang="fr-FR" sz="3200" b="1" u="sng" dirty="0"/>
              <a:t> </a:t>
            </a:r>
            <a:r>
              <a:rPr lang="fr-FR" sz="3200" b="1" u="sng" dirty="0" err="1" smtClean="0"/>
              <a:t>modeling</a:t>
            </a:r>
            <a:r>
              <a:rPr lang="fr-FR" sz="3200" b="1" u="sng" dirty="0" smtClean="0"/>
              <a:t> </a:t>
            </a:r>
            <a:r>
              <a:rPr lang="fr-FR" sz="3200" b="1" u="sng" dirty="0" err="1"/>
              <a:t>with</a:t>
            </a:r>
            <a:r>
              <a:rPr lang="fr-FR" sz="3200" b="1" u="sng" dirty="0"/>
              <a:t> SCHISM</a:t>
            </a:r>
          </a:p>
        </p:txBody>
      </p:sp>
      <p:sp>
        <p:nvSpPr>
          <p:cNvPr id="3" name="CustomShape 1"/>
          <p:cNvSpPr/>
          <p:nvPr/>
        </p:nvSpPr>
        <p:spPr>
          <a:xfrm>
            <a:off x="0" y="0"/>
            <a:ext cx="12192000" cy="1891256"/>
          </a:xfrm>
          <a:prstGeom prst="rect">
            <a:avLst/>
          </a:prstGeom>
          <a:solidFill>
            <a:srgbClr val="729FCF"/>
          </a:solidFill>
          <a:ln>
            <a:noFill/>
          </a:ln>
        </p:spPr>
      </p:sp>
      <p:sp>
        <p:nvSpPr>
          <p:cNvPr id="4" name="Line 2"/>
          <p:cNvSpPr/>
          <p:nvPr/>
        </p:nvSpPr>
        <p:spPr>
          <a:xfrm>
            <a:off x="0" y="1891583"/>
            <a:ext cx="12192434" cy="0"/>
          </a:xfrm>
          <a:prstGeom prst="line">
            <a:avLst/>
          </a:prstGeom>
          <a:ln w="54720">
            <a:solidFill>
              <a:srgbClr val="3465AF"/>
            </a:solidFill>
            <a:round/>
          </a:ln>
        </p:spPr>
      </p:sp>
      <p:sp>
        <p:nvSpPr>
          <p:cNvPr id="8" name="ZoneTexte 7"/>
          <p:cNvSpPr txBox="1"/>
          <p:nvPr/>
        </p:nvSpPr>
        <p:spPr>
          <a:xfrm>
            <a:off x="1589310" y="3420779"/>
            <a:ext cx="9078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SCHISM Workshop -- April 2019 -- Sacramento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3820720" y="4592159"/>
            <a:ext cx="49198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MENGUAL Baptiste </a:t>
            </a:r>
            <a:r>
              <a:rPr lang="fr-FR" dirty="0" smtClean="0"/>
              <a:t>(</a:t>
            </a:r>
            <a:r>
              <a:rPr lang="fr-FR" dirty="0" smtClean="0">
                <a:hlinkClick r:id="rId2"/>
              </a:rPr>
              <a:t>baptiste.mengual@univ-lr.fr</a:t>
            </a:r>
            <a:r>
              <a:rPr lang="fr-FR" dirty="0"/>
              <a:t>)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46" y="285002"/>
            <a:ext cx="1242566" cy="124256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294" y="285002"/>
            <a:ext cx="1242566" cy="124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80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/>
              <p:cNvSpPr txBox="1"/>
              <p:nvPr/>
            </p:nvSpPr>
            <p:spPr>
              <a:xfrm>
                <a:off x="97816" y="527595"/>
                <a:ext cx="6396879" cy="3907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fr-FR" dirty="0" smtClean="0"/>
                  <a:t>Apparent </a:t>
                </a:r>
                <a:r>
                  <a:rPr lang="fr-FR" dirty="0" err="1" smtClean="0"/>
                  <a:t>roughness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length</a:t>
                </a:r>
                <a:r>
                  <a:rPr lang="fr-FR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𝑧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0,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𝑎𝑝𝑝</m:t>
                        </m:r>
                      </m:sub>
                    </m:sSub>
                  </m:oMath>
                </a14:m>
                <a:r>
                  <a:rPr lang="fr-FR" dirty="0" smtClean="0"/>
                  <a:t> due to the </a:t>
                </a:r>
                <a:r>
                  <a:rPr lang="fr-FR" dirty="0" err="1" smtClean="0"/>
                  <a:t>presence</a:t>
                </a:r>
                <a:r>
                  <a:rPr lang="fr-FR" dirty="0" smtClean="0"/>
                  <a:t> of </a:t>
                </a:r>
                <a:r>
                  <a:rPr lang="fr-FR" dirty="0" err="1" smtClean="0"/>
                  <a:t>waves</a:t>
                </a:r>
                <a:endParaRPr lang="fr-FR" dirty="0"/>
              </a:p>
            </p:txBody>
          </p:sp>
        </mc:Choice>
        <mc:Fallback xmlns="">
          <p:sp>
            <p:nvSpPr>
              <p:cNvPr id="5" name="ZoneText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16" y="527595"/>
                <a:ext cx="6396879" cy="390748"/>
              </a:xfrm>
              <a:prstGeom prst="rect">
                <a:avLst/>
              </a:prstGeom>
              <a:blipFill>
                <a:blip r:embed="rId2"/>
                <a:stretch>
                  <a:fillRect l="-572" t="-7813" r="-858" b="-2031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ZoneTexte 43"/>
              <p:cNvSpPr txBox="1"/>
              <p:nvPr/>
            </p:nvSpPr>
            <p:spPr>
              <a:xfrm>
                <a:off x="0" y="0"/>
                <a:ext cx="12192000" cy="38151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dirty="0" err="1"/>
                  <a:t>Roughness</a:t>
                </a:r>
                <a:r>
                  <a:rPr lang="fr-FR" dirty="0"/>
                  <a:t> </a:t>
                </a:r>
                <a:r>
                  <a:rPr lang="fr-FR" dirty="0" err="1"/>
                  <a:t>length</a:t>
                </a:r>
                <a:r>
                  <a:rPr lang="fr-FR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44" name="ZoneTexte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12192000" cy="381515"/>
              </a:xfrm>
              <a:prstGeom prst="rect">
                <a:avLst/>
              </a:prstGeom>
              <a:blipFill>
                <a:blip r:embed="rId3"/>
                <a:stretch>
                  <a:fillRect l="-350" t="-6154" b="-1846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ZoneTexte 1"/>
          <p:cNvSpPr txBox="1"/>
          <p:nvPr/>
        </p:nvSpPr>
        <p:spPr>
          <a:xfrm>
            <a:off x="851026" y="1394230"/>
            <a:ext cx="1594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Shallow</a:t>
            </a:r>
            <a:r>
              <a:rPr lang="fr-FR" dirty="0" smtClean="0"/>
              <a:t> waters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636142" y="1285592"/>
                <a:ext cx="6391943" cy="6685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fr-FR" dirty="0" smtClean="0">
                    <a:sym typeface="Wingdings" panose="05000000000000000000" pitchFamily="2" charset="2"/>
                  </a:rPr>
                  <a:t>waves </a:t>
                </a:r>
                <a:r>
                  <a:rPr lang="fr-FR" dirty="0">
                    <a:sym typeface="Wingdings" panose="05000000000000000000" pitchFamily="2" charset="2"/>
                  </a:rPr>
                  <a:t>affect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fr-F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𝜏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fr-FR" dirty="0" smtClean="0">
                    <a:sym typeface="Wingdings" panose="05000000000000000000" pitchFamily="2" charset="2"/>
                  </a:rPr>
                  <a:t> (</a:t>
                </a:r>
                <a:r>
                  <a:rPr lang="fr-FR" dirty="0" err="1" smtClean="0">
                    <a:sym typeface="Wingdings" panose="05000000000000000000" pitchFamily="2" charset="2"/>
                  </a:rPr>
                  <a:t>increase</a:t>
                </a:r>
                <a:r>
                  <a:rPr lang="fr-FR" dirty="0" smtClean="0">
                    <a:sym typeface="Wingdings" panose="05000000000000000000" pitchFamily="2" charset="2"/>
                  </a:rPr>
                  <a:t>) in </a:t>
                </a:r>
                <a:r>
                  <a:rPr lang="fr-FR" dirty="0">
                    <a:sym typeface="Wingdings" panose="05000000000000000000" pitchFamily="2" charset="2"/>
                  </a:rPr>
                  <a:t>the </a:t>
                </a:r>
                <a:r>
                  <a:rPr lang="fr-FR" dirty="0" err="1" smtClean="0">
                    <a:sym typeface="Wingdings" panose="05000000000000000000" pitchFamily="2" charset="2"/>
                  </a:rPr>
                  <a:t>wave</a:t>
                </a:r>
                <a:r>
                  <a:rPr lang="fr-FR" dirty="0" smtClean="0">
                    <a:sym typeface="Wingdings" panose="05000000000000000000" pitchFamily="2" charset="2"/>
                  </a:rPr>
                  <a:t> </a:t>
                </a:r>
                <a:r>
                  <a:rPr lang="fr-FR" dirty="0" err="1" smtClean="0">
                    <a:sym typeface="Wingdings" panose="05000000000000000000" pitchFamily="2" charset="2"/>
                  </a:rPr>
                  <a:t>bottom</a:t>
                </a:r>
                <a:r>
                  <a:rPr lang="fr-FR" dirty="0" smtClean="0">
                    <a:sym typeface="Wingdings" panose="05000000000000000000" pitchFamily="2" charset="2"/>
                  </a:rPr>
                  <a:t> </a:t>
                </a:r>
                <a:r>
                  <a:rPr lang="fr-FR" dirty="0" err="1">
                    <a:sym typeface="Wingdings" panose="05000000000000000000" pitchFamily="2" charset="2"/>
                  </a:rPr>
                  <a:t>boundary</a:t>
                </a:r>
                <a:r>
                  <a:rPr lang="fr-FR" dirty="0">
                    <a:sym typeface="Wingdings" panose="05000000000000000000" pitchFamily="2" charset="2"/>
                  </a:rPr>
                  <a:t> </a:t>
                </a:r>
                <a:r>
                  <a:rPr lang="fr-FR" dirty="0" smtClean="0">
                    <a:sym typeface="Wingdings" panose="05000000000000000000" pitchFamily="2" charset="2"/>
                  </a:rPr>
                  <a:t>layer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𝑧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0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,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fr-FR" dirty="0" smtClean="0"/>
                  <a:t> </a:t>
                </a:r>
                <a:r>
                  <a:rPr lang="fr-FR" dirty="0" err="1" smtClean="0"/>
                  <a:t>replaced</a:t>
                </a:r>
                <a:r>
                  <a:rPr lang="fr-FR" dirty="0" smtClean="0"/>
                  <a:t>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𝑧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0,</m:t>
                        </m:r>
                        <m:r>
                          <a:rPr lang="fr-FR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𝑎𝑝𝑝</m:t>
                        </m:r>
                      </m:sub>
                    </m:sSub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6142" y="1285592"/>
                <a:ext cx="6391943" cy="668581"/>
              </a:xfrm>
              <a:prstGeom prst="rect">
                <a:avLst/>
              </a:prstGeom>
              <a:blipFill>
                <a:blip r:embed="rId4"/>
                <a:stretch>
                  <a:fillRect l="-572" t="-5455" b="-1090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Accolade ouvrante 3"/>
          <p:cNvSpPr/>
          <p:nvPr/>
        </p:nvSpPr>
        <p:spPr>
          <a:xfrm>
            <a:off x="2525917" y="1312751"/>
            <a:ext cx="110225" cy="588475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851026" y="2430060"/>
            <a:ext cx="2987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e.g</a:t>
            </a:r>
            <a:r>
              <a:rPr lang="fr-FR" dirty="0" smtClean="0"/>
              <a:t>. Grant and </a:t>
            </a:r>
            <a:r>
              <a:rPr lang="fr-FR" dirty="0" err="1" smtClean="0"/>
              <a:t>Madsen</a:t>
            </a:r>
            <a:r>
              <a:rPr lang="fr-FR" dirty="0" smtClean="0"/>
              <a:t> (1979)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/>
              <p:cNvSpPr txBox="1"/>
              <p:nvPr/>
            </p:nvSpPr>
            <p:spPr>
              <a:xfrm>
                <a:off x="5240574" y="5302230"/>
                <a:ext cx="3206519" cy="82458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0,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𝑎𝑝𝑝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𝑤𝑐</m:t>
                          </m:r>
                        </m:sub>
                      </m:sSub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𝛿</m:t>
                                      </m:r>
                                    </m:e>
                                    <m:sub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𝑤𝑐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type m:val="lin"/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fr-FR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𝜏</m:t>
                                          </m:r>
                                        </m:e>
                                        <m:sub>
                                          <m:r>
                                            <a:rPr lang="fr-FR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sub>
                                      </m:sSub>
                                    </m:e>
                                  </m:d>
                                </m:num>
                                <m:den>
                                  <m:d>
                                    <m:dPr>
                                      <m:ctrlP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fr-FR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b="0" i="1" smtClean="0">
                                              <a:latin typeface="Cambria Math" panose="02040503050406030204" pitchFamily="18" charset="0"/>
                                            </a:rPr>
                                            <m:t>𝐶</m:t>
                                          </m:r>
                                        </m:e>
                                        <m:sub>
                                          <m:r>
                                            <a:rPr lang="fr-FR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𝛾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fr-FR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𝜏</m:t>
                                          </m:r>
                                        </m:e>
                                        <m:sub>
                                          <m:r>
                                            <a:rPr lang="fr-FR" b="0" i="1" smtClean="0"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sub>
                                      </m:sSub>
                                    </m:e>
                                  </m:d>
                                </m:den>
                              </m:f>
                            </m:e>
                          </m:rad>
                        </m:sup>
                      </m:sSup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7" name="ZoneText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0574" y="5302230"/>
                <a:ext cx="3206519" cy="82458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/>
              <p:cNvSpPr txBox="1"/>
              <p:nvPr/>
            </p:nvSpPr>
            <p:spPr>
              <a:xfrm>
                <a:off x="5240574" y="3267602"/>
                <a:ext cx="1585049" cy="3915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fr-F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8" name="ZoneText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0574" y="3267602"/>
                <a:ext cx="1585049" cy="391517"/>
              </a:xfrm>
              <a:prstGeom prst="rect">
                <a:avLst/>
              </a:prstGeom>
              <a:blipFill>
                <a:blip r:embed="rId6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/>
              <p:cNvSpPr txBox="1"/>
              <p:nvPr/>
            </p:nvSpPr>
            <p:spPr>
              <a:xfrm>
                <a:off x="4418099" y="4554157"/>
                <a:ext cx="62376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fr-FR" dirty="0" err="1" smtClean="0"/>
                  <a:t>Wave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boundary</a:t>
                </a:r>
                <a:r>
                  <a:rPr lang="fr-FR" dirty="0" smtClean="0"/>
                  <a:t> layer </a:t>
                </a:r>
                <a:r>
                  <a:rPr lang="fr-FR" dirty="0" err="1" smtClean="0"/>
                  <a:t>thickness</a:t>
                </a:r>
                <a:r>
                  <a:rPr lang="fr-FR" dirty="0" smtClean="0"/>
                  <a:t> </a:t>
                </a:r>
                <a:r>
                  <a:rPr lang="fr-FR" dirty="0" smtClean="0"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𝑤𝑐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10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8099" y="4554157"/>
                <a:ext cx="6237670" cy="369332"/>
              </a:xfrm>
              <a:prstGeom prst="rect">
                <a:avLst/>
              </a:prstGeom>
              <a:blipFill>
                <a:blip r:embed="rId7"/>
                <a:stretch>
                  <a:fillRect l="-684" t="-9836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/>
              <p:cNvSpPr txBox="1"/>
              <p:nvPr/>
            </p:nvSpPr>
            <p:spPr>
              <a:xfrm>
                <a:off x="4317121" y="2427501"/>
                <a:ext cx="38279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dirty="0" smtClean="0"/>
                  <a:t> re-estimated </a:t>
                </a:r>
                <a:r>
                  <a:rPr lang="fr-FR" dirty="0" err="1" smtClean="0"/>
                  <a:t>iteratively</a:t>
                </a:r>
                <a:endParaRPr lang="fr-FR" dirty="0"/>
              </a:p>
            </p:txBody>
          </p:sp>
        </mc:Choice>
        <mc:Fallback xmlns="">
          <p:sp>
            <p:nvSpPr>
              <p:cNvPr id="9" name="ZoneText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7121" y="2427501"/>
                <a:ext cx="3827907" cy="369332"/>
              </a:xfrm>
              <a:prstGeom prst="rect">
                <a:avLst/>
              </a:prstGeom>
              <a:blipFill>
                <a:blip r:embed="rId8"/>
                <a:stretch>
                  <a:fillRect l="-1115" t="-8197" r="-955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/>
              <p:cNvSpPr txBox="1"/>
              <p:nvPr/>
            </p:nvSpPr>
            <p:spPr>
              <a:xfrm>
                <a:off x="5195727" y="2796833"/>
                <a:ext cx="14232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2" name="ZoneText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5727" y="2796833"/>
                <a:ext cx="1423274" cy="369332"/>
              </a:xfrm>
              <a:prstGeom prst="rect">
                <a:avLst/>
              </a:prstGeom>
              <a:blipFill>
                <a:blip r:embed="rId9"/>
                <a:stretch>
                  <a:fillRect t="-118333" r="-24359" b="-18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/>
              <p:cNvSpPr txBox="1"/>
              <p:nvPr/>
            </p:nvSpPr>
            <p:spPr>
              <a:xfrm>
                <a:off x="5195727" y="3691871"/>
                <a:ext cx="2363916" cy="3915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3" name="ZoneTexte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5727" y="3691871"/>
                <a:ext cx="2363916" cy="391517"/>
              </a:xfrm>
              <a:prstGeom prst="rect">
                <a:avLst/>
              </a:prstGeom>
              <a:blipFill>
                <a:blip r:embed="rId10"/>
                <a:stretch>
                  <a:fillRect b="-781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Accolade ouvrante 13"/>
          <p:cNvSpPr/>
          <p:nvPr/>
        </p:nvSpPr>
        <p:spPr>
          <a:xfrm>
            <a:off x="5095074" y="2902353"/>
            <a:ext cx="145500" cy="1181035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lèche droite 14"/>
          <p:cNvSpPr/>
          <p:nvPr/>
        </p:nvSpPr>
        <p:spPr>
          <a:xfrm>
            <a:off x="4755737" y="5568570"/>
            <a:ext cx="412087" cy="272142"/>
          </a:xfrm>
          <a:prstGeom prst="rightArrow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8349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0"/>
            <a:ext cx="12192000" cy="3815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err="1" smtClean="0"/>
              <a:t>Sediment</a:t>
            </a:r>
            <a:r>
              <a:rPr lang="fr-FR" dirty="0" smtClean="0"/>
              <a:t> transport: case of SED2D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/>
              <p:cNvSpPr txBox="1"/>
              <p:nvPr/>
            </p:nvSpPr>
            <p:spPr>
              <a:xfrm>
                <a:off x="97816" y="527595"/>
                <a:ext cx="77320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fr-FR" dirty="0" smtClean="0"/>
                  <a:t>Suspended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fr-FR" dirty="0" smtClean="0"/>
                  <a:t>) </a:t>
                </a:r>
                <a:r>
                  <a:rPr lang="fr-FR" b="1" dirty="0" smtClean="0"/>
                  <a:t>and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bedload</a:t>
                </a:r>
                <a:r>
                  <a:rPr lang="fr-FR" dirty="0" smtClean="0"/>
                  <a:t> </a:t>
                </a:r>
                <a:r>
                  <a:rPr lang="fr-FR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fr-FR" dirty="0"/>
                  <a:t>)</a:t>
                </a:r>
                <a:r>
                  <a:rPr lang="fr-FR" dirty="0" smtClean="0"/>
                  <a:t> fluxes </a:t>
                </a:r>
                <a:r>
                  <a:rPr lang="fr-FR" dirty="0" err="1" smtClean="0"/>
                  <a:t>based</a:t>
                </a:r>
                <a:r>
                  <a:rPr lang="fr-FR" dirty="0" smtClean="0"/>
                  <a:t> on semi </a:t>
                </a:r>
                <a:r>
                  <a:rPr lang="fr-FR" dirty="0" err="1" smtClean="0"/>
                  <a:t>empirical</a:t>
                </a:r>
                <a:r>
                  <a:rPr lang="fr-FR" dirty="0" smtClean="0"/>
                  <a:t> formulations</a:t>
                </a:r>
                <a:endParaRPr lang="fr-FR" dirty="0"/>
              </a:p>
            </p:txBody>
          </p:sp>
        </mc:Choice>
        <mc:Fallback xmlns="">
          <p:sp>
            <p:nvSpPr>
              <p:cNvPr id="7" name="ZoneText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16" y="527595"/>
                <a:ext cx="7732053" cy="369332"/>
              </a:xfrm>
              <a:prstGeom prst="rect">
                <a:avLst/>
              </a:prstGeom>
              <a:blipFill>
                <a:blip r:embed="rId2"/>
                <a:stretch>
                  <a:fillRect l="-473" t="-10000" r="-237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ZoneTexte 1"/>
          <p:cNvSpPr txBox="1"/>
          <p:nvPr/>
        </p:nvSpPr>
        <p:spPr>
          <a:xfrm>
            <a:off x="625067" y="1305764"/>
            <a:ext cx="3396314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err="1" smtClean="0"/>
              <a:t>Engelund</a:t>
            </a:r>
            <a:r>
              <a:rPr lang="fr-FR" dirty="0" smtClean="0"/>
              <a:t> and Hansen (1967)</a:t>
            </a:r>
          </a:p>
          <a:p>
            <a:r>
              <a:rPr lang="fr-FR" dirty="0" err="1" smtClean="0"/>
              <a:t>Ackers</a:t>
            </a:r>
            <a:r>
              <a:rPr lang="fr-FR" dirty="0" smtClean="0"/>
              <a:t> and White (1973)</a:t>
            </a:r>
          </a:p>
          <a:p>
            <a:r>
              <a:rPr lang="fr-FR" dirty="0" err="1" smtClean="0"/>
              <a:t>Soulsby</a:t>
            </a:r>
            <a:r>
              <a:rPr lang="fr-FR" dirty="0" smtClean="0"/>
              <a:t>-Van Rijn (1997)</a:t>
            </a:r>
          </a:p>
          <a:p>
            <a:r>
              <a:rPr lang="fr-FR" dirty="0" smtClean="0"/>
              <a:t>Van Rijn (2007)</a:t>
            </a:r>
          </a:p>
          <a:p>
            <a:r>
              <a:rPr lang="fr-FR" dirty="0" err="1" smtClean="0"/>
              <a:t>Camenen</a:t>
            </a:r>
            <a:r>
              <a:rPr lang="fr-FR" dirty="0" smtClean="0"/>
              <a:t> and </a:t>
            </a:r>
            <a:r>
              <a:rPr lang="fr-FR" dirty="0" err="1" smtClean="0"/>
              <a:t>Larson</a:t>
            </a:r>
            <a:r>
              <a:rPr lang="fr-FR" dirty="0" smtClean="0"/>
              <a:t> (2005, 2008)</a:t>
            </a:r>
          </a:p>
          <a:p>
            <a:r>
              <a:rPr lang="fr-FR" dirty="0" smtClean="0"/>
              <a:t>Wu and Lin (2014)</a:t>
            </a:r>
            <a:endParaRPr lang="fr-FR" dirty="0"/>
          </a:p>
        </p:txBody>
      </p:sp>
      <p:sp>
        <p:nvSpPr>
          <p:cNvPr id="6" name="Flèche droite 5"/>
          <p:cNvSpPr/>
          <p:nvPr/>
        </p:nvSpPr>
        <p:spPr>
          <a:xfrm>
            <a:off x="4332181" y="1737901"/>
            <a:ext cx="412087" cy="272142"/>
          </a:xfrm>
          <a:prstGeom prst="rightArrow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/>
              <p:cNvSpPr txBox="1"/>
              <p:nvPr/>
            </p:nvSpPr>
            <p:spPr>
              <a:xfrm>
                <a:off x="4887522" y="1419700"/>
                <a:ext cx="249324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dirty="0" smtClean="0"/>
                  <a:t>Total </a:t>
                </a:r>
                <a:r>
                  <a:rPr lang="fr-FR" dirty="0" err="1" smtClean="0"/>
                  <a:t>sediment</a:t>
                </a:r>
                <a:r>
                  <a:rPr lang="fr-FR" dirty="0" smtClean="0"/>
                  <a:t> transport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 (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dirty="0" smtClean="0"/>
                  <a:t> </a:t>
                </a:r>
              </a:p>
            </p:txBody>
          </p:sp>
        </mc:Choice>
        <mc:Fallback xmlns=""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7522" y="1419700"/>
                <a:ext cx="2493247" cy="646331"/>
              </a:xfrm>
              <a:prstGeom prst="rect">
                <a:avLst/>
              </a:prstGeom>
              <a:blipFill>
                <a:blip r:embed="rId3"/>
                <a:stretch>
                  <a:fillRect l="-1956" t="-5660" r="-1711" b="-660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Flèche droite 7"/>
          <p:cNvSpPr/>
          <p:nvPr/>
        </p:nvSpPr>
        <p:spPr>
          <a:xfrm>
            <a:off x="7612057" y="1726862"/>
            <a:ext cx="412087" cy="272142"/>
          </a:xfrm>
          <a:prstGeom prst="rightArrow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9109143" y="1357530"/>
            <a:ext cx="1607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Exner</a:t>
            </a:r>
            <a:r>
              <a:rPr lang="fr-FR" dirty="0" smtClean="0"/>
              <a:t> </a:t>
            </a:r>
            <a:r>
              <a:rPr lang="fr-FR" dirty="0" err="1" smtClean="0"/>
              <a:t>equation</a:t>
            </a:r>
            <a:endParaRPr lang="fr-FR" dirty="0"/>
          </a:p>
        </p:txBody>
      </p:sp>
      <p:pic>
        <p:nvPicPr>
          <p:cNvPr id="10" name="Image 9" descr="SED2D_equa_Exne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486720" y="1737901"/>
            <a:ext cx="3112245" cy="5763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381750" y="2338039"/>
                <a:ext cx="387490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𝑐𝑟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1750" y="2338039"/>
                <a:ext cx="3874907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4924218" y="2813695"/>
                <a:ext cx="1851854" cy="3915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𝑟𝑒𝑓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4218" y="2813695"/>
                <a:ext cx="1851854" cy="391582"/>
              </a:xfrm>
              <a:prstGeom prst="rect">
                <a:avLst/>
              </a:prstGeom>
              <a:blipFill>
                <a:blip r:embed="rId6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ZoneTexte 11"/>
          <p:cNvSpPr txBox="1"/>
          <p:nvPr/>
        </p:nvSpPr>
        <p:spPr>
          <a:xfrm>
            <a:off x="122361" y="2387734"/>
            <a:ext cx="546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70C0"/>
                </a:solidFill>
              </a:rPr>
              <a:t>[CL]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72666" y="2707371"/>
            <a:ext cx="62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[WL]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543118" y="3329781"/>
            <a:ext cx="3809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70C0"/>
                </a:solidFill>
              </a:rPr>
              <a:t>CL </a:t>
            </a:r>
            <a:r>
              <a:rPr lang="fr-FR" dirty="0" smtClean="0"/>
              <a:t>and</a:t>
            </a:r>
            <a:r>
              <a:rPr lang="fr-FR" dirty="0" smtClean="0">
                <a:solidFill>
                  <a:srgbClr val="0070C0"/>
                </a:solidFill>
              </a:rPr>
              <a:t> </a:t>
            </a:r>
            <a:r>
              <a:rPr lang="fr-FR" dirty="0" smtClean="0">
                <a:solidFill>
                  <a:srgbClr val="FF0000"/>
                </a:solidFill>
              </a:rPr>
              <a:t>WL</a:t>
            </a:r>
            <a:r>
              <a:rPr lang="fr-FR" dirty="0" smtClean="0">
                <a:solidFill>
                  <a:srgbClr val="0070C0"/>
                </a:solidFill>
              </a:rPr>
              <a:t> </a:t>
            </a:r>
            <a:r>
              <a:rPr lang="fr-FR" dirty="0" smtClean="0">
                <a:sym typeface="Wingdings" panose="05000000000000000000" pitchFamily="2" charset="2"/>
              </a:rPr>
              <a:t> more </a:t>
            </a:r>
            <a:r>
              <a:rPr lang="fr-FR" dirty="0" err="1" smtClean="0">
                <a:sym typeface="Wingdings" panose="05000000000000000000" pitchFamily="2" charset="2"/>
              </a:rPr>
              <a:t>sophisticated</a:t>
            </a:r>
            <a:r>
              <a:rPr lang="fr-FR" dirty="0" smtClean="0">
                <a:sym typeface="Wingdings" panose="05000000000000000000" pitchFamily="2" charset="2"/>
              </a:rPr>
              <a:t>, </a:t>
            </a:r>
            <a:r>
              <a:rPr lang="fr-FR" dirty="0" err="1" smtClean="0">
                <a:sym typeface="Wingdings" panose="05000000000000000000" pitchFamily="2" charset="2"/>
              </a:rPr>
              <a:t>e.g</a:t>
            </a:r>
            <a:r>
              <a:rPr lang="fr-FR" dirty="0" smtClean="0">
                <a:sym typeface="Wingdings" panose="05000000000000000000" pitchFamily="2" charset="2"/>
              </a:rPr>
              <a:t>: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1172817" y="3955774"/>
            <a:ext cx="70524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 smtClean="0"/>
              <a:t> </a:t>
            </a:r>
            <a:r>
              <a:rPr lang="fr-FR" dirty="0" err="1" smtClean="0"/>
              <a:t>Asymmetric</a:t>
            </a:r>
            <a:r>
              <a:rPr lang="fr-FR" dirty="0" smtClean="0"/>
              <a:t> </a:t>
            </a:r>
            <a:r>
              <a:rPr lang="fr-FR" dirty="0" err="1" smtClean="0"/>
              <a:t>wave</a:t>
            </a:r>
            <a:r>
              <a:rPr lang="fr-FR" dirty="0" smtClean="0"/>
              <a:t> </a:t>
            </a:r>
            <a:r>
              <a:rPr lang="fr-FR" dirty="0" err="1" smtClean="0"/>
              <a:t>velocity</a:t>
            </a:r>
            <a:endParaRPr lang="fr-FR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 smtClean="0"/>
              <a:t> Angle </a:t>
            </a:r>
            <a:r>
              <a:rPr lang="fr-FR" dirty="0" err="1" smtClean="0"/>
              <a:t>difference</a:t>
            </a:r>
            <a:r>
              <a:rPr lang="fr-FR" dirty="0" smtClean="0"/>
              <a:t> </a:t>
            </a:r>
            <a:r>
              <a:rPr lang="fr-FR" dirty="0" err="1" smtClean="0"/>
              <a:t>between</a:t>
            </a:r>
            <a:r>
              <a:rPr lang="fr-FR" dirty="0" smtClean="0"/>
              <a:t> </a:t>
            </a:r>
            <a:r>
              <a:rPr lang="fr-FR" dirty="0" err="1" smtClean="0"/>
              <a:t>waves</a:t>
            </a:r>
            <a:r>
              <a:rPr lang="fr-FR" dirty="0" smtClean="0"/>
              <a:t> and </a:t>
            </a:r>
            <a:r>
              <a:rPr lang="fr-FR" dirty="0" err="1" smtClean="0"/>
              <a:t>current</a:t>
            </a:r>
            <a:endParaRPr lang="fr-FR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 </a:t>
            </a:r>
            <a:r>
              <a:rPr lang="fr-FR" dirty="0" smtClean="0">
                <a:solidFill>
                  <a:srgbClr val="FF0000"/>
                </a:solidFill>
              </a:rPr>
              <a:t>WL</a:t>
            </a:r>
            <a:r>
              <a:rPr lang="fr-FR" dirty="0" smtClean="0"/>
              <a:t>: </a:t>
            </a:r>
            <a:r>
              <a:rPr lang="fr-FR" dirty="0" err="1" smtClean="0"/>
              <a:t>hindering</a:t>
            </a:r>
            <a:r>
              <a:rPr lang="fr-FR" dirty="0" smtClean="0"/>
              <a:t>/</a:t>
            </a:r>
            <a:r>
              <a:rPr lang="fr-FR" dirty="0" err="1" smtClean="0"/>
              <a:t>exposure</a:t>
            </a:r>
            <a:r>
              <a:rPr lang="fr-FR" dirty="0" smtClean="0"/>
              <a:t> </a:t>
            </a:r>
            <a:r>
              <a:rPr lang="fr-FR" dirty="0" err="1" smtClean="0"/>
              <a:t>mechanisms</a:t>
            </a:r>
            <a:r>
              <a:rPr lang="fr-FR" dirty="0" smtClean="0"/>
              <a:t> in </a:t>
            </a:r>
            <a:r>
              <a:rPr lang="fr-FR" dirty="0" err="1" smtClean="0"/>
              <a:t>critical</a:t>
            </a:r>
            <a:r>
              <a:rPr lang="fr-FR" dirty="0" smtClean="0"/>
              <a:t> </a:t>
            </a:r>
            <a:r>
              <a:rPr lang="fr-FR" dirty="0" err="1" smtClean="0"/>
              <a:t>shear</a:t>
            </a:r>
            <a:r>
              <a:rPr lang="fr-FR" dirty="0" smtClean="0"/>
              <a:t> stress </a:t>
            </a:r>
            <a:r>
              <a:rPr lang="fr-FR" dirty="0" err="1" smtClean="0"/>
              <a:t>estimates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543118" y="5166050"/>
            <a:ext cx="6122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+ </a:t>
            </a:r>
            <a:r>
              <a:rPr lang="fr-FR" dirty="0" err="1" smtClean="0"/>
              <a:t>Possibility</a:t>
            </a:r>
            <a:r>
              <a:rPr lang="fr-FR" dirty="0" smtClean="0"/>
              <a:t> to </a:t>
            </a:r>
            <a:r>
              <a:rPr lang="fr-FR" dirty="0" err="1" smtClean="0"/>
              <a:t>account</a:t>
            </a:r>
            <a:r>
              <a:rPr lang="fr-FR" dirty="0" smtClean="0"/>
              <a:t> for </a:t>
            </a:r>
            <a:r>
              <a:rPr lang="fr-FR" dirty="0" err="1" smtClean="0"/>
              <a:t>bed</a:t>
            </a:r>
            <a:r>
              <a:rPr lang="fr-FR" dirty="0" smtClean="0"/>
              <a:t> </a:t>
            </a:r>
            <a:r>
              <a:rPr lang="fr-FR" dirty="0" err="1" smtClean="0"/>
              <a:t>slope</a:t>
            </a:r>
            <a:r>
              <a:rPr lang="fr-FR" dirty="0" smtClean="0"/>
              <a:t> </a:t>
            </a:r>
            <a:r>
              <a:rPr lang="fr-FR" dirty="0" err="1" smtClean="0"/>
              <a:t>effects</a:t>
            </a:r>
            <a:r>
              <a:rPr lang="fr-FR" dirty="0" smtClean="0"/>
              <a:t> (</a:t>
            </a:r>
            <a:r>
              <a:rPr lang="fr-FR" dirty="0" err="1" smtClean="0"/>
              <a:t>Lesser</a:t>
            </a:r>
            <a:r>
              <a:rPr lang="fr-FR" dirty="0" smtClean="0"/>
              <a:t> et al., 2004)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1698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731010" y="-2290082"/>
            <a:ext cx="2564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Erosion/</a:t>
            </a:r>
            <a:r>
              <a:rPr lang="fr-FR" dirty="0" err="1" smtClean="0"/>
              <a:t>deposition</a:t>
            </a:r>
            <a:r>
              <a:rPr lang="fr-FR" dirty="0" smtClean="0"/>
              <a:t> fluxes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6421543" y="-2844080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 smtClean="0"/>
              <a:t>!- BOTTOM BOUNDARY CONDITION OPTION</a:t>
            </a:r>
          </a:p>
          <a:p>
            <a:r>
              <a:rPr lang="fr-FR" dirty="0" smtClean="0"/>
              <a:t>!- 1 = Warner (2008)</a:t>
            </a:r>
          </a:p>
          <a:p>
            <a:r>
              <a:rPr lang="fr-FR" dirty="0" smtClean="0"/>
              <a:t>!- 2 = </a:t>
            </a:r>
            <a:r>
              <a:rPr lang="fr-FR" dirty="0" err="1" smtClean="0"/>
              <a:t>Tsinghua</a:t>
            </a:r>
            <a:r>
              <a:rPr lang="fr-FR" dirty="0" smtClean="0"/>
              <a:t> </a:t>
            </a:r>
            <a:r>
              <a:rPr lang="fr-FR" dirty="0" err="1" smtClean="0"/>
              <a:t>Univ</a:t>
            </a:r>
            <a:r>
              <a:rPr lang="fr-FR" dirty="0" smtClean="0"/>
              <a:t> group (</a:t>
            </a:r>
            <a:r>
              <a:rPr lang="fr-FR" dirty="0" err="1" smtClean="0"/>
              <a:t>under</a:t>
            </a:r>
            <a:r>
              <a:rPr lang="fr-FR" dirty="0" smtClean="0"/>
              <a:t> </a:t>
            </a:r>
            <a:r>
              <a:rPr lang="fr-FR" dirty="0" err="1" smtClean="0"/>
              <a:t>dev</a:t>
            </a:r>
            <a:r>
              <a:rPr lang="fr-FR" dirty="0" smtClean="0"/>
              <a:t>)</a:t>
            </a:r>
          </a:p>
          <a:p>
            <a:r>
              <a:rPr lang="fr-FR" dirty="0" smtClean="0"/>
              <a:t>!------------------------------------------------------------------------------</a:t>
            </a:r>
          </a:p>
          <a:p>
            <a:r>
              <a:rPr lang="fr-FR" dirty="0" err="1" smtClean="0"/>
              <a:t>ised_bc_bot</a:t>
            </a:r>
            <a:r>
              <a:rPr lang="fr-FR" dirty="0" smtClean="0"/>
              <a:t> == 1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0" y="0"/>
            <a:ext cx="12192000" cy="3815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err="1" smtClean="0"/>
              <a:t>Sediment</a:t>
            </a:r>
            <a:r>
              <a:rPr lang="fr-FR" dirty="0" smtClean="0"/>
              <a:t> transport </a:t>
            </a:r>
            <a:r>
              <a:rPr lang="fr-FR" dirty="0" err="1" smtClean="0"/>
              <a:t>with</a:t>
            </a:r>
            <a:r>
              <a:rPr lang="fr-FR" dirty="0" smtClean="0"/>
              <a:t> SED3D: </a:t>
            </a:r>
            <a:r>
              <a:rPr lang="fr-FR" b="1" dirty="0"/>
              <a:t>I</a:t>
            </a:r>
            <a:r>
              <a:rPr lang="fr-FR" b="1" dirty="0" smtClean="0"/>
              <a:t>. Suspension</a:t>
            </a:r>
            <a:endParaRPr lang="fr-FR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97816" y="527595"/>
            <a:ext cx="3202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smtClean="0"/>
              <a:t>Advection-diffusion </a:t>
            </a:r>
            <a:r>
              <a:rPr lang="fr-FR" dirty="0" err="1" smtClean="0"/>
              <a:t>equation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/>
              <p:cNvSpPr txBox="1"/>
              <p:nvPr/>
            </p:nvSpPr>
            <p:spPr>
              <a:xfrm>
                <a:off x="1526043" y="1454916"/>
                <a:ext cx="8941430" cy="69153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20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0" i="1" dirty="0" smtClean="0">
                                  <a:latin typeface="Cambria Math" panose="02040503050406030204" pitchFamily="18" charset="0"/>
                                </a:rPr>
                                <m:t>𝑑𝐶</m:t>
                              </m:r>
                            </m:e>
                            <m:sub>
                              <m:r>
                                <a:rPr lang="fr-FR" sz="2000" b="0" i="1" dirty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20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0" i="1" dirty="0" smtClean="0">
                                  <a:latin typeface="Cambria Math" panose="02040503050406030204" pitchFamily="18" charset="0"/>
                                </a:rPr>
                                <m:t>𝑑𝑢𝐶</m:t>
                              </m:r>
                            </m:e>
                            <m:sub>
                              <m:r>
                                <a:rPr lang="fr-FR" sz="2000" b="0" i="1" dirty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fr-FR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20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0" i="1" dirty="0" smtClean="0">
                                  <a:latin typeface="Cambria Math" panose="02040503050406030204" pitchFamily="18" charset="0"/>
                                </a:rPr>
                                <m:t>𝑑𝑣𝐶</m:t>
                              </m:r>
                            </m:e>
                            <m:sub>
                              <m:r>
                                <a:rPr lang="fr-FR" sz="2000" b="0" i="1" dirty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𝑑𝑦</m:t>
                          </m:r>
                        </m:den>
                      </m:f>
                      <m:r>
                        <a:rPr lang="fr-FR" sz="2000" b="0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fr-FR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20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0" i="1" dirty="0" smtClean="0">
                                  <a:latin typeface="Cambria Math" panose="02040503050406030204" pitchFamily="18" charset="0"/>
                                </a:rPr>
                                <m:t>𝑑𝑤𝐶</m:t>
                              </m:r>
                            </m:e>
                            <m:sub>
                              <m:r>
                                <a:rPr lang="fr-FR" sz="2000" b="0" i="1" dirty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𝑑𝑧</m:t>
                          </m:r>
                        </m:den>
                      </m:f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FR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𝑑𝑧</m:t>
                          </m:r>
                        </m:den>
                      </m:f>
                      <m:d>
                        <m:dPr>
                          <m:ctrlPr>
                            <a:rPr lang="fr-FR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20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0" i="1" dirty="0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fr-FR" sz="2000" b="0" i="1" dirty="0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f>
                            <m:fPr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fr-FR" sz="20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b="0" i="1" dirty="0" smtClean="0">
                                      <a:latin typeface="Cambria Math" panose="02040503050406030204" pitchFamily="18" charset="0"/>
                                    </a:rPr>
                                    <m:t>𝑑𝐶</m:t>
                                  </m:r>
                                </m:e>
                                <m:sub>
                                  <m:r>
                                    <a:rPr lang="fr-FR" sz="2000" b="0" i="1" dirty="0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𝑑𝑧</m:t>
                              </m:r>
                            </m:den>
                          </m:f>
                        </m:e>
                      </m:d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FR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20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0" i="1" dirty="0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fr-FR" sz="20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 dirty="0"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fr-FR" sz="2000" i="1" dirty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fr-FR" sz="2000" i="1" dirty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fr-FR" sz="2000" i="1" dirty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fr-FR" sz="2000" b="0" i="1" dirty="0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fr-FR" sz="2000" b="0" i="1" dirty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𝑑𝑧</m:t>
                          </m:r>
                        </m:den>
                      </m:f>
                      <m:r>
                        <a:rPr lang="fr-FR" sz="2000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20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dirty="0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fr-FR" sz="20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 lang="fr-FR" sz="2000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20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sz="2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fr-FR" sz="2000" b="0" i="0" dirty="0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fr-FR" sz="200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fr-FR" sz="20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fr-FR" sz="2000" dirty="0"/>
              </a:p>
            </p:txBody>
          </p:sp>
        </mc:Choice>
        <mc:Fallback xmlns="">
          <p:sp>
            <p:nvSpPr>
              <p:cNvPr id="2" name="ZoneText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6043" y="1454916"/>
                <a:ext cx="8941430" cy="69153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ZoneTexte 2"/>
          <p:cNvSpPr txBox="1"/>
          <p:nvPr/>
        </p:nvSpPr>
        <p:spPr>
          <a:xfrm>
            <a:off x="3371875" y="2321806"/>
            <a:ext cx="9767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smtClean="0"/>
              <a:t>Horizontal </a:t>
            </a:r>
          </a:p>
          <a:p>
            <a:pPr algn="ctr"/>
            <a:r>
              <a:rPr lang="fr-FR" sz="1400" dirty="0" smtClean="0"/>
              <a:t>advection</a:t>
            </a:r>
            <a:endParaRPr lang="fr-FR" sz="1400" dirty="0"/>
          </a:p>
        </p:txBody>
      </p:sp>
      <p:sp>
        <p:nvSpPr>
          <p:cNvPr id="9" name="Rectangle 8"/>
          <p:cNvSpPr/>
          <p:nvPr/>
        </p:nvSpPr>
        <p:spPr>
          <a:xfrm>
            <a:off x="4690951" y="2311864"/>
            <a:ext cx="9026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dirty="0" smtClean="0"/>
              <a:t>Vertical </a:t>
            </a:r>
          </a:p>
          <a:p>
            <a:pPr algn="ctr"/>
            <a:r>
              <a:rPr lang="fr-FR" sz="1400" dirty="0" smtClean="0"/>
              <a:t>advection</a:t>
            </a:r>
            <a:endParaRPr lang="fr-FR" sz="1400" dirty="0"/>
          </a:p>
        </p:txBody>
      </p:sp>
      <p:sp>
        <p:nvSpPr>
          <p:cNvPr id="10" name="Rectangle 9"/>
          <p:cNvSpPr/>
          <p:nvPr/>
        </p:nvSpPr>
        <p:spPr>
          <a:xfrm>
            <a:off x="5671756" y="2311863"/>
            <a:ext cx="14173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dirty="0" smtClean="0"/>
              <a:t>Turbulent </a:t>
            </a:r>
            <a:r>
              <a:rPr lang="fr-FR" sz="1400" dirty="0" err="1" smtClean="0"/>
              <a:t>mixing</a:t>
            </a:r>
            <a:endParaRPr lang="fr-FR" sz="1400" dirty="0" smtClean="0"/>
          </a:p>
          <a:p>
            <a:pPr algn="ctr"/>
            <a:r>
              <a:rPr lang="fr-FR" sz="1400" dirty="0" smtClean="0"/>
              <a:t>Vertical diffusion</a:t>
            </a:r>
            <a:endParaRPr lang="fr-FR" sz="1400" dirty="0"/>
          </a:p>
        </p:txBody>
      </p:sp>
      <p:sp>
        <p:nvSpPr>
          <p:cNvPr id="11" name="Rectangle 10"/>
          <p:cNvSpPr/>
          <p:nvPr/>
        </p:nvSpPr>
        <p:spPr>
          <a:xfrm>
            <a:off x="7274881" y="2335109"/>
            <a:ext cx="7373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smtClean="0"/>
              <a:t>Settling</a:t>
            </a:r>
            <a:endParaRPr lang="fr-FR" sz="1400" dirty="0"/>
          </a:p>
        </p:txBody>
      </p:sp>
      <p:sp>
        <p:nvSpPr>
          <p:cNvPr id="12" name="Rectangle 11"/>
          <p:cNvSpPr/>
          <p:nvPr/>
        </p:nvSpPr>
        <p:spPr>
          <a:xfrm>
            <a:off x="8140310" y="2320286"/>
            <a:ext cx="9366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dirty="0" smtClean="0"/>
              <a:t>Horizontal</a:t>
            </a:r>
          </a:p>
          <a:p>
            <a:pPr algn="ctr"/>
            <a:r>
              <a:rPr lang="fr-FR" sz="1400" dirty="0" smtClean="0"/>
              <a:t>diffusion</a:t>
            </a:r>
            <a:endParaRPr lang="fr-FR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/>
              <p:cNvSpPr txBox="1"/>
              <p:nvPr/>
            </p:nvSpPr>
            <p:spPr>
              <a:xfrm>
                <a:off x="1165526" y="991255"/>
                <a:ext cx="25447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/>
                  <a:t>For </a:t>
                </a:r>
                <a:r>
                  <a:rPr lang="fr-FR" dirty="0" err="1" smtClean="0"/>
                  <a:t>each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sediment</a:t>
                </a:r>
                <a:r>
                  <a:rPr lang="fr-FR" dirty="0" smtClean="0"/>
                  <a:t> class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fr-FR" i="1" dirty="0"/>
              </a:p>
            </p:txBody>
          </p:sp>
        </mc:Choice>
        <mc:Fallback xmlns="">
          <p:sp>
            <p:nvSpPr>
              <p:cNvPr id="13" name="ZoneTexte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5526" y="991255"/>
                <a:ext cx="2544736" cy="369332"/>
              </a:xfrm>
              <a:prstGeom prst="rect">
                <a:avLst/>
              </a:prstGeom>
              <a:blipFill>
                <a:blip r:embed="rId3"/>
                <a:stretch>
                  <a:fillRect l="-1914" t="-10000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840195" y="2244971"/>
                <a:ext cx="242021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sz="1400" dirty="0" smtClean="0"/>
                  <a:t>Temporal </a:t>
                </a:r>
                <a:r>
                  <a:rPr lang="fr-FR" sz="1400" dirty="0" err="1" smtClean="0"/>
                  <a:t>evolution</a:t>
                </a:r>
                <a:endParaRPr lang="fr-FR" sz="1400" dirty="0" smtClean="0"/>
              </a:p>
              <a:p>
                <a:pPr algn="ctr"/>
                <a:r>
                  <a:rPr lang="fr-FR" sz="1400" dirty="0"/>
                  <a:t>o</a:t>
                </a:r>
                <a:r>
                  <a:rPr lang="fr-FR" sz="1400" dirty="0" smtClean="0"/>
                  <a:t>f </a:t>
                </a:r>
                <a:r>
                  <a:rPr lang="fr-FR" sz="1400" dirty="0" err="1" smtClean="0"/>
                  <a:t>suspended</a:t>
                </a:r>
                <a:r>
                  <a:rPr lang="fr-FR" sz="1400" dirty="0" smtClean="0"/>
                  <a:t> concentration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fr-FR" sz="1400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195" y="2244971"/>
                <a:ext cx="2420213" cy="523220"/>
              </a:xfrm>
              <a:prstGeom prst="rect">
                <a:avLst/>
              </a:prstGeom>
              <a:blipFill>
                <a:blip r:embed="rId4"/>
                <a:stretch>
                  <a:fillRect l="-252" t="-1163" b="-1162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Accolade fermante 14"/>
          <p:cNvSpPr/>
          <p:nvPr/>
        </p:nvSpPr>
        <p:spPr>
          <a:xfrm rot="5400000">
            <a:off x="3729614" y="1495944"/>
            <a:ext cx="131718" cy="1432738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Accolade fermante 15"/>
          <p:cNvSpPr/>
          <p:nvPr/>
        </p:nvSpPr>
        <p:spPr>
          <a:xfrm rot="5400000">
            <a:off x="4986876" y="1873152"/>
            <a:ext cx="131405" cy="678003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Accolade fermante 16"/>
          <p:cNvSpPr/>
          <p:nvPr/>
        </p:nvSpPr>
        <p:spPr>
          <a:xfrm rot="5400000">
            <a:off x="6266240" y="1504175"/>
            <a:ext cx="115357" cy="1399909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Accolade fermante 17"/>
          <p:cNvSpPr/>
          <p:nvPr/>
        </p:nvSpPr>
        <p:spPr>
          <a:xfrm rot="5400000">
            <a:off x="7625143" y="1708826"/>
            <a:ext cx="131249" cy="10065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Accolade fermante 18"/>
          <p:cNvSpPr/>
          <p:nvPr/>
        </p:nvSpPr>
        <p:spPr>
          <a:xfrm rot="5400000">
            <a:off x="8460319" y="2009205"/>
            <a:ext cx="125329" cy="399821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8712774" y="2026724"/>
            <a:ext cx="7284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</a:rPr>
              <a:t>Erosion</a:t>
            </a:r>
            <a:endParaRPr lang="fr-FR" sz="1400" dirty="0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401315" y="2026723"/>
            <a:ext cx="9781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dirty="0" err="1" smtClean="0">
                <a:solidFill>
                  <a:srgbClr val="0070C0"/>
                </a:solidFill>
              </a:rPr>
              <a:t>Deposition</a:t>
            </a:r>
            <a:endParaRPr lang="fr-FR" sz="1400" dirty="0">
              <a:solidFill>
                <a:srgbClr val="0070C0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104036" y="3242449"/>
            <a:ext cx="88146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Erosion</a:t>
            </a:r>
            <a:endParaRPr lang="fr-FR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/>
              <p:cNvSpPr txBox="1"/>
              <p:nvPr/>
            </p:nvSpPr>
            <p:spPr>
              <a:xfrm>
                <a:off x="1377788" y="3652552"/>
                <a:ext cx="2978828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0,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𝑐𝑒</m:t>
                                  </m:r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4" name="ZoneTexte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7788" y="3652552"/>
                <a:ext cx="2978828" cy="62235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ZoneTexte 24"/>
          <p:cNvSpPr txBox="1"/>
          <p:nvPr/>
        </p:nvSpPr>
        <p:spPr>
          <a:xfrm>
            <a:off x="5295940" y="3256884"/>
            <a:ext cx="1600118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rgbClr val="0070C0"/>
                </a:solidFill>
              </a:rPr>
              <a:t>Deposition</a:t>
            </a:r>
            <a:r>
              <a:rPr lang="fr-FR" dirty="0" smtClean="0">
                <a:solidFill>
                  <a:srgbClr val="0070C0"/>
                </a:solidFill>
              </a:rPr>
              <a:t> flux</a:t>
            </a:r>
            <a:endParaRPr lang="fr-FR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ZoneTexte 25"/>
              <p:cNvSpPr txBox="1"/>
              <p:nvPr/>
            </p:nvSpPr>
            <p:spPr>
              <a:xfrm>
                <a:off x="7178830" y="3283220"/>
                <a:ext cx="283616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fr-FR" dirty="0" smtClean="0"/>
                  <a:t>Settling </a:t>
                </a:r>
                <a:r>
                  <a:rPr lang="fr-FR" dirty="0" err="1" smtClean="0"/>
                  <a:t>velocity</a:t>
                </a:r>
                <a:r>
                  <a:rPr lang="fr-FR" dirty="0" smtClean="0"/>
                  <a:t> [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fr-FR" i="1">
                        <a:latin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fr-FR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fr-FR" dirty="0"/>
                  <a:t>] </a:t>
                </a:r>
              </a:p>
            </p:txBody>
          </p:sp>
        </mc:Choice>
        <mc:Fallback xmlns="">
          <p:sp>
            <p:nvSpPr>
              <p:cNvPr id="26" name="ZoneTexte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8830" y="3283220"/>
                <a:ext cx="2836161" cy="369332"/>
              </a:xfrm>
              <a:prstGeom prst="rect">
                <a:avLst/>
              </a:prstGeom>
              <a:blipFill>
                <a:blip r:embed="rId6"/>
                <a:stretch>
                  <a:fillRect l="-1505" t="-10000" r="-860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ZoneTexte 26"/>
              <p:cNvSpPr txBox="1"/>
              <p:nvPr/>
            </p:nvSpPr>
            <p:spPr>
              <a:xfrm>
                <a:off x="7594456" y="3776738"/>
                <a:ext cx="4402295" cy="5211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num>
                        <m:den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10.36</m:t>
                                      </m:r>
                                    </m:e>
                                    <m:sup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+1.049</m:t>
                                  </m:r>
                                  <m:sSup>
                                    <m:sSupPr>
                                      <m:ctrlP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sSub>
                                        <m:sSubPr>
                                          <m:ctrlPr>
                                            <a:rPr lang="fr-FR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b="0" i="1" smtClean="0">
                                              <a:latin typeface="Cambria Math" panose="02040503050406030204" pitchFamily="18" charset="0"/>
                                            </a:rPr>
                                            <m:t>𝐷</m:t>
                                          </m:r>
                                        </m:e>
                                        <m:sub>
                                          <m:r>
                                            <a:rPr lang="fr-FR" b="0" i="1" smtClean="0">
                                              <a:latin typeface="Cambria Math" panose="02040503050406030204" pitchFamily="18" charset="0"/>
                                            </a:rPr>
                                            <m:t>∗,</m:t>
                                          </m:r>
                                          <m:r>
                                            <a:rPr lang="fr-FR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  <m:sup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0.5</m:t>
                              </m:r>
                            </m:sup>
                          </m:s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−10.36</m:t>
                          </m:r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7" name="ZoneTexte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4456" y="3776738"/>
                <a:ext cx="4402295" cy="52116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1052457" y="3256884"/>
                <a:ext cx="231941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fr-FR" dirty="0" smtClean="0"/>
                  <a:t>Flux [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𝑘𝑔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  <m:r>
                      <a:rPr lang="fr-FR" b="0" i="1" smtClean="0">
                        <a:latin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fr-FR" dirty="0" smtClean="0"/>
                  <a:t>] </a:t>
                </a:r>
                <a:endParaRPr lang="fr-FR" dirty="0"/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457" y="3256884"/>
                <a:ext cx="2319418" cy="369332"/>
              </a:xfrm>
              <a:prstGeom prst="rect">
                <a:avLst/>
              </a:prstGeom>
              <a:blipFill>
                <a:blip r:embed="rId8"/>
                <a:stretch>
                  <a:fillRect l="-1842" t="-8197" r="-1316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ZoneTexte 28"/>
              <p:cNvSpPr txBox="1"/>
              <p:nvPr/>
            </p:nvSpPr>
            <p:spPr>
              <a:xfrm>
                <a:off x="1517334" y="4863383"/>
                <a:ext cx="2525628" cy="8417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0,</m:t>
                        </m:r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fr-FR" sz="1600" dirty="0" smtClean="0"/>
                  <a:t> Erosion rate (</a:t>
                </a:r>
                <a:r>
                  <a:rPr lang="fr-FR" sz="1600" dirty="0" err="1" smtClean="0"/>
                  <a:t>same</a:t>
                </a:r>
                <a:r>
                  <a:rPr lang="fr-FR" sz="1600" dirty="0" smtClean="0"/>
                  <a:t> unit)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fr-FR" sz="1600" dirty="0" smtClean="0"/>
                  <a:t>    Class fraction [-]</a:t>
                </a:r>
              </a:p>
              <a:p>
                <a14:m>
                  <m:oMath xmlns:m="http://schemas.openxmlformats.org/officeDocument/2006/math">
                    <m:r>
                      <a:rPr lang="fr-FR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fr-FR" sz="1600" dirty="0" smtClean="0"/>
                  <a:t>    </a:t>
                </a:r>
                <a:r>
                  <a:rPr lang="fr-FR" sz="1600" dirty="0" err="1" smtClean="0"/>
                  <a:t>Bed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porosity</a:t>
                </a:r>
                <a:r>
                  <a:rPr lang="fr-FR" sz="1600" dirty="0" smtClean="0"/>
                  <a:t>  [-]</a:t>
                </a:r>
                <a:endParaRPr lang="fr-FR" sz="1600" dirty="0"/>
              </a:p>
            </p:txBody>
          </p:sp>
        </mc:Choice>
        <mc:Fallback xmlns="">
          <p:sp>
            <p:nvSpPr>
              <p:cNvPr id="29" name="ZoneTexte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7334" y="4863383"/>
                <a:ext cx="2525628" cy="841769"/>
              </a:xfrm>
              <a:prstGeom prst="rect">
                <a:avLst/>
              </a:prstGeom>
              <a:blipFill>
                <a:blip r:embed="rId9"/>
                <a:stretch>
                  <a:fillRect l="-242" t="-1449" r="-242" b="-869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Accolade ouvrante 29"/>
          <p:cNvSpPr/>
          <p:nvPr/>
        </p:nvSpPr>
        <p:spPr>
          <a:xfrm>
            <a:off x="1431576" y="4863383"/>
            <a:ext cx="148255" cy="841769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1" name="ZoneTexte 30"/>
          <p:cNvSpPr txBox="1"/>
          <p:nvPr/>
        </p:nvSpPr>
        <p:spPr>
          <a:xfrm>
            <a:off x="2731499" y="4377620"/>
            <a:ext cx="1705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/>
              <a:t>(</a:t>
            </a:r>
            <a:r>
              <a:rPr lang="fr-FR" sz="1400" i="1" dirty="0" err="1" smtClean="0"/>
              <a:t>Partheniades</a:t>
            </a:r>
            <a:r>
              <a:rPr lang="fr-FR" sz="1400" i="1" dirty="0" smtClean="0"/>
              <a:t>, 1965)</a:t>
            </a:r>
            <a:endParaRPr lang="fr-FR" sz="1400" i="1" dirty="0"/>
          </a:p>
        </p:txBody>
      </p:sp>
      <p:sp>
        <p:nvSpPr>
          <p:cNvPr id="32" name="ZoneTexte 31"/>
          <p:cNvSpPr txBox="1"/>
          <p:nvPr/>
        </p:nvSpPr>
        <p:spPr>
          <a:xfrm>
            <a:off x="10772744" y="4398492"/>
            <a:ext cx="12841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/>
              <a:t>(</a:t>
            </a:r>
            <a:r>
              <a:rPr lang="fr-FR" sz="1400" i="1" dirty="0" err="1" smtClean="0"/>
              <a:t>Soulsby</a:t>
            </a:r>
            <a:r>
              <a:rPr lang="fr-FR" sz="1400" i="1" dirty="0" smtClean="0"/>
              <a:t>, 1997)</a:t>
            </a:r>
            <a:endParaRPr lang="fr-FR" sz="14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ZoneTexte 32"/>
              <p:cNvSpPr txBox="1"/>
              <p:nvPr/>
            </p:nvSpPr>
            <p:spPr>
              <a:xfrm>
                <a:off x="7178829" y="4706269"/>
                <a:ext cx="23194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fr-FR" dirty="0" smtClean="0"/>
                  <a:t>Flux [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</a:rPr>
                      <m:t>𝑘𝑔</m:t>
                    </m:r>
                    <m:r>
                      <a:rPr lang="fr-FR" i="1">
                        <a:latin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fr-FR" i="1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  <m:r>
                      <a:rPr lang="fr-FR" i="1">
                        <a:latin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fr-FR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fr-FR" dirty="0"/>
                  <a:t>] </a:t>
                </a:r>
              </a:p>
            </p:txBody>
          </p:sp>
        </mc:Choice>
        <mc:Fallback xmlns="">
          <p:sp>
            <p:nvSpPr>
              <p:cNvPr id="33" name="ZoneTexte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8829" y="4706269"/>
                <a:ext cx="2319418" cy="369332"/>
              </a:xfrm>
              <a:prstGeom prst="rect">
                <a:avLst/>
              </a:prstGeom>
              <a:blipFill>
                <a:blip r:embed="rId10"/>
                <a:stretch>
                  <a:fillRect l="-1842" t="-8197" r="-1316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ZoneTexte 33"/>
              <p:cNvSpPr txBox="1"/>
              <p:nvPr/>
            </p:nvSpPr>
            <p:spPr>
              <a:xfrm>
                <a:off x="7589091" y="5252493"/>
                <a:ext cx="1747145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.  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,   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4" name="ZoneTexte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9091" y="5252493"/>
                <a:ext cx="1747145" cy="289182"/>
              </a:xfrm>
              <a:prstGeom prst="rect">
                <a:avLst/>
              </a:prstGeom>
              <a:blipFill>
                <a:blip r:embed="rId11"/>
                <a:stretch>
                  <a:fillRect l="-2787" r="-697" b="-1489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ZoneTexte 34"/>
          <p:cNvSpPr txBox="1"/>
          <p:nvPr/>
        </p:nvSpPr>
        <p:spPr>
          <a:xfrm>
            <a:off x="8865683" y="5702548"/>
            <a:ext cx="21242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Bottom</a:t>
            </a:r>
            <a:r>
              <a:rPr lang="fr-FR" sz="1400" dirty="0" smtClean="0"/>
              <a:t> </a:t>
            </a:r>
            <a:r>
              <a:rPr lang="fr-FR" sz="1400" dirty="0" err="1" smtClean="0"/>
              <a:t>computational</a:t>
            </a:r>
            <a:r>
              <a:rPr lang="fr-FR" sz="1400" dirty="0" smtClean="0"/>
              <a:t> </a:t>
            </a:r>
            <a:r>
              <a:rPr lang="fr-FR" sz="1400" dirty="0" err="1" smtClean="0"/>
              <a:t>cell</a:t>
            </a:r>
            <a:endParaRPr lang="fr-FR" sz="1400" dirty="0"/>
          </a:p>
        </p:txBody>
      </p:sp>
      <p:sp>
        <p:nvSpPr>
          <p:cNvPr id="37" name="Accolade fermante 36"/>
          <p:cNvSpPr/>
          <p:nvPr/>
        </p:nvSpPr>
        <p:spPr>
          <a:xfrm rot="5400000">
            <a:off x="9038569" y="5446533"/>
            <a:ext cx="143136" cy="333421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8" name="Groupe 37"/>
          <p:cNvGrpSpPr/>
          <p:nvPr/>
        </p:nvGrpSpPr>
        <p:grpSpPr>
          <a:xfrm>
            <a:off x="10419452" y="481381"/>
            <a:ext cx="1708618" cy="2161505"/>
            <a:chOff x="10419452" y="481381"/>
            <a:chExt cx="1708618" cy="2161505"/>
          </a:xfrm>
        </p:grpSpPr>
        <p:pic>
          <p:nvPicPr>
            <p:cNvPr id="39" name="Image 38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419452" y="481381"/>
              <a:ext cx="1708618" cy="2161505"/>
            </a:xfrm>
            <a:prstGeom prst="rect">
              <a:avLst/>
            </a:prstGeom>
          </p:spPr>
        </p:pic>
        <p:sp>
          <p:nvSpPr>
            <p:cNvPr id="40" name="ZoneTexte 39"/>
            <p:cNvSpPr txBox="1"/>
            <p:nvPr/>
          </p:nvSpPr>
          <p:spPr>
            <a:xfrm>
              <a:off x="10649835" y="1068111"/>
              <a:ext cx="7136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i="1" dirty="0" err="1" smtClean="0"/>
                <a:t>prism</a:t>
              </a:r>
              <a:endParaRPr lang="fr-FR" i="1" dirty="0"/>
            </a:p>
          </p:txBody>
        </p:sp>
      </p:grpSp>
      <p:sp>
        <p:nvSpPr>
          <p:cNvPr id="41" name="Flèche droite 40"/>
          <p:cNvSpPr/>
          <p:nvPr/>
        </p:nvSpPr>
        <p:spPr>
          <a:xfrm>
            <a:off x="846413" y="6010325"/>
            <a:ext cx="412087" cy="272142"/>
          </a:xfrm>
          <a:prstGeom prst="rightArrow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/>
              <p:cNvSpPr txBox="1"/>
              <p:nvPr/>
            </p:nvSpPr>
            <p:spPr>
              <a:xfrm>
                <a:off x="1378126" y="5916196"/>
                <a:ext cx="408349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dirty="0" smtClean="0"/>
                  <a:t>Eroded mass </a:t>
                </a:r>
                <a:r>
                  <a:rPr lang="fr-FR" dirty="0" err="1" smtClean="0"/>
                  <a:t>during</a:t>
                </a:r>
                <a:r>
                  <a:rPr lang="fr-FR" dirty="0" smtClean="0"/>
                  <a:t>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𝑑𝑡</m:t>
                    </m:r>
                  </m:oMath>
                </a14:m>
                <a:r>
                  <a:rPr lang="fr-FR" dirty="0" smtClean="0"/>
                  <a:t> </a:t>
                </a:r>
                <a:r>
                  <a:rPr lang="fr-FR" dirty="0" err="1" smtClean="0"/>
                  <a:t>limited</a:t>
                </a:r>
                <a:r>
                  <a:rPr lang="fr-FR" dirty="0" smtClean="0"/>
                  <a:t> by active </a:t>
                </a:r>
              </a:p>
              <a:p>
                <a:pPr algn="ctr"/>
                <a:r>
                  <a:rPr lang="fr-FR" dirty="0"/>
                  <a:t>l</a:t>
                </a:r>
                <a:r>
                  <a:rPr lang="fr-FR" dirty="0" smtClean="0"/>
                  <a:t>ayer </a:t>
                </a:r>
                <a:r>
                  <a:rPr lang="fr-FR" dirty="0" err="1" smtClean="0"/>
                  <a:t>thickness</a:t>
                </a:r>
                <a:r>
                  <a:rPr lang="fr-FR" dirty="0" smtClean="0"/>
                  <a:t> (Harris and </a:t>
                </a:r>
                <a:r>
                  <a:rPr lang="fr-FR" dirty="0" err="1" smtClean="0"/>
                  <a:t>Wiberg</a:t>
                </a:r>
                <a:r>
                  <a:rPr lang="fr-FR" dirty="0" smtClean="0"/>
                  <a:t>, 1997)</a:t>
                </a:r>
                <a:endParaRPr lang="fr-FR" dirty="0"/>
              </a:p>
            </p:txBody>
          </p:sp>
        </mc:Choice>
        <mc:Fallback xmlns="">
          <p:sp>
            <p:nvSpPr>
              <p:cNvPr id="4" name="ZoneText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8126" y="5916196"/>
                <a:ext cx="4083490" cy="646331"/>
              </a:xfrm>
              <a:prstGeom prst="rect">
                <a:avLst/>
              </a:prstGeom>
              <a:blipFill>
                <a:blip r:embed="rId13"/>
                <a:stretch>
                  <a:fillRect l="-299" t="-5660" r="-299" b="-1415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716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731010" y="-2290082"/>
            <a:ext cx="2564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Erosion/</a:t>
            </a:r>
            <a:r>
              <a:rPr lang="fr-FR" dirty="0" err="1" smtClean="0"/>
              <a:t>deposition</a:t>
            </a:r>
            <a:r>
              <a:rPr lang="fr-FR" dirty="0" smtClean="0"/>
              <a:t> fluxes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6421543" y="-2844080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 smtClean="0"/>
              <a:t>!- BOTTOM BOUNDARY CONDITION OPTION</a:t>
            </a:r>
          </a:p>
          <a:p>
            <a:r>
              <a:rPr lang="fr-FR" dirty="0" smtClean="0"/>
              <a:t>!- 1 = Warner (2008)</a:t>
            </a:r>
          </a:p>
          <a:p>
            <a:r>
              <a:rPr lang="fr-FR" dirty="0" smtClean="0"/>
              <a:t>!- 2 = </a:t>
            </a:r>
            <a:r>
              <a:rPr lang="fr-FR" dirty="0" err="1" smtClean="0"/>
              <a:t>Tsinghua</a:t>
            </a:r>
            <a:r>
              <a:rPr lang="fr-FR" dirty="0" smtClean="0"/>
              <a:t> </a:t>
            </a:r>
            <a:r>
              <a:rPr lang="fr-FR" dirty="0" err="1" smtClean="0"/>
              <a:t>Univ</a:t>
            </a:r>
            <a:r>
              <a:rPr lang="fr-FR" dirty="0" smtClean="0"/>
              <a:t> group (</a:t>
            </a:r>
            <a:r>
              <a:rPr lang="fr-FR" dirty="0" err="1" smtClean="0"/>
              <a:t>under</a:t>
            </a:r>
            <a:r>
              <a:rPr lang="fr-FR" dirty="0" smtClean="0"/>
              <a:t> </a:t>
            </a:r>
            <a:r>
              <a:rPr lang="fr-FR" dirty="0" err="1" smtClean="0"/>
              <a:t>dev</a:t>
            </a:r>
            <a:r>
              <a:rPr lang="fr-FR" dirty="0" smtClean="0"/>
              <a:t>)</a:t>
            </a:r>
          </a:p>
          <a:p>
            <a:r>
              <a:rPr lang="fr-FR" dirty="0" smtClean="0"/>
              <a:t>!------------------------------------------------------------------------------</a:t>
            </a:r>
          </a:p>
          <a:p>
            <a:r>
              <a:rPr lang="fr-FR" dirty="0" err="1" smtClean="0"/>
              <a:t>ised_bc_bot</a:t>
            </a:r>
            <a:r>
              <a:rPr lang="fr-FR" dirty="0" smtClean="0"/>
              <a:t> == 1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/>
              <p:cNvSpPr txBox="1"/>
              <p:nvPr/>
            </p:nvSpPr>
            <p:spPr>
              <a:xfrm>
                <a:off x="1526043" y="1454916"/>
                <a:ext cx="8941430" cy="69153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20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0" i="1" dirty="0" smtClean="0">
                                  <a:latin typeface="Cambria Math" panose="02040503050406030204" pitchFamily="18" charset="0"/>
                                </a:rPr>
                                <m:t>𝑑𝐶</m:t>
                              </m:r>
                            </m:e>
                            <m:sub>
                              <m:r>
                                <a:rPr lang="fr-FR" sz="2000" b="0" i="1" dirty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20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0" i="1" dirty="0" smtClean="0">
                                  <a:latin typeface="Cambria Math" panose="02040503050406030204" pitchFamily="18" charset="0"/>
                                </a:rPr>
                                <m:t>𝑑𝑢𝐶</m:t>
                              </m:r>
                            </m:e>
                            <m:sub>
                              <m:r>
                                <a:rPr lang="fr-FR" sz="2000" b="0" i="1" dirty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fr-FR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20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0" i="1" dirty="0" smtClean="0">
                                  <a:latin typeface="Cambria Math" panose="02040503050406030204" pitchFamily="18" charset="0"/>
                                </a:rPr>
                                <m:t>𝑑𝑣𝐶</m:t>
                              </m:r>
                            </m:e>
                            <m:sub>
                              <m:r>
                                <a:rPr lang="fr-FR" sz="2000" b="0" i="1" dirty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𝑑𝑦</m:t>
                          </m:r>
                        </m:den>
                      </m:f>
                      <m:r>
                        <a:rPr lang="fr-FR" sz="2000" b="0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fr-FR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20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0" i="1" dirty="0" smtClean="0">
                                  <a:latin typeface="Cambria Math" panose="02040503050406030204" pitchFamily="18" charset="0"/>
                                </a:rPr>
                                <m:t>𝑑𝑤𝐶</m:t>
                              </m:r>
                            </m:e>
                            <m:sub>
                              <m:r>
                                <a:rPr lang="fr-FR" sz="2000" b="0" i="1" dirty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𝑑𝑧</m:t>
                          </m:r>
                        </m:den>
                      </m:f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FR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𝑑𝑧</m:t>
                          </m:r>
                        </m:den>
                      </m:f>
                      <m:d>
                        <m:dPr>
                          <m:ctrlPr>
                            <a:rPr lang="fr-FR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20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0" i="1" dirty="0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fr-FR" sz="2000" b="0" i="1" dirty="0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f>
                            <m:fPr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fr-FR" sz="20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b="0" i="1" dirty="0" smtClean="0">
                                      <a:latin typeface="Cambria Math" panose="02040503050406030204" pitchFamily="18" charset="0"/>
                                    </a:rPr>
                                    <m:t>𝑑𝐶</m:t>
                                  </m:r>
                                </m:e>
                                <m:sub>
                                  <m:r>
                                    <a:rPr lang="fr-FR" sz="2000" b="0" i="1" dirty="0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𝑑𝑧</m:t>
                              </m:r>
                            </m:den>
                          </m:f>
                        </m:e>
                      </m:d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FR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20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0" i="1" dirty="0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fr-FR" sz="20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 dirty="0"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fr-FR" sz="2000" i="1" dirty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fr-FR" sz="2000" i="1" dirty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fr-FR" sz="2000" i="1" dirty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fr-FR" sz="2000" b="0" i="1" dirty="0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fr-FR" sz="2000" b="0" i="1" dirty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𝑑𝑧</m:t>
                          </m:r>
                        </m:den>
                      </m:f>
                      <m:r>
                        <a:rPr lang="fr-FR" sz="2000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20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dirty="0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fr-FR" sz="20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 lang="fr-FR" sz="2000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20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sz="2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fr-FR" sz="2000" b="0" i="0" dirty="0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fr-FR" sz="200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fr-FR" sz="20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fr-FR" sz="2000" dirty="0"/>
              </a:p>
            </p:txBody>
          </p:sp>
        </mc:Choice>
        <mc:Fallback xmlns="">
          <p:sp>
            <p:nvSpPr>
              <p:cNvPr id="2" name="ZoneText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6043" y="1454916"/>
                <a:ext cx="8941430" cy="69153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4690951" y="2311864"/>
            <a:ext cx="9026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dirty="0" smtClean="0"/>
              <a:t>Vertical </a:t>
            </a:r>
          </a:p>
          <a:p>
            <a:pPr algn="ctr"/>
            <a:r>
              <a:rPr lang="fr-FR" sz="1400" dirty="0" smtClean="0"/>
              <a:t>advection</a:t>
            </a:r>
            <a:endParaRPr lang="fr-FR" sz="1400" dirty="0"/>
          </a:p>
        </p:txBody>
      </p:sp>
      <p:sp>
        <p:nvSpPr>
          <p:cNvPr id="10" name="Rectangle 9"/>
          <p:cNvSpPr/>
          <p:nvPr/>
        </p:nvSpPr>
        <p:spPr>
          <a:xfrm>
            <a:off x="5671756" y="2311863"/>
            <a:ext cx="14173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dirty="0" smtClean="0"/>
              <a:t>Turbulent </a:t>
            </a:r>
            <a:r>
              <a:rPr lang="fr-FR" sz="1400" dirty="0" err="1" smtClean="0"/>
              <a:t>mixing</a:t>
            </a:r>
            <a:endParaRPr lang="fr-FR" sz="1400" dirty="0" smtClean="0"/>
          </a:p>
          <a:p>
            <a:pPr algn="ctr"/>
            <a:r>
              <a:rPr lang="fr-FR" sz="1400" dirty="0" smtClean="0"/>
              <a:t>Vertical diffusion</a:t>
            </a:r>
            <a:endParaRPr lang="fr-FR" sz="1400" dirty="0"/>
          </a:p>
        </p:txBody>
      </p:sp>
      <p:sp>
        <p:nvSpPr>
          <p:cNvPr id="11" name="Rectangle 10"/>
          <p:cNvSpPr/>
          <p:nvPr/>
        </p:nvSpPr>
        <p:spPr>
          <a:xfrm>
            <a:off x="7274881" y="2335109"/>
            <a:ext cx="7373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smtClean="0"/>
              <a:t>Settling</a:t>
            </a:r>
            <a:endParaRPr lang="fr-FR" sz="1400" dirty="0"/>
          </a:p>
        </p:txBody>
      </p:sp>
      <p:sp>
        <p:nvSpPr>
          <p:cNvPr id="12" name="Rectangle 11"/>
          <p:cNvSpPr/>
          <p:nvPr/>
        </p:nvSpPr>
        <p:spPr>
          <a:xfrm>
            <a:off x="8140310" y="2320286"/>
            <a:ext cx="9366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dirty="0" smtClean="0"/>
              <a:t>Horizontal</a:t>
            </a:r>
          </a:p>
          <a:p>
            <a:pPr algn="ctr"/>
            <a:r>
              <a:rPr lang="fr-FR" sz="1400" dirty="0" smtClean="0"/>
              <a:t>diffusion</a:t>
            </a:r>
            <a:endParaRPr lang="fr-FR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/>
              <p:cNvSpPr txBox="1"/>
              <p:nvPr/>
            </p:nvSpPr>
            <p:spPr>
              <a:xfrm>
                <a:off x="1165526" y="991255"/>
                <a:ext cx="25447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/>
                  <a:t>For </a:t>
                </a:r>
                <a:r>
                  <a:rPr lang="fr-FR" dirty="0" err="1" smtClean="0"/>
                  <a:t>each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sediment</a:t>
                </a:r>
                <a:r>
                  <a:rPr lang="fr-FR" dirty="0" smtClean="0"/>
                  <a:t> class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fr-FR" i="1" dirty="0"/>
              </a:p>
            </p:txBody>
          </p:sp>
        </mc:Choice>
        <mc:Fallback xmlns="">
          <p:sp>
            <p:nvSpPr>
              <p:cNvPr id="13" name="ZoneTexte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5526" y="991255"/>
                <a:ext cx="2544736" cy="369332"/>
              </a:xfrm>
              <a:prstGeom prst="rect">
                <a:avLst/>
              </a:prstGeom>
              <a:blipFill>
                <a:blip r:embed="rId3"/>
                <a:stretch>
                  <a:fillRect l="-1914" t="-10000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840195" y="2244971"/>
                <a:ext cx="242021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sz="1400" dirty="0" smtClean="0"/>
                  <a:t>Temporal </a:t>
                </a:r>
                <a:r>
                  <a:rPr lang="fr-FR" sz="1400" dirty="0" err="1" smtClean="0"/>
                  <a:t>evolution</a:t>
                </a:r>
                <a:endParaRPr lang="fr-FR" sz="1400" dirty="0" smtClean="0"/>
              </a:p>
              <a:p>
                <a:pPr algn="ctr"/>
                <a:r>
                  <a:rPr lang="fr-FR" sz="1400" dirty="0"/>
                  <a:t>o</a:t>
                </a:r>
                <a:r>
                  <a:rPr lang="fr-FR" sz="1400" dirty="0" smtClean="0"/>
                  <a:t>f </a:t>
                </a:r>
                <a:r>
                  <a:rPr lang="fr-FR" sz="1400" dirty="0" err="1" smtClean="0"/>
                  <a:t>suspended</a:t>
                </a:r>
                <a:r>
                  <a:rPr lang="fr-FR" sz="1400" dirty="0" smtClean="0"/>
                  <a:t> concentration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fr-FR" sz="1400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195" y="2244971"/>
                <a:ext cx="2420213" cy="523220"/>
              </a:xfrm>
              <a:prstGeom prst="rect">
                <a:avLst/>
              </a:prstGeom>
              <a:blipFill>
                <a:blip r:embed="rId4"/>
                <a:stretch>
                  <a:fillRect l="-252" t="-1163" b="-1162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Accolade fermante 14"/>
          <p:cNvSpPr/>
          <p:nvPr/>
        </p:nvSpPr>
        <p:spPr>
          <a:xfrm rot="5400000">
            <a:off x="3729614" y="1495944"/>
            <a:ext cx="131718" cy="1432738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Accolade fermante 15"/>
          <p:cNvSpPr/>
          <p:nvPr/>
        </p:nvSpPr>
        <p:spPr>
          <a:xfrm rot="5400000">
            <a:off x="4986876" y="1873152"/>
            <a:ext cx="131405" cy="678003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Accolade fermante 16"/>
          <p:cNvSpPr/>
          <p:nvPr/>
        </p:nvSpPr>
        <p:spPr>
          <a:xfrm rot="5400000">
            <a:off x="6266240" y="1504175"/>
            <a:ext cx="115357" cy="1399909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Accolade fermante 17"/>
          <p:cNvSpPr/>
          <p:nvPr/>
        </p:nvSpPr>
        <p:spPr>
          <a:xfrm rot="5400000">
            <a:off x="7625143" y="1708826"/>
            <a:ext cx="131249" cy="10065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Accolade fermante 18"/>
          <p:cNvSpPr/>
          <p:nvPr/>
        </p:nvSpPr>
        <p:spPr>
          <a:xfrm rot="5400000">
            <a:off x="8460319" y="2009205"/>
            <a:ext cx="125329" cy="399821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8712774" y="2026724"/>
            <a:ext cx="7284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</a:rPr>
              <a:t>Erosion</a:t>
            </a:r>
            <a:endParaRPr lang="fr-FR" sz="1400" dirty="0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401315" y="2026723"/>
            <a:ext cx="9781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dirty="0" err="1" smtClean="0">
                <a:solidFill>
                  <a:srgbClr val="0070C0"/>
                </a:solidFill>
              </a:rPr>
              <a:t>Deposition</a:t>
            </a:r>
            <a:endParaRPr lang="fr-FR" sz="1400" dirty="0">
              <a:solidFill>
                <a:srgbClr val="0070C0"/>
              </a:solidFill>
            </a:endParaRPr>
          </a:p>
        </p:txBody>
      </p:sp>
      <p:sp>
        <p:nvSpPr>
          <p:cNvPr id="36" name="Flèche droite 35"/>
          <p:cNvSpPr/>
          <p:nvPr/>
        </p:nvSpPr>
        <p:spPr>
          <a:xfrm>
            <a:off x="840195" y="3380433"/>
            <a:ext cx="412087" cy="272142"/>
          </a:xfrm>
          <a:prstGeom prst="rightArrow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1313607" y="3309830"/>
            <a:ext cx="3554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New </a:t>
            </a:r>
            <a:r>
              <a:rPr lang="fr-FR" dirty="0" smtClean="0"/>
              <a:t>tracer advection </a:t>
            </a:r>
            <a:r>
              <a:rPr lang="fr-FR" dirty="0" err="1" smtClean="0"/>
              <a:t>scheme</a:t>
            </a:r>
            <a:r>
              <a:rPr lang="fr-FR" dirty="0" smtClean="0"/>
              <a:t>: TVD</a:t>
            </a:r>
            <a:r>
              <a:rPr lang="fr-FR" baseline="30000" dirty="0" smtClean="0"/>
              <a:t>2</a:t>
            </a:r>
            <a:endParaRPr lang="fr-FR" baseline="30000" dirty="0"/>
          </a:p>
        </p:txBody>
      </p:sp>
      <p:grpSp>
        <p:nvGrpSpPr>
          <p:cNvPr id="53" name="Groupe 52"/>
          <p:cNvGrpSpPr/>
          <p:nvPr/>
        </p:nvGrpSpPr>
        <p:grpSpPr>
          <a:xfrm>
            <a:off x="10419452" y="481381"/>
            <a:ext cx="1708618" cy="2161505"/>
            <a:chOff x="10419452" y="481381"/>
            <a:chExt cx="1708618" cy="2161505"/>
          </a:xfrm>
        </p:grpSpPr>
        <p:pic>
          <p:nvPicPr>
            <p:cNvPr id="20" name="Image 1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419452" y="481381"/>
              <a:ext cx="1708618" cy="2161505"/>
            </a:xfrm>
            <a:prstGeom prst="rect">
              <a:avLst/>
            </a:prstGeom>
          </p:spPr>
        </p:pic>
        <p:sp>
          <p:nvSpPr>
            <p:cNvPr id="38" name="ZoneTexte 37"/>
            <p:cNvSpPr txBox="1"/>
            <p:nvPr/>
          </p:nvSpPr>
          <p:spPr>
            <a:xfrm>
              <a:off x="10649835" y="1068111"/>
              <a:ext cx="7136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i="1" dirty="0" err="1" smtClean="0"/>
                <a:t>prism</a:t>
              </a:r>
              <a:endParaRPr lang="fr-FR" i="1" dirty="0"/>
            </a:p>
          </p:txBody>
        </p:sp>
      </p:grpSp>
      <p:pic>
        <p:nvPicPr>
          <p:cNvPr id="39" name="Image 3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146"/>
          <a:stretch/>
        </p:blipFill>
        <p:spPr>
          <a:xfrm>
            <a:off x="97816" y="4383033"/>
            <a:ext cx="3938707" cy="1263828"/>
          </a:xfrm>
          <a:prstGeom prst="rect">
            <a:avLst/>
          </a:prstGeom>
        </p:spPr>
      </p:pic>
      <p:pic>
        <p:nvPicPr>
          <p:cNvPr id="40" name="Image 3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34" b="36031"/>
          <a:stretch/>
        </p:blipFill>
        <p:spPr>
          <a:xfrm>
            <a:off x="4126823" y="4323267"/>
            <a:ext cx="3920303" cy="1311912"/>
          </a:xfrm>
          <a:prstGeom prst="rect">
            <a:avLst/>
          </a:prstGeom>
        </p:spPr>
      </p:pic>
      <p:pic>
        <p:nvPicPr>
          <p:cNvPr id="41" name="Image 4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78"/>
          <a:stretch/>
        </p:blipFill>
        <p:spPr>
          <a:xfrm>
            <a:off x="8194018" y="4323267"/>
            <a:ext cx="3706781" cy="1323594"/>
          </a:xfrm>
          <a:prstGeom prst="rect">
            <a:avLst/>
          </a:prstGeom>
        </p:spPr>
      </p:pic>
      <p:sp>
        <p:nvSpPr>
          <p:cNvPr id="42" name="ZoneTexte 41"/>
          <p:cNvSpPr txBox="1"/>
          <p:nvPr/>
        </p:nvSpPr>
        <p:spPr>
          <a:xfrm>
            <a:off x="7495823" y="3293389"/>
            <a:ext cx="3364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FVM formulation </a:t>
            </a:r>
            <a:r>
              <a:rPr lang="fr-FR" dirty="0" err="1" smtClean="0"/>
              <a:t>with</a:t>
            </a:r>
            <a:r>
              <a:rPr lang="fr-FR" dirty="0" smtClean="0"/>
              <a:t> 3 </a:t>
            </a:r>
            <a:r>
              <a:rPr lang="fr-FR" dirty="0" err="1" smtClean="0"/>
              <a:t>sub-steps</a:t>
            </a:r>
            <a:endParaRPr lang="fr-FR" dirty="0"/>
          </a:p>
        </p:txBody>
      </p:sp>
      <p:sp>
        <p:nvSpPr>
          <p:cNvPr id="43" name="ZoneTexte 42"/>
          <p:cNvSpPr txBox="1"/>
          <p:nvPr/>
        </p:nvSpPr>
        <p:spPr>
          <a:xfrm>
            <a:off x="600780" y="3969242"/>
            <a:ext cx="2424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/>
              <a:t>1- Horizontal advection</a:t>
            </a:r>
            <a:endParaRPr lang="fr-FR" i="1" dirty="0"/>
          </a:p>
        </p:txBody>
      </p:sp>
      <p:sp>
        <p:nvSpPr>
          <p:cNvPr id="44" name="ZoneTexte 43"/>
          <p:cNvSpPr txBox="1"/>
          <p:nvPr/>
        </p:nvSpPr>
        <p:spPr>
          <a:xfrm>
            <a:off x="4770502" y="3958172"/>
            <a:ext cx="2096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/>
              <a:t>2- Vertical advection</a:t>
            </a:r>
            <a:endParaRPr lang="fr-FR" i="1" dirty="0"/>
          </a:p>
        </p:txBody>
      </p:sp>
      <p:sp>
        <p:nvSpPr>
          <p:cNvPr id="45" name="Accolade fermante 44"/>
          <p:cNvSpPr/>
          <p:nvPr/>
        </p:nvSpPr>
        <p:spPr>
          <a:xfrm rot="5400000">
            <a:off x="7169038" y="5073533"/>
            <a:ext cx="89157" cy="647296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ZoneTexte 45"/>
          <p:cNvSpPr txBox="1"/>
          <p:nvPr/>
        </p:nvSpPr>
        <p:spPr>
          <a:xfrm>
            <a:off x="6764225" y="5477054"/>
            <a:ext cx="11037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smtClean="0"/>
              <a:t>vertical </a:t>
            </a:r>
            <a:r>
              <a:rPr lang="fr-FR" sz="1400" dirty="0" err="1" smtClean="0"/>
              <a:t>level</a:t>
            </a:r>
            <a:endParaRPr lang="fr-FR" sz="1400" dirty="0" smtClean="0"/>
          </a:p>
          <a:p>
            <a:pPr algn="ctr"/>
            <a:r>
              <a:rPr lang="fr-FR" sz="1400" dirty="0" smtClean="0"/>
              <a:t> index</a:t>
            </a:r>
            <a:endParaRPr lang="fr-FR" sz="1400" dirty="0"/>
          </a:p>
        </p:txBody>
      </p:sp>
      <p:sp>
        <p:nvSpPr>
          <p:cNvPr id="47" name="Accolade fermante 46"/>
          <p:cNvSpPr/>
          <p:nvPr/>
        </p:nvSpPr>
        <p:spPr>
          <a:xfrm rot="5400000">
            <a:off x="3089348" y="5109884"/>
            <a:ext cx="83653" cy="740167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ZoneTexte 47"/>
          <p:cNvSpPr txBox="1"/>
          <p:nvPr/>
        </p:nvSpPr>
        <p:spPr>
          <a:xfrm>
            <a:off x="2525154" y="5587109"/>
            <a:ext cx="11970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err="1" smtClean="0"/>
              <a:t>Sub</a:t>
            </a:r>
            <a:r>
              <a:rPr lang="fr-FR" sz="1400" dirty="0" smtClean="0"/>
              <a:t>-time </a:t>
            </a:r>
            <a:r>
              <a:rPr lang="fr-FR" sz="1400" dirty="0" err="1" smtClean="0"/>
              <a:t>step</a:t>
            </a:r>
            <a:endParaRPr lang="fr-FR" sz="1400" dirty="0" smtClean="0"/>
          </a:p>
          <a:p>
            <a:pPr algn="ctr"/>
            <a:r>
              <a:rPr lang="fr-FR" sz="1400" dirty="0"/>
              <a:t>f</a:t>
            </a:r>
            <a:r>
              <a:rPr lang="fr-FR" sz="1400" dirty="0" smtClean="0"/>
              <a:t>or CFL </a:t>
            </a:r>
            <a:r>
              <a:rPr lang="fr-FR" sz="1400" dirty="0" err="1" smtClean="0"/>
              <a:t>crit</a:t>
            </a:r>
            <a:endParaRPr lang="fr-FR" sz="1400" dirty="0"/>
          </a:p>
        </p:txBody>
      </p:sp>
      <p:sp>
        <p:nvSpPr>
          <p:cNvPr id="49" name="Rectangle 48"/>
          <p:cNvSpPr/>
          <p:nvPr/>
        </p:nvSpPr>
        <p:spPr>
          <a:xfrm>
            <a:off x="4036523" y="3866606"/>
            <a:ext cx="3909844" cy="23090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ZoneTexte 49"/>
          <p:cNvSpPr txBox="1"/>
          <p:nvPr/>
        </p:nvSpPr>
        <p:spPr>
          <a:xfrm>
            <a:off x="3778679" y="6322014"/>
            <a:ext cx="4183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rgbClr val="FF0000"/>
                </a:solidFill>
              </a:rPr>
              <a:t>Implicit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fr-FR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remove</a:t>
            </a:r>
            <a:r>
              <a:rPr lang="fr-FR" dirty="0" smtClean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fr-FR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constraints</a:t>
            </a:r>
            <a:r>
              <a:rPr lang="fr-FR" dirty="0" smtClean="0">
                <a:solidFill>
                  <a:srgbClr val="FF0000"/>
                </a:solidFill>
                <a:sym typeface="Wingdings" panose="05000000000000000000" pitchFamily="2" charset="2"/>
              </a:rPr>
              <a:t> due to high </a:t>
            </a:r>
            <a:endParaRPr lang="fr-FR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/>
              <p:cNvSpPr/>
              <p:nvPr/>
            </p:nvSpPr>
            <p:spPr>
              <a:xfrm>
                <a:off x="7722169" y="6322014"/>
                <a:ext cx="621644" cy="3815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fr-FR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fr-FR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fr-FR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1" name="Rectangle 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2169" y="6322014"/>
                <a:ext cx="621644" cy="38151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ZoneTexte 51"/>
          <p:cNvSpPr txBox="1"/>
          <p:nvPr/>
        </p:nvSpPr>
        <p:spPr>
          <a:xfrm>
            <a:off x="9076976" y="3953935"/>
            <a:ext cx="2008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3</a:t>
            </a:r>
            <a:r>
              <a:rPr lang="fr-FR" i="1" dirty="0" smtClean="0"/>
              <a:t>- </a:t>
            </a:r>
            <a:r>
              <a:rPr lang="fr-FR" i="1" dirty="0" err="1" smtClean="0"/>
              <a:t>Remaining</a:t>
            </a:r>
            <a:r>
              <a:rPr lang="fr-FR" i="1" dirty="0" smtClean="0"/>
              <a:t> </a:t>
            </a:r>
            <a:r>
              <a:rPr lang="fr-FR" i="1" dirty="0" err="1" smtClean="0"/>
              <a:t>terms</a:t>
            </a:r>
            <a:endParaRPr lang="fr-FR" i="1" dirty="0"/>
          </a:p>
        </p:txBody>
      </p:sp>
      <p:sp>
        <p:nvSpPr>
          <p:cNvPr id="54" name="ZoneTexte 53"/>
          <p:cNvSpPr txBox="1"/>
          <p:nvPr/>
        </p:nvSpPr>
        <p:spPr>
          <a:xfrm>
            <a:off x="0" y="0"/>
            <a:ext cx="12192000" cy="3815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err="1" smtClean="0"/>
              <a:t>Sediment</a:t>
            </a:r>
            <a:r>
              <a:rPr lang="fr-FR" dirty="0" smtClean="0"/>
              <a:t> transport </a:t>
            </a:r>
            <a:r>
              <a:rPr lang="fr-FR" dirty="0" err="1" smtClean="0"/>
              <a:t>with</a:t>
            </a:r>
            <a:r>
              <a:rPr lang="fr-FR" dirty="0" smtClean="0"/>
              <a:t> SED3D: </a:t>
            </a:r>
            <a:r>
              <a:rPr lang="fr-FR" b="1" dirty="0"/>
              <a:t>I</a:t>
            </a:r>
            <a:r>
              <a:rPr lang="fr-FR" b="1" dirty="0" smtClean="0"/>
              <a:t>. Suspension</a:t>
            </a:r>
            <a:endParaRPr lang="fr-FR" b="1" dirty="0"/>
          </a:p>
        </p:txBody>
      </p:sp>
      <p:sp>
        <p:nvSpPr>
          <p:cNvPr id="55" name="ZoneTexte 54"/>
          <p:cNvSpPr txBox="1"/>
          <p:nvPr/>
        </p:nvSpPr>
        <p:spPr>
          <a:xfrm>
            <a:off x="97816" y="527595"/>
            <a:ext cx="3202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smtClean="0"/>
              <a:t>Advection-diffusion </a:t>
            </a:r>
            <a:r>
              <a:rPr lang="fr-FR" dirty="0" err="1" smtClean="0"/>
              <a:t>equation</a:t>
            </a:r>
            <a:endParaRPr lang="fr-FR" dirty="0"/>
          </a:p>
        </p:txBody>
      </p:sp>
      <p:sp>
        <p:nvSpPr>
          <p:cNvPr id="56" name="ZoneTexte 55"/>
          <p:cNvSpPr txBox="1"/>
          <p:nvPr/>
        </p:nvSpPr>
        <p:spPr>
          <a:xfrm>
            <a:off x="3371875" y="2321806"/>
            <a:ext cx="9767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smtClean="0"/>
              <a:t>Horizontal </a:t>
            </a:r>
          </a:p>
          <a:p>
            <a:pPr algn="ctr"/>
            <a:r>
              <a:rPr lang="fr-FR" sz="1400" dirty="0" smtClean="0"/>
              <a:t>advection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165752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/>
              <p:cNvSpPr txBox="1"/>
              <p:nvPr/>
            </p:nvSpPr>
            <p:spPr>
              <a:xfrm>
                <a:off x="97816" y="527595"/>
                <a:ext cx="56980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fr-FR" dirty="0" err="1" smtClean="0"/>
                  <a:t>Bedload</a:t>
                </a:r>
                <a:r>
                  <a:rPr lang="fr-FR" dirty="0" smtClean="0"/>
                  <a:t> flux </a:t>
                </a:r>
                <a:r>
                  <a:rPr lang="fr-FR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fr-FR" dirty="0"/>
                  <a:t>)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based</a:t>
                </a:r>
                <a:r>
                  <a:rPr lang="fr-FR" dirty="0" smtClean="0"/>
                  <a:t> on semi </a:t>
                </a:r>
                <a:r>
                  <a:rPr lang="fr-FR" dirty="0" err="1" smtClean="0"/>
                  <a:t>empirical</a:t>
                </a:r>
                <a:r>
                  <a:rPr lang="fr-FR" dirty="0" smtClean="0"/>
                  <a:t> formulations</a:t>
                </a:r>
                <a:endParaRPr lang="fr-FR" dirty="0"/>
              </a:p>
            </p:txBody>
          </p:sp>
        </mc:Choice>
        <mc:Fallback xmlns="">
          <p:sp>
            <p:nvSpPr>
              <p:cNvPr id="9" name="ZoneText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16" y="527595"/>
                <a:ext cx="5698035" cy="369332"/>
              </a:xfrm>
              <a:prstGeom prst="rect">
                <a:avLst/>
              </a:prstGeom>
              <a:blipFill>
                <a:blip r:embed="rId3"/>
                <a:stretch>
                  <a:fillRect l="-642" t="-10000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ZoneTexte 9"/>
          <p:cNvSpPr txBox="1"/>
          <p:nvPr/>
        </p:nvSpPr>
        <p:spPr>
          <a:xfrm>
            <a:off x="2279056" y="1155818"/>
            <a:ext cx="2986138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err="1" smtClean="0"/>
              <a:t>Soulsby</a:t>
            </a:r>
            <a:r>
              <a:rPr lang="fr-FR" dirty="0" smtClean="0"/>
              <a:t> and Damgaard (2005)</a:t>
            </a:r>
          </a:p>
          <a:p>
            <a:r>
              <a:rPr lang="fr-FR" dirty="0" smtClean="0"/>
              <a:t>Van Rijn (2007)</a:t>
            </a:r>
          </a:p>
          <a:p>
            <a:r>
              <a:rPr lang="fr-FR" dirty="0" smtClean="0"/>
              <a:t>Wu and Lin (2014)</a:t>
            </a:r>
            <a:endParaRPr lang="fr-FR" dirty="0"/>
          </a:p>
        </p:txBody>
      </p:sp>
      <p:sp>
        <p:nvSpPr>
          <p:cNvPr id="11" name="Flèche droite 10"/>
          <p:cNvSpPr/>
          <p:nvPr/>
        </p:nvSpPr>
        <p:spPr>
          <a:xfrm>
            <a:off x="5683913" y="1472796"/>
            <a:ext cx="412087" cy="272142"/>
          </a:xfrm>
          <a:prstGeom prst="rightArrow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6515104" y="1352548"/>
                <a:ext cx="283596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𝑐𝑟</m:t>
                              </m:r>
                            </m:sub>
                          </m:s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fr-FR" b="0" dirty="0" smtClean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5104" y="1352548"/>
                <a:ext cx="2835968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ZoneTexte 14"/>
          <p:cNvSpPr txBox="1"/>
          <p:nvPr/>
        </p:nvSpPr>
        <p:spPr>
          <a:xfrm>
            <a:off x="1762108" y="1161433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70C0"/>
                </a:solidFill>
              </a:rPr>
              <a:t>[SD]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1702489" y="1697132"/>
            <a:ext cx="62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[WL]</a:t>
            </a:r>
            <a:endParaRPr lang="fr-FR" dirty="0">
              <a:solidFill>
                <a:srgbClr val="FF0000"/>
              </a:solidFill>
            </a:endParaRPr>
          </a:p>
        </p:txBody>
      </p:sp>
      <p:grpSp>
        <p:nvGrpSpPr>
          <p:cNvPr id="12" name="Groupe 11"/>
          <p:cNvGrpSpPr/>
          <p:nvPr/>
        </p:nvGrpSpPr>
        <p:grpSpPr>
          <a:xfrm>
            <a:off x="596624" y="2541731"/>
            <a:ext cx="4103038" cy="3275989"/>
            <a:chOff x="596624" y="2541731"/>
            <a:chExt cx="4103038" cy="3275989"/>
          </a:xfrm>
        </p:grpSpPr>
        <p:sp>
          <p:nvSpPr>
            <p:cNvPr id="7" name="ZoneTexte 6"/>
            <p:cNvSpPr txBox="1"/>
            <p:nvPr/>
          </p:nvSpPr>
          <p:spPr>
            <a:xfrm>
              <a:off x="819946" y="2541731"/>
              <a:ext cx="35701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/>
                <a:t>Bed</a:t>
              </a:r>
              <a:r>
                <a:rPr lang="fr-FR" dirty="0" smtClean="0"/>
                <a:t> </a:t>
              </a:r>
              <a:r>
                <a:rPr lang="fr-FR" dirty="0" err="1" smtClean="0"/>
                <a:t>slope</a:t>
              </a:r>
              <a:r>
                <a:rPr lang="fr-FR" dirty="0" smtClean="0"/>
                <a:t> </a:t>
              </a:r>
              <a:r>
                <a:rPr lang="fr-FR" dirty="0" err="1" smtClean="0"/>
                <a:t>effect</a:t>
              </a:r>
              <a:r>
                <a:rPr lang="fr-FR" dirty="0" smtClean="0"/>
                <a:t> (</a:t>
              </a:r>
              <a:r>
                <a:rPr lang="fr-FR" dirty="0" err="1" smtClean="0"/>
                <a:t>Lesser</a:t>
              </a:r>
              <a:r>
                <a:rPr lang="fr-FR" dirty="0" smtClean="0"/>
                <a:t> et al., 2004)</a:t>
              </a:r>
              <a:endParaRPr lang="fr-FR" dirty="0"/>
            </a:p>
          </p:txBody>
        </p:sp>
        <p:cxnSp>
          <p:nvCxnSpPr>
            <p:cNvPr id="35" name="Connecteur en angle 34"/>
            <p:cNvCxnSpPr/>
            <p:nvPr/>
          </p:nvCxnSpPr>
          <p:spPr>
            <a:xfrm>
              <a:off x="596624" y="2633742"/>
              <a:ext cx="223322" cy="138822"/>
            </a:xfrm>
            <a:prstGeom prst="bentConnector3">
              <a:avLst>
                <a:gd name="adj1" fmla="val 1352"/>
              </a:avLst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ZoneTexte 1"/>
            <p:cNvSpPr txBox="1"/>
            <p:nvPr/>
          </p:nvSpPr>
          <p:spPr>
            <a:xfrm>
              <a:off x="819946" y="3077621"/>
              <a:ext cx="38797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/>
                <a:t>Fluxes </a:t>
              </a:r>
              <a:r>
                <a:rPr lang="fr-FR" sz="1600" dirty="0" err="1" smtClean="0"/>
                <a:t>modulated</a:t>
              </a:r>
              <a:r>
                <a:rPr lang="fr-FR" sz="1600" dirty="0" smtClean="0"/>
                <a:t> </a:t>
              </a:r>
              <a:r>
                <a:rPr lang="fr-FR" sz="1600" dirty="0" err="1" smtClean="0"/>
                <a:t>depending</a:t>
              </a:r>
              <a:r>
                <a:rPr lang="fr-FR" sz="1600" dirty="0" smtClean="0"/>
                <a:t> on longitudinal</a:t>
              </a:r>
            </a:p>
            <a:p>
              <a:r>
                <a:rPr lang="fr-FR" sz="1600" dirty="0"/>
                <a:t>a</a:t>
              </a:r>
              <a:r>
                <a:rPr lang="fr-FR" sz="1600" dirty="0" smtClean="0"/>
                <a:t>nd transversal </a:t>
              </a:r>
              <a:r>
                <a:rPr lang="fr-FR" sz="1600" dirty="0" err="1" smtClean="0"/>
                <a:t>slopes</a:t>
              </a:r>
              <a:endParaRPr lang="fr-FR" sz="1600" dirty="0"/>
            </a:p>
          </p:txBody>
        </p:sp>
        <p:pic>
          <p:nvPicPr>
            <p:cNvPr id="4" name="Image 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79676" y="3969918"/>
              <a:ext cx="2652665" cy="1692998"/>
            </a:xfrm>
            <a:prstGeom prst="rect">
              <a:avLst/>
            </a:prstGeom>
          </p:spPr>
        </p:pic>
        <p:sp>
          <p:nvSpPr>
            <p:cNvPr id="5" name="ZoneTexte 4"/>
            <p:cNvSpPr txBox="1"/>
            <p:nvPr/>
          </p:nvSpPr>
          <p:spPr>
            <a:xfrm>
              <a:off x="3096285" y="5540721"/>
              <a:ext cx="145898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i="1" dirty="0" smtClean="0"/>
                <a:t>(</a:t>
              </a:r>
              <a:r>
                <a:rPr lang="fr-FR" sz="1200" i="1" dirty="0" err="1" smtClean="0"/>
                <a:t>from</a:t>
              </a:r>
              <a:r>
                <a:rPr lang="fr-FR" sz="1200" i="1" dirty="0" smtClean="0"/>
                <a:t> </a:t>
              </a:r>
              <a:r>
                <a:rPr lang="fr-FR" sz="1200" i="1" dirty="0" err="1" smtClean="0"/>
                <a:t>Soulsby</a:t>
              </a:r>
              <a:r>
                <a:rPr lang="fr-FR" sz="1200" i="1" dirty="0" smtClean="0"/>
                <a:t>, 1997)</a:t>
              </a:r>
              <a:endParaRPr lang="fr-FR" sz="1200" i="1" dirty="0"/>
            </a:p>
          </p:txBody>
        </p:sp>
      </p:grpSp>
      <p:grpSp>
        <p:nvGrpSpPr>
          <p:cNvPr id="6" name="Groupe 5"/>
          <p:cNvGrpSpPr/>
          <p:nvPr/>
        </p:nvGrpSpPr>
        <p:grpSpPr>
          <a:xfrm>
            <a:off x="6493973" y="1788008"/>
            <a:ext cx="5664722" cy="4812771"/>
            <a:chOff x="6493973" y="1788008"/>
            <a:chExt cx="5664722" cy="4812771"/>
          </a:xfrm>
        </p:grpSpPr>
        <p:pic>
          <p:nvPicPr>
            <p:cNvPr id="32" name="Image 3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55117" y="3864417"/>
              <a:ext cx="3132082" cy="2736362"/>
            </a:xfrm>
            <a:prstGeom prst="rect">
              <a:avLst/>
            </a:prstGeom>
          </p:spPr>
        </p:pic>
        <p:cxnSp>
          <p:nvCxnSpPr>
            <p:cNvPr id="3" name="Connecteur en angle 2"/>
            <p:cNvCxnSpPr/>
            <p:nvPr/>
          </p:nvCxnSpPr>
          <p:spPr>
            <a:xfrm>
              <a:off x="7948109" y="1903263"/>
              <a:ext cx="223322" cy="138822"/>
            </a:xfrm>
            <a:prstGeom prst="bentConnector3">
              <a:avLst>
                <a:gd name="adj1" fmla="val 1352"/>
              </a:avLst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ZoneTexte 26"/>
            <p:cNvSpPr txBox="1"/>
            <p:nvPr/>
          </p:nvSpPr>
          <p:spPr>
            <a:xfrm>
              <a:off x="8261131" y="2218566"/>
              <a:ext cx="32215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/>
                <a:t>A</a:t>
              </a:r>
              <a:r>
                <a:rPr lang="fr-FR" dirty="0" err="1" smtClean="0"/>
                <a:t>symmetric</a:t>
              </a:r>
              <a:r>
                <a:rPr lang="fr-FR" dirty="0" smtClean="0"/>
                <a:t> </a:t>
              </a:r>
              <a:r>
                <a:rPr lang="fr-FR" dirty="0" err="1" smtClean="0"/>
                <a:t>waves</a:t>
              </a:r>
              <a:r>
                <a:rPr lang="fr-FR" dirty="0" smtClean="0"/>
                <a:t> (</a:t>
              </a:r>
              <a:r>
                <a:rPr lang="fr-FR" dirty="0" err="1" smtClean="0"/>
                <a:t>Elfrink</a:t>
              </a:r>
              <a:r>
                <a:rPr lang="fr-FR" dirty="0" smtClean="0"/>
                <a:t> et al.,</a:t>
              </a:r>
            </a:p>
            <a:p>
              <a:r>
                <a:rPr lang="fr-FR" dirty="0"/>
                <a:t>	</a:t>
              </a:r>
              <a:r>
                <a:rPr lang="fr-FR" dirty="0" smtClean="0"/>
                <a:t>	2006)</a:t>
              </a:r>
              <a:endParaRPr lang="fr-FR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ZoneTexte 27"/>
                <p:cNvSpPr txBox="1"/>
                <p:nvPr/>
              </p:nvSpPr>
              <p:spPr>
                <a:xfrm>
                  <a:off x="8261131" y="1849234"/>
                  <a:ext cx="321729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 smtClean="0"/>
                    <a:t>Angle </a:t>
                  </a:r>
                  <a:r>
                    <a:rPr lang="fr-FR" dirty="0" err="1" smtClean="0"/>
                    <a:t>between</a:t>
                  </a:r>
                  <a:r>
                    <a:rPr lang="fr-FR" dirty="0" smtClean="0"/>
                    <a:t> </a:t>
                  </a:r>
                  <a:r>
                    <a:rPr lang="fr-FR" dirty="0" err="1" smtClean="0"/>
                    <a:t>waves</a:t>
                  </a:r>
                  <a:r>
                    <a:rPr lang="fr-FR" dirty="0" smtClean="0"/>
                    <a:t>/</a:t>
                  </a:r>
                  <a:r>
                    <a:rPr lang="fr-FR" dirty="0" err="1" smtClean="0"/>
                    <a:t>current</a:t>
                  </a:r>
                  <a:r>
                    <a:rPr lang="fr-FR" dirty="0" smtClean="0"/>
                    <a:t> </a:t>
                  </a:r>
                  <a14:m>
                    <m:oMath xmlns:m="http://schemas.openxmlformats.org/officeDocument/2006/math">
                      <m:r>
                        <a:rPr lang="fr-F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</m:oMath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28" name="ZoneTexte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61131" y="1849234"/>
                  <a:ext cx="3217291" cy="369332"/>
                </a:xfrm>
                <a:prstGeom prst="rect">
                  <a:avLst/>
                </a:prstGeom>
                <a:blipFill>
                  <a:blip r:embed="rId7"/>
                  <a:stretch>
                    <a:fillRect l="-1515" t="-8197" b="-2459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Rectangle 28"/>
            <p:cNvSpPr/>
            <p:nvPr/>
          </p:nvSpPr>
          <p:spPr>
            <a:xfrm>
              <a:off x="6545325" y="1788008"/>
              <a:ext cx="139243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 err="1" smtClean="0">
                  <a:solidFill>
                    <a:schemeClr val="accent2"/>
                  </a:solidFill>
                </a:rPr>
                <a:t>accounts</a:t>
              </a:r>
              <a:r>
                <a:rPr lang="fr-FR" dirty="0" smtClean="0">
                  <a:solidFill>
                    <a:schemeClr val="accent2"/>
                  </a:solidFill>
                </a:rPr>
                <a:t> </a:t>
              </a:r>
              <a:r>
                <a:rPr lang="fr-FR" dirty="0">
                  <a:solidFill>
                    <a:schemeClr val="accent2"/>
                  </a:solidFill>
                </a:rPr>
                <a:t>for </a:t>
              </a:r>
            </a:p>
          </p:txBody>
        </p:sp>
        <p:cxnSp>
          <p:nvCxnSpPr>
            <p:cNvPr id="30" name="Connecteur en angle 29"/>
            <p:cNvCxnSpPr/>
            <p:nvPr/>
          </p:nvCxnSpPr>
          <p:spPr>
            <a:xfrm>
              <a:off x="7948109" y="2264410"/>
              <a:ext cx="223322" cy="138822"/>
            </a:xfrm>
            <a:prstGeom prst="bentConnector3">
              <a:avLst>
                <a:gd name="adj1" fmla="val 1352"/>
              </a:avLst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Image 3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93973" y="2810223"/>
              <a:ext cx="3131594" cy="2319390"/>
            </a:xfrm>
            <a:prstGeom prst="rect">
              <a:avLst/>
            </a:prstGeom>
          </p:spPr>
        </p:pic>
        <p:sp>
          <p:nvSpPr>
            <p:cNvPr id="33" name="Accolade fermante 32"/>
            <p:cNvSpPr/>
            <p:nvPr/>
          </p:nvSpPr>
          <p:spPr>
            <a:xfrm>
              <a:off x="11393214" y="1849234"/>
              <a:ext cx="85208" cy="738664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1515570" y="1972674"/>
              <a:ext cx="64312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 smtClean="0">
                  <a:solidFill>
                    <a:srgbClr val="0070C0"/>
                  </a:solidFill>
                </a:rPr>
                <a:t>SD </a:t>
              </a:r>
              <a:r>
                <a:rPr lang="fr-FR" dirty="0" smtClean="0"/>
                <a:t>&amp;</a:t>
              </a:r>
            </a:p>
            <a:p>
              <a:r>
                <a:rPr lang="fr-FR" dirty="0" smtClean="0">
                  <a:solidFill>
                    <a:srgbClr val="0070C0"/>
                  </a:solidFill>
                </a:rPr>
                <a:t> </a:t>
              </a:r>
              <a:r>
                <a:rPr lang="fr-FR" dirty="0" smtClean="0">
                  <a:solidFill>
                    <a:srgbClr val="FF0000"/>
                  </a:solidFill>
                </a:rPr>
                <a:t>WL</a:t>
              </a:r>
              <a:endParaRPr lang="fr-FR" dirty="0">
                <a:solidFill>
                  <a:srgbClr val="FF0000"/>
                </a:solidFill>
              </a:endParaRPr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6724730" y="5351938"/>
              <a:ext cx="16954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i="1" dirty="0" smtClean="0"/>
                <a:t>(</a:t>
              </a:r>
              <a:r>
                <a:rPr lang="fr-FR" sz="1200" i="1" dirty="0" err="1" smtClean="0"/>
                <a:t>from</a:t>
              </a:r>
              <a:r>
                <a:rPr lang="fr-FR" sz="1200" i="1" dirty="0" smtClean="0"/>
                <a:t> Wu and Lin, 2014)</a:t>
              </a:r>
              <a:endParaRPr lang="fr-FR" sz="1200" i="1" dirty="0"/>
            </a:p>
          </p:txBody>
        </p:sp>
      </p:grpSp>
      <p:sp>
        <p:nvSpPr>
          <p:cNvPr id="26" name="ZoneTexte 25"/>
          <p:cNvSpPr txBox="1"/>
          <p:nvPr/>
        </p:nvSpPr>
        <p:spPr>
          <a:xfrm>
            <a:off x="0" y="0"/>
            <a:ext cx="12192000" cy="3815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err="1" smtClean="0"/>
              <a:t>Sediment</a:t>
            </a:r>
            <a:r>
              <a:rPr lang="fr-FR" dirty="0" smtClean="0"/>
              <a:t> transport </a:t>
            </a:r>
            <a:r>
              <a:rPr lang="fr-FR" dirty="0" err="1" smtClean="0"/>
              <a:t>with</a:t>
            </a:r>
            <a:r>
              <a:rPr lang="fr-FR" dirty="0" smtClean="0"/>
              <a:t> SED3D: </a:t>
            </a:r>
            <a:r>
              <a:rPr lang="fr-FR" b="1" dirty="0" smtClean="0"/>
              <a:t>II. </a:t>
            </a:r>
            <a:r>
              <a:rPr lang="fr-FR" b="1" dirty="0" err="1" smtClean="0"/>
              <a:t>Bedload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22858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 descr="Maillage_Dune.png"/>
          <p:cNvPicPr>
            <a:picLocks noChangeAspect="1"/>
          </p:cNvPicPr>
          <p:nvPr/>
        </p:nvPicPr>
        <p:blipFill>
          <a:blip r:embed="rId2" cstate="print"/>
          <a:srcRect r="10792"/>
          <a:stretch>
            <a:fillRect/>
          </a:stretch>
        </p:blipFill>
        <p:spPr>
          <a:xfrm>
            <a:off x="2382085" y="5340363"/>
            <a:ext cx="7626538" cy="598302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259841" y="688835"/>
            <a:ext cx="1607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Exner</a:t>
            </a:r>
            <a:r>
              <a:rPr lang="fr-FR" dirty="0" smtClean="0"/>
              <a:t> </a:t>
            </a:r>
            <a:r>
              <a:rPr lang="fr-FR" dirty="0" err="1" smtClean="0"/>
              <a:t>equation</a:t>
            </a:r>
            <a:endParaRPr lang="fr-FR" dirty="0"/>
          </a:p>
        </p:txBody>
      </p:sp>
      <p:pic>
        <p:nvPicPr>
          <p:cNvPr id="21" name="Image 20" descr="SED2D_equa_Exn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39235" y="649585"/>
            <a:ext cx="3703641" cy="685859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464342" y="586777"/>
            <a:ext cx="57276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/>
              <a:t>Basic </a:t>
            </a:r>
            <a:r>
              <a:rPr lang="fr-FR" i="1" dirty="0" err="1" smtClean="0"/>
              <a:t>method</a:t>
            </a:r>
            <a:endParaRPr lang="fr-FR" i="1" dirty="0" smtClean="0"/>
          </a:p>
          <a:p>
            <a:r>
              <a:rPr lang="fr-FR" dirty="0" err="1" smtClean="0"/>
              <a:t>Node-centered</a:t>
            </a:r>
            <a:r>
              <a:rPr lang="fr-FR" dirty="0" smtClean="0"/>
              <a:t> control volume </a:t>
            </a:r>
            <a:r>
              <a:rPr lang="fr-FR" dirty="0" err="1" smtClean="0"/>
              <a:t>with</a:t>
            </a:r>
            <a:r>
              <a:rPr lang="fr-FR" dirty="0" smtClean="0"/>
              <a:t> constant </a:t>
            </a:r>
            <a:r>
              <a:rPr lang="fr-FR" dirty="0" err="1" smtClean="0"/>
              <a:t>sediment</a:t>
            </a:r>
            <a:r>
              <a:rPr lang="fr-FR" dirty="0" smtClean="0"/>
              <a:t> flux</a:t>
            </a:r>
          </a:p>
          <a:p>
            <a:r>
              <a:rPr lang="fr-FR" dirty="0"/>
              <a:t>i</a:t>
            </a:r>
            <a:r>
              <a:rPr lang="fr-FR" smtClean="0"/>
              <a:t>nside </a:t>
            </a:r>
            <a:r>
              <a:rPr lang="fr-FR" dirty="0" err="1" smtClean="0"/>
              <a:t>each</a:t>
            </a:r>
            <a:r>
              <a:rPr lang="fr-FR" dirty="0" smtClean="0"/>
              <a:t> </a:t>
            </a:r>
            <a:r>
              <a:rPr lang="fr-FR" dirty="0" err="1" smtClean="0"/>
              <a:t>element</a:t>
            </a:r>
            <a:endParaRPr lang="fr-FR" dirty="0"/>
          </a:p>
        </p:txBody>
      </p:sp>
      <p:pic>
        <p:nvPicPr>
          <p:cNvPr id="28" name="Image 27" descr="WENO_Dune_bis_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49396" y="1654670"/>
            <a:ext cx="8504207" cy="3469122"/>
          </a:xfrm>
          <a:prstGeom prst="rect">
            <a:avLst/>
          </a:prstGeom>
        </p:spPr>
      </p:pic>
      <p:pic>
        <p:nvPicPr>
          <p:cNvPr id="29" name="Image 28" descr="WENO_Dune_bis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49396" y="1654670"/>
            <a:ext cx="8504207" cy="3469122"/>
          </a:xfrm>
          <a:prstGeom prst="rect">
            <a:avLst/>
          </a:prstGeom>
        </p:spPr>
      </p:pic>
      <p:pic>
        <p:nvPicPr>
          <p:cNvPr id="30" name="Image 29" descr="WENO_Dune_bis_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49396" y="1654670"/>
            <a:ext cx="8504207" cy="3469122"/>
          </a:xfrm>
          <a:prstGeom prst="rect">
            <a:avLst/>
          </a:prstGeom>
        </p:spPr>
      </p:pic>
      <p:grpSp>
        <p:nvGrpSpPr>
          <p:cNvPr id="31" name="Groupe 31"/>
          <p:cNvGrpSpPr/>
          <p:nvPr/>
        </p:nvGrpSpPr>
        <p:grpSpPr>
          <a:xfrm>
            <a:off x="6837604" y="1726678"/>
            <a:ext cx="3456384" cy="1080120"/>
            <a:chOff x="4572000" y="4437112"/>
            <a:chExt cx="3456384" cy="1080120"/>
          </a:xfrm>
        </p:grpSpPr>
        <p:sp>
          <p:nvSpPr>
            <p:cNvPr id="32" name="ZoneTexte 31"/>
            <p:cNvSpPr txBox="1"/>
            <p:nvPr/>
          </p:nvSpPr>
          <p:spPr>
            <a:xfrm>
              <a:off x="4572000" y="4437112"/>
              <a:ext cx="34563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 err="1" smtClean="0">
                  <a:solidFill>
                    <a:srgbClr val="FF0000"/>
                  </a:solidFill>
                  <a:latin typeface="Adobe Garamond Pro" pitchFamily="18" charset="0"/>
                </a:rPr>
                <a:t>Numerical</a:t>
              </a:r>
              <a:r>
                <a:rPr lang="fr-FR" sz="2000" b="1" dirty="0" smtClean="0">
                  <a:solidFill>
                    <a:srgbClr val="FF0000"/>
                  </a:solidFill>
                  <a:latin typeface="Adobe Garamond Pro" pitchFamily="18" charset="0"/>
                </a:rPr>
                <a:t> oscillations</a:t>
              </a:r>
              <a:endParaRPr lang="fr-FR" sz="2000" b="1" dirty="0">
                <a:solidFill>
                  <a:srgbClr val="FF0000"/>
                </a:solidFill>
                <a:latin typeface="Adobe Garamond Pro" pitchFamily="18" charset="0"/>
              </a:endParaRPr>
            </a:p>
          </p:txBody>
        </p:sp>
        <p:sp>
          <p:nvSpPr>
            <p:cNvPr id="33" name="Ellipse 32"/>
            <p:cNvSpPr/>
            <p:nvPr/>
          </p:nvSpPr>
          <p:spPr>
            <a:xfrm>
              <a:off x="5724128" y="4869160"/>
              <a:ext cx="1296144" cy="64807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8" name="ZoneTexte 37"/>
          <p:cNvSpPr txBox="1"/>
          <p:nvPr/>
        </p:nvSpPr>
        <p:spPr>
          <a:xfrm>
            <a:off x="2301100" y="4268444"/>
            <a:ext cx="5112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Adobe Garamond Pro" pitchFamily="18" charset="0"/>
              </a:rPr>
              <a:t>Conditions : </a:t>
            </a:r>
            <a:r>
              <a:rPr lang="el-GR" sz="1600" dirty="0">
                <a:latin typeface="Adobe Garamond Pro" pitchFamily="18" charset="0"/>
              </a:rPr>
              <a:t>Δ</a:t>
            </a:r>
            <a:r>
              <a:rPr lang="fr-FR" sz="1600" dirty="0">
                <a:latin typeface="Adobe Garamond Pro" pitchFamily="18" charset="0"/>
              </a:rPr>
              <a:t>t = 2 s ; </a:t>
            </a:r>
            <a:r>
              <a:rPr lang="el-GR" sz="1600" dirty="0">
                <a:latin typeface="Adobe Garamond Pro" pitchFamily="18" charset="0"/>
              </a:rPr>
              <a:t>Δ</a:t>
            </a:r>
            <a:r>
              <a:rPr lang="fr-FR" sz="1600" dirty="0">
                <a:latin typeface="Adobe Garamond Pro" pitchFamily="18" charset="0"/>
              </a:rPr>
              <a:t>x = 0.15 m (CFL&lt;1) ; </a:t>
            </a:r>
            <a:r>
              <a:rPr lang="fr-FR" sz="1600" dirty="0" err="1">
                <a:latin typeface="Adobe Garamond Pro" pitchFamily="18" charset="0"/>
              </a:rPr>
              <a:t>Q</a:t>
            </a:r>
            <a:r>
              <a:rPr lang="fr-FR" sz="1600" baseline="-25000" dirty="0" err="1">
                <a:latin typeface="Adobe Garamond Pro" pitchFamily="18" charset="0"/>
              </a:rPr>
              <a:t>x</a:t>
            </a:r>
            <a:r>
              <a:rPr lang="fr-FR" sz="1600" dirty="0">
                <a:latin typeface="Adobe Garamond Pro" pitchFamily="18" charset="0"/>
              </a:rPr>
              <a:t> = 0.001.u</a:t>
            </a:r>
            <a:r>
              <a:rPr lang="fr-FR" sz="1600" baseline="30000" dirty="0">
                <a:latin typeface="Adobe Garamond Pro" pitchFamily="18" charset="0"/>
              </a:rPr>
              <a:t>3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0" y="0"/>
            <a:ext cx="12192000" cy="3815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err="1" smtClean="0"/>
              <a:t>Sediment</a:t>
            </a:r>
            <a:r>
              <a:rPr lang="fr-FR" dirty="0" smtClean="0"/>
              <a:t> transport </a:t>
            </a:r>
            <a:r>
              <a:rPr lang="fr-FR" dirty="0" err="1" smtClean="0"/>
              <a:t>with</a:t>
            </a:r>
            <a:r>
              <a:rPr lang="fr-FR" dirty="0" smtClean="0"/>
              <a:t> SED3D: </a:t>
            </a:r>
            <a:r>
              <a:rPr lang="fr-FR" b="1" dirty="0" smtClean="0"/>
              <a:t>II. </a:t>
            </a:r>
            <a:r>
              <a:rPr lang="fr-FR" b="1" dirty="0" err="1" smtClean="0"/>
              <a:t>Bedload</a:t>
            </a:r>
            <a:r>
              <a:rPr lang="fr-FR" b="1" dirty="0" smtClean="0"/>
              <a:t>   </a:t>
            </a:r>
            <a:r>
              <a:rPr lang="fr-FR" b="1" dirty="0" smtClean="0">
                <a:sym typeface="Wingdings" panose="05000000000000000000" pitchFamily="2" charset="2"/>
              </a:rPr>
              <a:t>  </a:t>
            </a:r>
            <a:r>
              <a:rPr lang="fr-FR" b="1" dirty="0" err="1">
                <a:solidFill>
                  <a:srgbClr val="FF0000"/>
                </a:solidFill>
                <a:sym typeface="Wingdings" panose="05000000000000000000" pitchFamily="2" charset="2"/>
              </a:rPr>
              <a:t>Bed</a:t>
            </a:r>
            <a:r>
              <a:rPr lang="fr-FR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fr-FR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changes</a:t>
            </a:r>
            <a:endParaRPr lang="fr-FR" b="1" dirty="0"/>
          </a:p>
        </p:txBody>
      </p:sp>
      <p:sp>
        <p:nvSpPr>
          <p:cNvPr id="2" name="ZoneTexte 1"/>
          <p:cNvSpPr txBox="1"/>
          <p:nvPr/>
        </p:nvSpPr>
        <p:spPr>
          <a:xfrm>
            <a:off x="8405981" y="4330132"/>
            <a:ext cx="16440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/>
              <a:t>(Guérin et al., 2016)</a:t>
            </a:r>
            <a:endParaRPr lang="fr-FR" sz="1400" i="1" dirty="0"/>
          </a:p>
        </p:txBody>
      </p:sp>
    </p:spTree>
    <p:extLst>
      <p:ext uri="{BB962C8B-B14F-4D97-AF65-F5344CB8AC3E}">
        <p14:creationId xmlns:p14="http://schemas.microsoft.com/office/powerpoint/2010/main" val="167099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 descr="WENO_Dune_bis_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53028" y="1654670"/>
            <a:ext cx="8504207" cy="3469122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259841" y="688835"/>
            <a:ext cx="1607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Exner</a:t>
            </a:r>
            <a:r>
              <a:rPr lang="fr-FR" dirty="0" smtClean="0"/>
              <a:t> </a:t>
            </a:r>
            <a:r>
              <a:rPr lang="fr-FR" dirty="0" err="1" smtClean="0"/>
              <a:t>equation</a:t>
            </a:r>
            <a:endParaRPr lang="fr-FR" dirty="0"/>
          </a:p>
        </p:txBody>
      </p:sp>
      <p:pic>
        <p:nvPicPr>
          <p:cNvPr id="21" name="Image 20" descr="SED2D_equa_Exn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39235" y="649585"/>
            <a:ext cx="3703641" cy="685859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464342" y="586777"/>
            <a:ext cx="57276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/>
              <a:t>Basic </a:t>
            </a:r>
            <a:r>
              <a:rPr lang="fr-FR" i="1" dirty="0" err="1" smtClean="0"/>
              <a:t>method</a:t>
            </a:r>
            <a:endParaRPr lang="fr-FR" i="1" dirty="0" smtClean="0"/>
          </a:p>
          <a:p>
            <a:r>
              <a:rPr lang="fr-FR" dirty="0" err="1" smtClean="0"/>
              <a:t>Node-centered</a:t>
            </a:r>
            <a:r>
              <a:rPr lang="fr-FR" dirty="0" smtClean="0"/>
              <a:t> control volume </a:t>
            </a:r>
            <a:r>
              <a:rPr lang="fr-FR" dirty="0" err="1" smtClean="0"/>
              <a:t>with</a:t>
            </a:r>
            <a:r>
              <a:rPr lang="fr-FR" dirty="0" smtClean="0"/>
              <a:t> constant </a:t>
            </a:r>
            <a:r>
              <a:rPr lang="fr-FR" dirty="0" err="1" smtClean="0"/>
              <a:t>sediment</a:t>
            </a:r>
            <a:r>
              <a:rPr lang="fr-FR" dirty="0" smtClean="0"/>
              <a:t> flux</a:t>
            </a:r>
          </a:p>
          <a:p>
            <a:r>
              <a:rPr lang="fr-FR" dirty="0"/>
              <a:t>i</a:t>
            </a:r>
            <a:r>
              <a:rPr lang="fr-FR" smtClean="0"/>
              <a:t>nside </a:t>
            </a:r>
            <a:r>
              <a:rPr lang="fr-FR" dirty="0" err="1" smtClean="0"/>
              <a:t>each</a:t>
            </a:r>
            <a:r>
              <a:rPr lang="fr-FR" dirty="0" smtClean="0"/>
              <a:t> </a:t>
            </a:r>
            <a:r>
              <a:rPr lang="fr-FR" dirty="0" err="1" smtClean="0"/>
              <a:t>element</a:t>
            </a:r>
            <a:endParaRPr lang="fr-FR" dirty="0"/>
          </a:p>
        </p:txBody>
      </p:sp>
      <p:grpSp>
        <p:nvGrpSpPr>
          <p:cNvPr id="40" name="Groupe 39"/>
          <p:cNvGrpSpPr/>
          <p:nvPr/>
        </p:nvGrpSpPr>
        <p:grpSpPr>
          <a:xfrm>
            <a:off x="1602740" y="5289358"/>
            <a:ext cx="8784976" cy="670618"/>
            <a:chOff x="1602740" y="5289358"/>
            <a:chExt cx="8784976" cy="670618"/>
          </a:xfrm>
        </p:grpSpPr>
        <p:sp>
          <p:nvSpPr>
            <p:cNvPr id="34" name="Rectangle 33"/>
            <p:cNvSpPr/>
            <p:nvPr/>
          </p:nvSpPr>
          <p:spPr>
            <a:xfrm>
              <a:off x="1602740" y="5433374"/>
              <a:ext cx="547260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fr-FR" sz="2000" dirty="0" err="1" smtClean="0">
                  <a:latin typeface="Adobe Garamond Pro" pitchFamily="18" charset="0"/>
                </a:rPr>
                <a:t>Adding</a:t>
              </a:r>
              <a:r>
                <a:rPr lang="fr-FR" sz="2000" dirty="0" smtClean="0">
                  <a:latin typeface="Adobe Garamond Pro" pitchFamily="18" charset="0"/>
                </a:rPr>
                <a:t> </a:t>
              </a:r>
              <a:r>
                <a:rPr lang="fr-FR" sz="2000" b="1" dirty="0" err="1" smtClean="0">
                  <a:latin typeface="Adobe Garamond Pro" pitchFamily="18" charset="0"/>
                </a:rPr>
                <a:t>artificial</a:t>
              </a:r>
              <a:r>
                <a:rPr lang="fr-FR" sz="2000" dirty="0" smtClean="0">
                  <a:latin typeface="Adobe Garamond Pro" pitchFamily="18" charset="0"/>
                </a:rPr>
                <a:t> </a:t>
              </a:r>
              <a:r>
                <a:rPr lang="fr-FR" sz="2000" b="1" dirty="0" smtClean="0">
                  <a:latin typeface="Adobe Garamond Pro" pitchFamily="18" charset="0"/>
                </a:rPr>
                <a:t>diffusion </a:t>
              </a:r>
              <a:r>
                <a:rPr lang="fr-FR" sz="2000" dirty="0" smtClean="0">
                  <a:latin typeface="Adobe Garamond Pro" pitchFamily="18" charset="0"/>
                </a:rPr>
                <a:t>in </a:t>
              </a:r>
              <a:r>
                <a:rPr lang="fr-FR" sz="2000" dirty="0">
                  <a:latin typeface="Adobe Garamond Pro" pitchFamily="18" charset="0"/>
                </a:rPr>
                <a:t>transport :</a:t>
              </a:r>
            </a:p>
          </p:txBody>
        </p:sp>
        <p:grpSp>
          <p:nvGrpSpPr>
            <p:cNvPr id="39" name="Groupe 38"/>
            <p:cNvGrpSpPr/>
            <p:nvPr/>
          </p:nvGrpSpPr>
          <p:grpSpPr>
            <a:xfrm>
              <a:off x="6143008" y="5289358"/>
              <a:ext cx="4244708" cy="670618"/>
              <a:chOff x="6143008" y="5289358"/>
              <a:chExt cx="4244708" cy="670618"/>
            </a:xfrm>
          </p:grpSpPr>
          <p:pic>
            <p:nvPicPr>
              <p:cNvPr id="35" name="Image 34" descr="Diffusion_transport.pn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6143008" y="5289358"/>
                <a:ext cx="4244708" cy="670618"/>
              </a:xfrm>
              <a:prstGeom prst="rect">
                <a:avLst/>
              </a:prstGeom>
            </p:spPr>
          </p:pic>
          <p:sp>
            <p:nvSpPr>
              <p:cNvPr id="36" name="Rectangle 35"/>
              <p:cNvSpPr/>
              <p:nvPr/>
            </p:nvSpPr>
            <p:spPr>
              <a:xfrm>
                <a:off x="7295136" y="5505382"/>
                <a:ext cx="288032" cy="288032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38" name="ZoneTexte 37"/>
          <p:cNvSpPr txBox="1"/>
          <p:nvPr/>
        </p:nvSpPr>
        <p:spPr>
          <a:xfrm>
            <a:off x="2301100" y="4268444"/>
            <a:ext cx="5112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Adobe Garamond Pro" pitchFamily="18" charset="0"/>
              </a:rPr>
              <a:t>Conditions : </a:t>
            </a:r>
            <a:r>
              <a:rPr lang="el-GR" sz="1600" dirty="0">
                <a:latin typeface="Adobe Garamond Pro" pitchFamily="18" charset="0"/>
              </a:rPr>
              <a:t>Δ</a:t>
            </a:r>
            <a:r>
              <a:rPr lang="fr-FR" sz="1600" dirty="0">
                <a:latin typeface="Adobe Garamond Pro" pitchFamily="18" charset="0"/>
              </a:rPr>
              <a:t>t = 2 s ; </a:t>
            </a:r>
            <a:r>
              <a:rPr lang="el-GR" sz="1600" dirty="0">
                <a:latin typeface="Adobe Garamond Pro" pitchFamily="18" charset="0"/>
              </a:rPr>
              <a:t>Δ</a:t>
            </a:r>
            <a:r>
              <a:rPr lang="fr-FR" sz="1600" dirty="0">
                <a:latin typeface="Adobe Garamond Pro" pitchFamily="18" charset="0"/>
              </a:rPr>
              <a:t>x = 0.15 m (CFL&lt;1) ; </a:t>
            </a:r>
            <a:r>
              <a:rPr lang="fr-FR" sz="1600" dirty="0" err="1">
                <a:latin typeface="Adobe Garamond Pro" pitchFamily="18" charset="0"/>
              </a:rPr>
              <a:t>Q</a:t>
            </a:r>
            <a:r>
              <a:rPr lang="fr-FR" sz="1600" baseline="-25000" dirty="0" err="1">
                <a:latin typeface="Adobe Garamond Pro" pitchFamily="18" charset="0"/>
              </a:rPr>
              <a:t>x</a:t>
            </a:r>
            <a:r>
              <a:rPr lang="fr-FR" sz="1600" dirty="0">
                <a:latin typeface="Adobe Garamond Pro" pitchFamily="18" charset="0"/>
              </a:rPr>
              <a:t> = 0.001.u</a:t>
            </a:r>
            <a:r>
              <a:rPr lang="fr-FR" sz="1600" baseline="30000" dirty="0">
                <a:latin typeface="Adobe Garamond Pro" pitchFamily="18" charset="0"/>
              </a:rPr>
              <a:t>3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602740" y="6009020"/>
            <a:ext cx="22522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b="1" dirty="0" err="1" smtClean="0">
                <a:latin typeface="Adobe Garamond Pro" pitchFamily="18" charset="0"/>
              </a:rPr>
              <a:t>Bathymetric</a:t>
            </a:r>
            <a:r>
              <a:rPr lang="fr-FR" sz="2000" b="1" dirty="0" smtClean="0">
                <a:latin typeface="Adobe Garamond Pro" pitchFamily="18" charset="0"/>
              </a:rPr>
              <a:t> </a:t>
            </a:r>
            <a:r>
              <a:rPr lang="fr-FR" sz="2000" b="1" dirty="0" err="1" smtClean="0">
                <a:latin typeface="Adobe Garamond Pro" pitchFamily="18" charset="0"/>
              </a:rPr>
              <a:t>filter</a:t>
            </a:r>
            <a:endParaRPr lang="fr-FR" sz="2000" b="1" dirty="0">
              <a:latin typeface="Adobe Garamond Pro" pitchFamily="18" charset="0"/>
            </a:endParaRPr>
          </a:p>
        </p:txBody>
      </p:sp>
      <p:grpSp>
        <p:nvGrpSpPr>
          <p:cNvPr id="24" name="Groupe 23"/>
          <p:cNvGrpSpPr/>
          <p:nvPr/>
        </p:nvGrpSpPr>
        <p:grpSpPr>
          <a:xfrm>
            <a:off x="8632279" y="2366615"/>
            <a:ext cx="868687" cy="270563"/>
            <a:chOff x="7308304" y="1347440"/>
            <a:chExt cx="868687" cy="270563"/>
          </a:xfrm>
        </p:grpSpPr>
        <p:cxnSp>
          <p:nvCxnSpPr>
            <p:cNvPr id="25" name="Connecteur droit 24"/>
            <p:cNvCxnSpPr/>
            <p:nvPr/>
          </p:nvCxnSpPr>
          <p:spPr>
            <a:xfrm>
              <a:off x="7308304" y="1484784"/>
              <a:ext cx="432048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Image 25" descr="Ciseaux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rot="16408022">
              <a:off x="7859079" y="1300091"/>
              <a:ext cx="270563" cy="365261"/>
            </a:xfrm>
            <a:prstGeom prst="rect">
              <a:avLst/>
            </a:prstGeom>
          </p:spPr>
        </p:pic>
      </p:grpSp>
      <p:sp>
        <p:nvSpPr>
          <p:cNvPr id="27" name="Rectangle 26"/>
          <p:cNvSpPr/>
          <p:nvPr/>
        </p:nvSpPr>
        <p:spPr>
          <a:xfrm>
            <a:off x="4300578" y="6009020"/>
            <a:ext cx="6624736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fr-FR" sz="2000" dirty="0" smtClean="0">
                <a:latin typeface="Adobe Garamond Pro" pitchFamily="18" charset="0"/>
                <a:sym typeface="Wingdings" panose="05000000000000000000" pitchFamily="2" charset="2"/>
              </a:rPr>
              <a:t> </a:t>
            </a:r>
            <a:r>
              <a:rPr lang="fr-FR" sz="2000" u="sng" dirty="0" smtClean="0">
                <a:latin typeface="Adobe Garamond Pro" pitchFamily="18" charset="0"/>
                <a:sym typeface="Wingdings" panose="05000000000000000000" pitchFamily="2" charset="2"/>
              </a:rPr>
              <a:t>drawbacks</a:t>
            </a:r>
            <a:r>
              <a:rPr lang="fr-FR" sz="2000" dirty="0" smtClean="0">
                <a:latin typeface="Adobe Garamond Pro" pitchFamily="18" charset="0"/>
              </a:rPr>
              <a:t>: </a:t>
            </a:r>
            <a:r>
              <a:rPr lang="fr-FR" sz="2000" dirty="0" err="1" smtClean="0">
                <a:latin typeface="Adobe Garamond Pro" pitchFamily="18" charset="0"/>
              </a:rPr>
              <a:t>methods</a:t>
            </a:r>
            <a:r>
              <a:rPr lang="fr-FR" sz="2000" b="1" dirty="0" smtClean="0">
                <a:latin typeface="Adobe Garamond Pro" pitchFamily="18" charset="0"/>
              </a:rPr>
              <a:t> </a:t>
            </a:r>
            <a:r>
              <a:rPr lang="fr-FR" sz="2000" b="1" dirty="0" err="1" smtClean="0">
                <a:latin typeface="Adobe Garamond Pro" pitchFamily="18" charset="0"/>
              </a:rPr>
              <a:t>based</a:t>
            </a:r>
            <a:r>
              <a:rPr lang="fr-FR" sz="2000" b="1" dirty="0" smtClean="0">
                <a:latin typeface="Adobe Garamond Pro" pitchFamily="18" charset="0"/>
              </a:rPr>
              <a:t> on </a:t>
            </a:r>
            <a:r>
              <a:rPr lang="fr-FR" sz="2000" b="1" dirty="0" err="1" smtClean="0">
                <a:latin typeface="Adobe Garamond Pro" pitchFamily="18" charset="0"/>
              </a:rPr>
              <a:t>arbitrary</a:t>
            </a:r>
            <a:r>
              <a:rPr lang="fr-FR" sz="2000" b="1" dirty="0" smtClean="0">
                <a:latin typeface="Adobe Garamond Pro" pitchFamily="18" charset="0"/>
              </a:rPr>
              <a:t> </a:t>
            </a:r>
            <a:r>
              <a:rPr lang="fr-FR" sz="2000" b="1" dirty="0" err="1" smtClean="0">
                <a:latin typeface="Adobe Garamond Pro" pitchFamily="18" charset="0"/>
              </a:rPr>
              <a:t>thresholds</a:t>
            </a:r>
            <a:endParaRPr lang="fr-FR" sz="2000" b="1" dirty="0">
              <a:latin typeface="Adobe Garamond Pro" pitchFamily="18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0" y="0"/>
            <a:ext cx="12192000" cy="3815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err="1" smtClean="0"/>
              <a:t>Sediment</a:t>
            </a:r>
            <a:r>
              <a:rPr lang="fr-FR" dirty="0" smtClean="0"/>
              <a:t> transport </a:t>
            </a:r>
            <a:r>
              <a:rPr lang="fr-FR" dirty="0" err="1" smtClean="0"/>
              <a:t>with</a:t>
            </a:r>
            <a:r>
              <a:rPr lang="fr-FR" dirty="0" smtClean="0"/>
              <a:t> SED3D: </a:t>
            </a:r>
            <a:r>
              <a:rPr lang="fr-FR" b="1" dirty="0" smtClean="0"/>
              <a:t>II. </a:t>
            </a:r>
            <a:r>
              <a:rPr lang="fr-FR" b="1" dirty="0" err="1" smtClean="0"/>
              <a:t>Bedload</a:t>
            </a:r>
            <a:r>
              <a:rPr lang="fr-FR" b="1" dirty="0" smtClean="0"/>
              <a:t>   </a:t>
            </a:r>
            <a:r>
              <a:rPr lang="fr-FR" b="1" dirty="0" smtClean="0">
                <a:sym typeface="Wingdings" panose="05000000000000000000" pitchFamily="2" charset="2"/>
              </a:rPr>
              <a:t>  </a:t>
            </a:r>
            <a:r>
              <a:rPr lang="fr-FR" b="1" dirty="0" err="1">
                <a:solidFill>
                  <a:srgbClr val="FF0000"/>
                </a:solidFill>
                <a:sym typeface="Wingdings" panose="05000000000000000000" pitchFamily="2" charset="2"/>
              </a:rPr>
              <a:t>Bed</a:t>
            </a:r>
            <a:r>
              <a:rPr lang="fr-FR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fr-FR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changes</a:t>
            </a:r>
            <a:endParaRPr lang="fr-FR" b="1" dirty="0"/>
          </a:p>
        </p:txBody>
      </p:sp>
      <p:sp>
        <p:nvSpPr>
          <p:cNvPr id="19" name="ZoneTexte 18"/>
          <p:cNvSpPr txBox="1"/>
          <p:nvPr/>
        </p:nvSpPr>
        <p:spPr>
          <a:xfrm>
            <a:off x="8405981" y="4330132"/>
            <a:ext cx="16440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/>
              <a:t>(Guérin et al., 2016)</a:t>
            </a:r>
            <a:endParaRPr lang="fr-FR" sz="1400" i="1" dirty="0"/>
          </a:p>
        </p:txBody>
      </p:sp>
    </p:spTree>
    <p:extLst>
      <p:ext uri="{BB962C8B-B14F-4D97-AF65-F5344CB8AC3E}">
        <p14:creationId xmlns:p14="http://schemas.microsoft.com/office/powerpoint/2010/main" val="2531954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e 27"/>
          <p:cNvGrpSpPr/>
          <p:nvPr/>
        </p:nvGrpSpPr>
        <p:grpSpPr>
          <a:xfrm>
            <a:off x="5446787" y="1619579"/>
            <a:ext cx="4896544" cy="1163631"/>
            <a:chOff x="3779912" y="1268760"/>
            <a:chExt cx="4896544" cy="1163631"/>
          </a:xfrm>
        </p:grpSpPr>
        <p:sp>
          <p:nvSpPr>
            <p:cNvPr id="29" name="Rectangle 28"/>
            <p:cNvSpPr/>
            <p:nvPr/>
          </p:nvSpPr>
          <p:spPr>
            <a:xfrm>
              <a:off x="3779912" y="1268760"/>
              <a:ext cx="489654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fr-FR" sz="2000" dirty="0" err="1" smtClean="0">
                  <a:latin typeface="Adobe Garamond Pro" pitchFamily="18" charset="0"/>
                </a:rPr>
                <a:t>Finite</a:t>
              </a:r>
              <a:r>
                <a:rPr lang="fr-FR" sz="2000" dirty="0" smtClean="0">
                  <a:latin typeface="Adobe Garamond Pro" pitchFamily="18" charset="0"/>
                </a:rPr>
                <a:t> volume formulation</a:t>
              </a:r>
              <a:endParaRPr lang="fr-FR" sz="2000" dirty="0">
                <a:latin typeface="Adobe Garamond Pro" pitchFamily="18" charset="0"/>
              </a:endParaRPr>
            </a:p>
          </p:txBody>
        </p:sp>
        <p:pic>
          <p:nvPicPr>
            <p:cNvPr id="30" name="Image 29" descr="SED2D_equa_Exner_VF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95936" y="1700808"/>
              <a:ext cx="4077054" cy="731583"/>
            </a:xfrm>
            <a:prstGeom prst="rect">
              <a:avLst/>
            </a:prstGeom>
          </p:spPr>
        </p:pic>
      </p:grpSp>
      <p:sp>
        <p:nvSpPr>
          <p:cNvPr id="31" name="Rectangle 30"/>
          <p:cNvSpPr/>
          <p:nvPr/>
        </p:nvSpPr>
        <p:spPr>
          <a:xfrm>
            <a:off x="5590803" y="2135138"/>
            <a:ext cx="1008112" cy="576064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 36"/>
          <p:cNvSpPr/>
          <p:nvPr/>
        </p:nvSpPr>
        <p:spPr>
          <a:xfrm>
            <a:off x="8327107" y="2063130"/>
            <a:ext cx="1368152" cy="7200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ZoneTexte 40"/>
          <p:cNvSpPr txBox="1"/>
          <p:nvPr/>
        </p:nvSpPr>
        <p:spPr>
          <a:xfrm>
            <a:off x="179512" y="508610"/>
            <a:ext cx="6640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latin typeface="Adobe Garamond Pro" pitchFamily="18" charset="0"/>
              </a:rPr>
              <a:t>New </a:t>
            </a:r>
            <a:r>
              <a:rPr lang="fr-FR" sz="2000" b="1" dirty="0" err="1" smtClean="0">
                <a:latin typeface="Adobe Garamond Pro" pitchFamily="18" charset="0"/>
              </a:rPr>
              <a:t>numerical</a:t>
            </a:r>
            <a:r>
              <a:rPr lang="fr-FR" sz="2000" b="1" dirty="0" smtClean="0">
                <a:latin typeface="Adobe Garamond Pro" pitchFamily="18" charset="0"/>
              </a:rPr>
              <a:t> </a:t>
            </a:r>
            <a:r>
              <a:rPr lang="fr-FR" sz="2000" b="1" dirty="0" err="1" smtClean="0">
                <a:latin typeface="Adobe Garamond Pro" pitchFamily="18" charset="0"/>
              </a:rPr>
              <a:t>scheme</a:t>
            </a:r>
            <a:r>
              <a:rPr lang="fr-FR" sz="2000" b="1" dirty="0" smtClean="0">
                <a:latin typeface="Adobe Garamond Pro" pitchFamily="18" charset="0"/>
              </a:rPr>
              <a:t> </a:t>
            </a:r>
            <a:r>
              <a:rPr lang="fr-FR" sz="2000" dirty="0" smtClean="0">
                <a:latin typeface="Adobe Garamond Pro" pitchFamily="18" charset="0"/>
              </a:rPr>
              <a:t>to </a:t>
            </a:r>
            <a:r>
              <a:rPr lang="fr-FR" sz="2000" dirty="0" err="1" smtClean="0">
                <a:latin typeface="Adobe Garamond Pro" pitchFamily="18" charset="0"/>
              </a:rPr>
              <a:t>solve</a:t>
            </a:r>
            <a:r>
              <a:rPr lang="fr-FR" sz="2000" dirty="0" smtClean="0">
                <a:latin typeface="Adobe Garamond Pro" pitchFamily="18" charset="0"/>
              </a:rPr>
              <a:t> the </a:t>
            </a:r>
            <a:r>
              <a:rPr lang="fr-FR" sz="2000" dirty="0" err="1" smtClean="0">
                <a:latin typeface="Adobe Garamond Pro" pitchFamily="18" charset="0"/>
              </a:rPr>
              <a:t>Exner</a:t>
            </a:r>
            <a:r>
              <a:rPr lang="fr-FR" sz="2000" dirty="0" smtClean="0">
                <a:latin typeface="Adobe Garamond Pro" pitchFamily="18" charset="0"/>
              </a:rPr>
              <a:t> </a:t>
            </a:r>
            <a:r>
              <a:rPr lang="fr-FR" sz="2000" dirty="0" err="1" smtClean="0">
                <a:latin typeface="Adobe Garamond Pro" pitchFamily="18" charset="0"/>
              </a:rPr>
              <a:t>equation</a:t>
            </a:r>
            <a:endParaRPr lang="fr-FR" sz="2000" dirty="0">
              <a:latin typeface="Adobe Garamond Pro" pitchFamily="18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9718" y="1097669"/>
            <a:ext cx="3434681" cy="3227066"/>
          </a:xfrm>
          <a:prstGeom prst="rect">
            <a:avLst/>
          </a:prstGeom>
        </p:spPr>
      </p:pic>
      <p:sp>
        <p:nvSpPr>
          <p:cNvPr id="32" name="Ellipse 31"/>
          <p:cNvSpPr/>
          <p:nvPr/>
        </p:nvSpPr>
        <p:spPr>
          <a:xfrm>
            <a:off x="2903385" y="2623560"/>
            <a:ext cx="228483" cy="275167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orme libre 4"/>
          <p:cNvSpPr/>
          <p:nvPr/>
        </p:nvSpPr>
        <p:spPr>
          <a:xfrm>
            <a:off x="2151220" y="1828121"/>
            <a:ext cx="1764897" cy="1733457"/>
          </a:xfrm>
          <a:custGeom>
            <a:avLst/>
            <a:gdLst>
              <a:gd name="connsiteX0" fmla="*/ 0 w 1590675"/>
              <a:gd name="connsiteY0" fmla="*/ 590550 h 1514475"/>
              <a:gd name="connsiteX1" fmla="*/ 247650 w 1590675"/>
              <a:gd name="connsiteY1" fmla="*/ 238125 h 1514475"/>
              <a:gd name="connsiteX2" fmla="*/ 542925 w 1590675"/>
              <a:gd name="connsiteY2" fmla="*/ 0 h 1514475"/>
              <a:gd name="connsiteX3" fmla="*/ 962025 w 1590675"/>
              <a:gd name="connsiteY3" fmla="*/ 152400 h 1514475"/>
              <a:gd name="connsiteX4" fmla="*/ 1381125 w 1590675"/>
              <a:gd name="connsiteY4" fmla="*/ 266700 h 1514475"/>
              <a:gd name="connsiteX5" fmla="*/ 1476375 w 1590675"/>
              <a:gd name="connsiteY5" fmla="*/ 666750 h 1514475"/>
              <a:gd name="connsiteX6" fmla="*/ 1590675 w 1590675"/>
              <a:gd name="connsiteY6" fmla="*/ 981075 h 1514475"/>
              <a:gd name="connsiteX7" fmla="*/ 1285875 w 1590675"/>
              <a:gd name="connsiteY7" fmla="*/ 1219200 h 1514475"/>
              <a:gd name="connsiteX8" fmla="*/ 1066800 w 1590675"/>
              <a:gd name="connsiteY8" fmla="*/ 1514475 h 1514475"/>
              <a:gd name="connsiteX9" fmla="*/ 704850 w 1590675"/>
              <a:gd name="connsiteY9" fmla="*/ 1447800 h 1514475"/>
              <a:gd name="connsiteX10" fmla="*/ 314325 w 1590675"/>
              <a:gd name="connsiteY10" fmla="*/ 1381125 h 1514475"/>
              <a:gd name="connsiteX11" fmla="*/ 171450 w 1590675"/>
              <a:gd name="connsiteY11" fmla="*/ 1028700 h 1514475"/>
              <a:gd name="connsiteX12" fmla="*/ 0 w 1590675"/>
              <a:gd name="connsiteY12" fmla="*/ 590550 h 1514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90675" h="1514475">
                <a:moveTo>
                  <a:pt x="0" y="590550"/>
                </a:moveTo>
                <a:lnTo>
                  <a:pt x="247650" y="238125"/>
                </a:lnTo>
                <a:lnTo>
                  <a:pt x="542925" y="0"/>
                </a:lnTo>
                <a:lnTo>
                  <a:pt x="962025" y="152400"/>
                </a:lnTo>
                <a:lnTo>
                  <a:pt x="1381125" y="266700"/>
                </a:lnTo>
                <a:lnTo>
                  <a:pt x="1476375" y="666750"/>
                </a:lnTo>
                <a:lnTo>
                  <a:pt x="1590675" y="981075"/>
                </a:lnTo>
                <a:lnTo>
                  <a:pt x="1285875" y="1219200"/>
                </a:lnTo>
                <a:lnTo>
                  <a:pt x="1066800" y="1514475"/>
                </a:lnTo>
                <a:lnTo>
                  <a:pt x="704850" y="1447800"/>
                </a:lnTo>
                <a:lnTo>
                  <a:pt x="314325" y="1381125"/>
                </a:lnTo>
                <a:lnTo>
                  <a:pt x="171450" y="1028700"/>
                </a:lnTo>
                <a:lnTo>
                  <a:pt x="0" y="590550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Rectangle 41"/>
          <p:cNvSpPr/>
          <p:nvPr/>
        </p:nvSpPr>
        <p:spPr>
          <a:xfrm>
            <a:off x="1486347" y="4585692"/>
            <a:ext cx="5040560" cy="163121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fr-FR" sz="2000" u="sng" dirty="0" smtClean="0">
                <a:latin typeface="Adobe Garamond Pro" pitchFamily="18" charset="0"/>
              </a:rPr>
              <a:t>Main </a:t>
            </a:r>
            <a:r>
              <a:rPr lang="fr-FR" sz="2000" u="sng" dirty="0" err="1" smtClean="0">
                <a:latin typeface="Adobe Garamond Pro" pitchFamily="18" charset="0"/>
              </a:rPr>
              <a:t>characteristic</a:t>
            </a:r>
            <a:r>
              <a:rPr lang="fr-FR" sz="2000" u="sng" dirty="0" smtClean="0">
                <a:latin typeface="Adobe Garamond Pro" pitchFamily="18" charset="0"/>
              </a:rPr>
              <a:t> of the new </a:t>
            </a:r>
            <a:r>
              <a:rPr lang="fr-FR" sz="2000" u="sng" dirty="0" err="1" smtClean="0">
                <a:latin typeface="Adobe Garamond Pro" pitchFamily="18" charset="0"/>
              </a:rPr>
              <a:t>scheme</a:t>
            </a:r>
            <a:r>
              <a:rPr lang="fr-FR" sz="2000" dirty="0" smtClean="0">
                <a:latin typeface="Adobe Garamond Pro" pitchFamily="18" charset="0"/>
              </a:rPr>
              <a:t>: </a:t>
            </a:r>
            <a:endParaRPr lang="fr-FR" sz="2000" dirty="0">
              <a:latin typeface="Adobe Garamond Pro" pitchFamily="18" charset="0"/>
            </a:endParaRPr>
          </a:p>
          <a:p>
            <a:pPr algn="just"/>
            <a:endParaRPr lang="fr-FR" sz="2000" b="1" dirty="0">
              <a:latin typeface="Adobe Garamond Pro" pitchFamily="18" charset="0"/>
            </a:endParaRPr>
          </a:p>
          <a:p>
            <a:pPr algn="just"/>
            <a:r>
              <a:rPr lang="fr-FR" sz="2000" b="1" dirty="0">
                <a:latin typeface="Adobe Garamond Pro" pitchFamily="18" charset="0"/>
              </a:rPr>
              <a:t>Q</a:t>
            </a:r>
            <a:r>
              <a:rPr lang="fr-FR" sz="2000" dirty="0">
                <a:latin typeface="Adobe Garamond Pro" pitchFamily="18" charset="0"/>
              </a:rPr>
              <a:t>(</a:t>
            </a:r>
            <a:r>
              <a:rPr lang="fr-FR" sz="2000" b="1" dirty="0">
                <a:latin typeface="Adobe Garamond Pro" pitchFamily="18" charset="0"/>
              </a:rPr>
              <a:t>x</a:t>
            </a:r>
            <a:r>
              <a:rPr lang="fr-FR" sz="2000" dirty="0">
                <a:latin typeface="Adobe Garamond Pro" pitchFamily="18" charset="0"/>
              </a:rPr>
              <a:t>) </a:t>
            </a:r>
            <a:r>
              <a:rPr lang="fr-FR" sz="2000" dirty="0" err="1" smtClean="0">
                <a:latin typeface="Adobe Garamond Pro" pitchFamily="18" charset="0"/>
              </a:rPr>
              <a:t>is</a:t>
            </a:r>
            <a:r>
              <a:rPr lang="fr-FR" sz="2000" dirty="0" smtClean="0">
                <a:latin typeface="Adobe Garamond Pro" pitchFamily="18" charset="0"/>
              </a:rPr>
              <a:t> </a:t>
            </a:r>
            <a:r>
              <a:rPr lang="fr-FR" sz="2000" dirty="0" err="1" smtClean="0">
                <a:latin typeface="Adobe Garamond Pro" pitchFamily="18" charset="0"/>
              </a:rPr>
              <a:t>interpolated</a:t>
            </a:r>
            <a:r>
              <a:rPr lang="fr-FR" sz="2000" dirty="0" smtClean="0">
                <a:latin typeface="Adobe Garamond Pro" pitchFamily="18" charset="0"/>
              </a:rPr>
              <a:t> </a:t>
            </a:r>
            <a:r>
              <a:rPr lang="fr-FR" sz="2000" dirty="0" err="1" smtClean="0">
                <a:latin typeface="Adobe Garamond Pro" pitchFamily="18" charset="0"/>
              </a:rPr>
              <a:t>along</a:t>
            </a:r>
            <a:r>
              <a:rPr lang="fr-FR" sz="2000" dirty="0" smtClean="0">
                <a:latin typeface="Adobe Garamond Pro" pitchFamily="18" charset="0"/>
              </a:rPr>
              <a:t> </a:t>
            </a:r>
            <a:r>
              <a:rPr lang="el-GR" sz="2000" dirty="0" smtClean="0">
                <a:latin typeface="Adobe Garamond Pro" pitchFamily="18" charset="0"/>
              </a:rPr>
              <a:t>Γ</a:t>
            </a:r>
            <a:r>
              <a:rPr lang="fr-FR" sz="2000" baseline="-25000" dirty="0">
                <a:latin typeface="Adobe Garamond Pro" pitchFamily="18" charset="0"/>
              </a:rPr>
              <a:t>i</a:t>
            </a:r>
            <a:r>
              <a:rPr lang="fr-FR" sz="2000" dirty="0">
                <a:latin typeface="Adobe Garamond Pro" pitchFamily="18" charset="0"/>
              </a:rPr>
              <a:t> </a:t>
            </a:r>
            <a:r>
              <a:rPr lang="fr-FR" sz="2000" dirty="0" err="1" smtClean="0">
                <a:latin typeface="Adobe Garamond Pro" pitchFamily="18" charset="0"/>
              </a:rPr>
              <a:t>following</a:t>
            </a:r>
            <a:r>
              <a:rPr lang="fr-FR" sz="2000" dirty="0" smtClean="0">
                <a:latin typeface="Adobe Garamond Pro" pitchFamily="18" charset="0"/>
              </a:rPr>
              <a:t> a </a:t>
            </a:r>
            <a:r>
              <a:rPr lang="fr-FR" sz="2000" b="1" dirty="0" smtClean="0">
                <a:latin typeface="Adobe Garamond Pro" pitchFamily="18" charset="0"/>
              </a:rPr>
              <a:t>WENO </a:t>
            </a:r>
            <a:r>
              <a:rPr lang="fr-FR" sz="2000" b="1" dirty="0" err="1" smtClean="0">
                <a:latin typeface="Adobe Garamond Pro" pitchFamily="18" charset="0"/>
              </a:rPr>
              <a:t>method</a:t>
            </a:r>
            <a:r>
              <a:rPr lang="fr-FR" sz="2000" dirty="0" smtClean="0">
                <a:latin typeface="Adobe Garamond Pro" pitchFamily="18" charset="0"/>
              </a:rPr>
              <a:t> </a:t>
            </a:r>
            <a:r>
              <a:rPr lang="fr-FR" sz="2000" dirty="0">
                <a:latin typeface="Adobe Garamond Pro" pitchFamily="18" charset="0"/>
              </a:rPr>
              <a:t>(Liu et al., 1994)</a:t>
            </a:r>
          </a:p>
          <a:p>
            <a:pPr algn="just"/>
            <a:r>
              <a:rPr lang="fr-FR" sz="2000" dirty="0">
                <a:latin typeface="Adobe Garamond Pro" pitchFamily="18" charset="0"/>
              </a:rPr>
              <a:t>(</a:t>
            </a:r>
            <a:r>
              <a:rPr lang="fr-FR" sz="2000" i="1" dirty="0" err="1">
                <a:latin typeface="Adobe Garamond Pro" pitchFamily="18" charset="0"/>
              </a:rPr>
              <a:t>Weighted</a:t>
            </a:r>
            <a:r>
              <a:rPr lang="fr-FR" sz="2000" i="1" dirty="0">
                <a:latin typeface="Adobe Garamond Pro" pitchFamily="18" charset="0"/>
              </a:rPr>
              <a:t> </a:t>
            </a:r>
            <a:r>
              <a:rPr lang="fr-FR" sz="2000" i="1" dirty="0" err="1">
                <a:latin typeface="Adobe Garamond Pro" pitchFamily="18" charset="0"/>
              </a:rPr>
              <a:t>Essentially</a:t>
            </a:r>
            <a:r>
              <a:rPr lang="fr-FR" sz="2000" i="1" dirty="0">
                <a:latin typeface="Adobe Garamond Pro" pitchFamily="18" charset="0"/>
              </a:rPr>
              <a:t> Non-</a:t>
            </a:r>
            <a:r>
              <a:rPr lang="fr-FR" sz="2000" i="1" dirty="0" err="1">
                <a:latin typeface="Adobe Garamond Pro" pitchFamily="18" charset="0"/>
              </a:rPr>
              <a:t>Oscillatory</a:t>
            </a:r>
            <a:r>
              <a:rPr lang="fr-FR" sz="2000" i="1" dirty="0">
                <a:latin typeface="Adobe Garamond Pro" pitchFamily="18" charset="0"/>
              </a:rPr>
              <a:t>)</a:t>
            </a:r>
            <a:endParaRPr lang="fr-FR" sz="2000" dirty="0">
              <a:latin typeface="Adobe Garamond Pro" pitchFamily="18" charset="0"/>
            </a:endParaRPr>
          </a:p>
        </p:txBody>
      </p:sp>
      <p:sp>
        <p:nvSpPr>
          <p:cNvPr id="43" name="Double flèche horizontale 42"/>
          <p:cNvSpPr/>
          <p:nvPr/>
        </p:nvSpPr>
        <p:spPr>
          <a:xfrm>
            <a:off x="6670923" y="5233764"/>
            <a:ext cx="720080" cy="216024"/>
          </a:xfrm>
          <a:prstGeom prst="leftRightArrow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4" name="Groupe 43"/>
          <p:cNvGrpSpPr/>
          <p:nvPr/>
        </p:nvGrpSpPr>
        <p:grpSpPr>
          <a:xfrm>
            <a:off x="7535019" y="4513684"/>
            <a:ext cx="2808312" cy="1800200"/>
            <a:chOff x="6156176" y="4509120"/>
            <a:chExt cx="2808312" cy="1800200"/>
          </a:xfrm>
        </p:grpSpPr>
        <p:grpSp>
          <p:nvGrpSpPr>
            <p:cNvPr id="45" name="Groupe 24"/>
            <p:cNvGrpSpPr/>
            <p:nvPr/>
          </p:nvGrpSpPr>
          <p:grpSpPr>
            <a:xfrm>
              <a:off x="6156176" y="4815355"/>
              <a:ext cx="2808312" cy="1277941"/>
              <a:chOff x="6012160" y="4581128"/>
              <a:chExt cx="2808312" cy="1277941"/>
            </a:xfrm>
          </p:grpSpPr>
          <p:sp>
            <p:nvSpPr>
              <p:cNvPr id="47" name="Rectangle 46"/>
              <p:cNvSpPr/>
              <p:nvPr/>
            </p:nvSpPr>
            <p:spPr>
              <a:xfrm>
                <a:off x="6012160" y="4581128"/>
                <a:ext cx="2808312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2000" b="1" dirty="0">
                    <a:latin typeface="Adobe Garamond Pro" pitchFamily="18" charset="0"/>
                  </a:rPr>
                  <a:t>Q</a:t>
                </a:r>
                <a:r>
                  <a:rPr lang="fr-FR" sz="2000" dirty="0">
                    <a:latin typeface="Adobe Garamond Pro" pitchFamily="18" charset="0"/>
                  </a:rPr>
                  <a:t>(</a:t>
                </a:r>
                <a:r>
                  <a:rPr lang="fr-FR" sz="2000" b="1" dirty="0">
                    <a:latin typeface="Adobe Garamond Pro" pitchFamily="18" charset="0"/>
                  </a:rPr>
                  <a:t>x</a:t>
                </a:r>
                <a:r>
                  <a:rPr lang="fr-FR" sz="2000" dirty="0">
                    <a:latin typeface="Adobe Garamond Pro" pitchFamily="18" charset="0"/>
                  </a:rPr>
                  <a:t>) </a:t>
                </a:r>
                <a:r>
                  <a:rPr lang="fr-FR" sz="2000" dirty="0" err="1" smtClean="0">
                    <a:latin typeface="Adobe Garamond Pro" pitchFamily="18" charset="0"/>
                  </a:rPr>
                  <a:t>is</a:t>
                </a:r>
                <a:r>
                  <a:rPr lang="fr-FR" sz="2000" dirty="0" smtClean="0">
                    <a:latin typeface="Adobe Garamond Pro" pitchFamily="18" charset="0"/>
                  </a:rPr>
                  <a:t> </a:t>
                </a:r>
                <a:r>
                  <a:rPr lang="fr-FR" sz="2000" dirty="0" err="1" smtClean="0">
                    <a:latin typeface="Adobe Garamond Pro" pitchFamily="18" charset="0"/>
                  </a:rPr>
                  <a:t>replaced</a:t>
                </a:r>
                <a:r>
                  <a:rPr lang="fr-FR" sz="2000" dirty="0" smtClean="0">
                    <a:latin typeface="Adobe Garamond Pro" pitchFamily="18" charset="0"/>
                  </a:rPr>
                  <a:t> by:</a:t>
                </a:r>
                <a:endParaRPr lang="fr-FR" sz="2000" dirty="0">
                  <a:latin typeface="Adobe Garamond Pro" pitchFamily="18" charset="0"/>
                </a:endParaRPr>
              </a:p>
            </p:txBody>
          </p:sp>
          <p:pic>
            <p:nvPicPr>
              <p:cNvPr id="48" name="Image 47" descr="Polynome_de_reconstruction.pn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6084168" y="5013176"/>
                <a:ext cx="2522439" cy="845893"/>
              </a:xfrm>
              <a:prstGeom prst="rect">
                <a:avLst/>
              </a:prstGeom>
            </p:spPr>
          </p:pic>
        </p:grpSp>
        <p:sp>
          <p:nvSpPr>
            <p:cNvPr id="46" name="Rectangle 45"/>
            <p:cNvSpPr/>
            <p:nvPr/>
          </p:nvSpPr>
          <p:spPr>
            <a:xfrm>
              <a:off x="6156176" y="4509120"/>
              <a:ext cx="2664296" cy="18002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" name="ZoneTexte 19"/>
          <p:cNvSpPr txBox="1"/>
          <p:nvPr/>
        </p:nvSpPr>
        <p:spPr>
          <a:xfrm>
            <a:off x="0" y="0"/>
            <a:ext cx="12192000" cy="3815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err="1" smtClean="0"/>
              <a:t>Sediment</a:t>
            </a:r>
            <a:r>
              <a:rPr lang="fr-FR" dirty="0" smtClean="0"/>
              <a:t> transport </a:t>
            </a:r>
            <a:r>
              <a:rPr lang="fr-FR" dirty="0" err="1" smtClean="0"/>
              <a:t>with</a:t>
            </a:r>
            <a:r>
              <a:rPr lang="fr-FR" dirty="0" smtClean="0"/>
              <a:t> SED3D: </a:t>
            </a:r>
            <a:r>
              <a:rPr lang="fr-FR" b="1" dirty="0" smtClean="0"/>
              <a:t>II. </a:t>
            </a:r>
            <a:r>
              <a:rPr lang="fr-FR" b="1" dirty="0" err="1" smtClean="0"/>
              <a:t>Bedload</a:t>
            </a:r>
            <a:r>
              <a:rPr lang="fr-FR" b="1" dirty="0" smtClean="0"/>
              <a:t>   </a:t>
            </a:r>
            <a:r>
              <a:rPr lang="fr-FR" b="1" dirty="0" smtClean="0">
                <a:sym typeface="Wingdings" panose="05000000000000000000" pitchFamily="2" charset="2"/>
              </a:rPr>
              <a:t>  </a:t>
            </a:r>
            <a:r>
              <a:rPr lang="fr-FR" b="1" dirty="0" err="1">
                <a:solidFill>
                  <a:srgbClr val="FF0000"/>
                </a:solidFill>
                <a:sym typeface="Wingdings" panose="05000000000000000000" pitchFamily="2" charset="2"/>
              </a:rPr>
              <a:t>Bed</a:t>
            </a:r>
            <a:r>
              <a:rPr lang="fr-FR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fr-FR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changes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4474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7" grpId="0" animBg="1"/>
      <p:bldP spid="32" grpId="0" animBg="1"/>
      <p:bldP spid="5" grpId="0" animBg="1"/>
      <p:bldP spid="42" grpId="0" animBg="1"/>
      <p:bldP spid="4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ZoneTexte 40"/>
          <p:cNvSpPr txBox="1"/>
          <p:nvPr/>
        </p:nvSpPr>
        <p:spPr>
          <a:xfrm>
            <a:off x="179512" y="508610"/>
            <a:ext cx="6640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latin typeface="Adobe Garamond Pro" pitchFamily="18" charset="0"/>
              </a:rPr>
              <a:t>New </a:t>
            </a:r>
            <a:r>
              <a:rPr lang="fr-FR" sz="2000" b="1" dirty="0" err="1" smtClean="0">
                <a:latin typeface="Adobe Garamond Pro" pitchFamily="18" charset="0"/>
              </a:rPr>
              <a:t>numerical</a:t>
            </a:r>
            <a:r>
              <a:rPr lang="fr-FR" sz="2000" b="1" dirty="0" smtClean="0">
                <a:latin typeface="Adobe Garamond Pro" pitchFamily="18" charset="0"/>
              </a:rPr>
              <a:t> </a:t>
            </a:r>
            <a:r>
              <a:rPr lang="fr-FR" sz="2000" b="1" dirty="0" err="1" smtClean="0">
                <a:latin typeface="Adobe Garamond Pro" pitchFamily="18" charset="0"/>
              </a:rPr>
              <a:t>scheme</a:t>
            </a:r>
            <a:r>
              <a:rPr lang="fr-FR" sz="2000" b="1" dirty="0" smtClean="0">
                <a:latin typeface="Adobe Garamond Pro" pitchFamily="18" charset="0"/>
              </a:rPr>
              <a:t> </a:t>
            </a:r>
            <a:r>
              <a:rPr lang="fr-FR" sz="2000" dirty="0" smtClean="0">
                <a:latin typeface="Adobe Garamond Pro" pitchFamily="18" charset="0"/>
              </a:rPr>
              <a:t>to </a:t>
            </a:r>
            <a:r>
              <a:rPr lang="fr-FR" sz="2000" dirty="0" err="1" smtClean="0">
                <a:latin typeface="Adobe Garamond Pro" pitchFamily="18" charset="0"/>
              </a:rPr>
              <a:t>solve</a:t>
            </a:r>
            <a:r>
              <a:rPr lang="fr-FR" sz="2000" dirty="0" smtClean="0">
                <a:latin typeface="Adobe Garamond Pro" pitchFamily="18" charset="0"/>
              </a:rPr>
              <a:t> the </a:t>
            </a:r>
            <a:r>
              <a:rPr lang="fr-FR" sz="2000" dirty="0" err="1" smtClean="0">
                <a:latin typeface="Adobe Garamond Pro" pitchFamily="18" charset="0"/>
              </a:rPr>
              <a:t>Exner</a:t>
            </a:r>
            <a:r>
              <a:rPr lang="fr-FR" sz="2000" dirty="0" smtClean="0">
                <a:latin typeface="Adobe Garamond Pro" pitchFamily="18" charset="0"/>
              </a:rPr>
              <a:t> </a:t>
            </a:r>
            <a:r>
              <a:rPr lang="fr-FR" sz="2000" dirty="0" err="1" smtClean="0">
                <a:latin typeface="Adobe Garamond Pro" pitchFamily="18" charset="0"/>
              </a:rPr>
              <a:t>equation</a:t>
            </a:r>
            <a:endParaRPr lang="fr-FR" sz="2000" dirty="0">
              <a:latin typeface="Adobe Garamond Pro" pitchFamily="18" charset="0"/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1401153" y="1047997"/>
            <a:ext cx="3408971" cy="3304927"/>
            <a:chOff x="9178089" y="1097669"/>
            <a:chExt cx="3000376" cy="2876550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178089" y="1097669"/>
              <a:ext cx="3000376" cy="2876550"/>
            </a:xfrm>
            <a:prstGeom prst="rect">
              <a:avLst/>
            </a:prstGeom>
          </p:spPr>
        </p:pic>
        <p:sp>
          <p:nvSpPr>
            <p:cNvPr id="32" name="Ellipse 31"/>
            <p:cNvSpPr/>
            <p:nvPr/>
          </p:nvSpPr>
          <p:spPr>
            <a:xfrm>
              <a:off x="10309949" y="1694771"/>
              <a:ext cx="167551" cy="172290"/>
            </a:xfrm>
            <a:prstGeom prst="ellipse">
              <a:avLst/>
            </a:pr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0070C0"/>
                </a:solidFill>
              </a:endParaRPr>
            </a:p>
          </p:txBody>
        </p:sp>
        <p:sp>
          <p:nvSpPr>
            <p:cNvPr id="20" name="Ellipse 19"/>
            <p:cNvSpPr/>
            <p:nvPr/>
          </p:nvSpPr>
          <p:spPr>
            <a:xfrm>
              <a:off x="11135484" y="1972534"/>
              <a:ext cx="167551" cy="172290"/>
            </a:xfrm>
            <a:prstGeom prst="ellipse">
              <a:avLst/>
            </a:pr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0070C0"/>
                </a:solidFill>
              </a:endParaRPr>
            </a:p>
          </p:txBody>
        </p:sp>
        <p:sp>
          <p:nvSpPr>
            <p:cNvPr id="21" name="Ellipse 20"/>
            <p:cNvSpPr/>
            <p:nvPr/>
          </p:nvSpPr>
          <p:spPr>
            <a:xfrm>
              <a:off x="11356503" y="2685324"/>
              <a:ext cx="167551" cy="172290"/>
            </a:xfrm>
            <a:prstGeom prst="ellipse">
              <a:avLst/>
            </a:pr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0070C0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0176297" y="1323557"/>
              <a:ext cx="79208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2000" b="1" dirty="0" err="1">
                  <a:solidFill>
                    <a:srgbClr val="0070C0"/>
                  </a:solidFill>
                  <a:latin typeface="Adobe Garamond Pro" pitchFamily="18" charset="0"/>
                </a:rPr>
                <a:t>Q</a:t>
              </a:r>
              <a:r>
                <a:rPr lang="fr-FR" sz="2000" b="1" baseline="-25000" dirty="0" err="1">
                  <a:solidFill>
                    <a:srgbClr val="0070C0"/>
                  </a:solidFill>
                  <a:latin typeface="Adobe Garamond Pro" pitchFamily="18" charset="0"/>
                </a:rPr>
                <a:t>x</a:t>
              </a:r>
              <a:r>
                <a:rPr lang="fr-FR" sz="2000" b="1" baseline="-25000" dirty="0">
                  <a:solidFill>
                    <a:srgbClr val="0070C0"/>
                  </a:solidFill>
                  <a:latin typeface="Adobe Garamond Pro" pitchFamily="18" charset="0"/>
                </a:rPr>
                <a:t>,1</a:t>
              </a:r>
              <a:endParaRPr lang="fr-FR" sz="2000" baseline="-25000" dirty="0">
                <a:solidFill>
                  <a:srgbClr val="0070C0"/>
                </a:solidFill>
                <a:latin typeface="Adobe Garamond Pro" pitchFamily="18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0974480" y="1591907"/>
              <a:ext cx="79208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2000" b="1" dirty="0" smtClean="0">
                  <a:solidFill>
                    <a:srgbClr val="0070C0"/>
                  </a:solidFill>
                  <a:latin typeface="Adobe Garamond Pro" pitchFamily="18" charset="0"/>
                </a:rPr>
                <a:t>Q</a:t>
              </a:r>
              <a:r>
                <a:rPr lang="fr-FR" sz="2000" b="1" baseline="-25000" dirty="0" smtClean="0">
                  <a:solidFill>
                    <a:srgbClr val="0070C0"/>
                  </a:solidFill>
                  <a:latin typeface="Adobe Garamond Pro" pitchFamily="18" charset="0"/>
                </a:rPr>
                <a:t>x,2</a:t>
              </a:r>
              <a:endParaRPr lang="fr-FR" sz="2000" baseline="-25000" dirty="0">
                <a:solidFill>
                  <a:srgbClr val="0070C0"/>
                </a:solidFill>
                <a:latin typeface="Adobe Garamond Pro" pitchFamily="18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1229329" y="2335889"/>
              <a:ext cx="79208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2000" b="1" dirty="0" smtClean="0">
                  <a:solidFill>
                    <a:srgbClr val="0070C0"/>
                  </a:solidFill>
                  <a:latin typeface="Adobe Garamond Pro" pitchFamily="18" charset="0"/>
                </a:rPr>
                <a:t>Q</a:t>
              </a:r>
              <a:r>
                <a:rPr lang="fr-FR" sz="2000" b="1" baseline="-25000" dirty="0" smtClean="0">
                  <a:solidFill>
                    <a:srgbClr val="0070C0"/>
                  </a:solidFill>
                  <a:latin typeface="Adobe Garamond Pro" pitchFamily="18" charset="0"/>
                </a:rPr>
                <a:t>x,3</a:t>
              </a:r>
              <a:endParaRPr lang="fr-FR" sz="2000" baseline="-25000" dirty="0">
                <a:solidFill>
                  <a:srgbClr val="0070C0"/>
                </a:solidFill>
                <a:latin typeface="Adobe Garamond Pro" pitchFamily="18" charset="0"/>
              </a:endParaRPr>
            </a:p>
          </p:txBody>
        </p:sp>
      </p:grpSp>
      <p:pic>
        <p:nvPicPr>
          <p:cNvPr id="26" name="Image 25" descr="polynome_lineair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55169" y="1332841"/>
            <a:ext cx="3330229" cy="434378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392686" y="1404849"/>
            <a:ext cx="648072" cy="360040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/>
          <p:cNvSpPr/>
          <p:nvPr/>
        </p:nvSpPr>
        <p:spPr>
          <a:xfrm>
            <a:off x="1486347" y="4585692"/>
            <a:ext cx="5040560" cy="163121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fr-FR" sz="2000" u="sng" dirty="0" smtClean="0">
                <a:latin typeface="Adobe Garamond Pro" pitchFamily="18" charset="0"/>
              </a:rPr>
              <a:t>Main </a:t>
            </a:r>
            <a:r>
              <a:rPr lang="fr-FR" sz="2000" u="sng" dirty="0" err="1" smtClean="0">
                <a:latin typeface="Adobe Garamond Pro" pitchFamily="18" charset="0"/>
              </a:rPr>
              <a:t>characteristic</a:t>
            </a:r>
            <a:r>
              <a:rPr lang="fr-FR" sz="2000" u="sng" dirty="0" smtClean="0">
                <a:latin typeface="Adobe Garamond Pro" pitchFamily="18" charset="0"/>
              </a:rPr>
              <a:t> of the new </a:t>
            </a:r>
            <a:r>
              <a:rPr lang="fr-FR" sz="2000" u="sng" dirty="0" err="1" smtClean="0">
                <a:latin typeface="Adobe Garamond Pro" pitchFamily="18" charset="0"/>
              </a:rPr>
              <a:t>scheme</a:t>
            </a:r>
            <a:r>
              <a:rPr lang="fr-FR" sz="2000" dirty="0" smtClean="0">
                <a:latin typeface="Adobe Garamond Pro" pitchFamily="18" charset="0"/>
              </a:rPr>
              <a:t>: </a:t>
            </a:r>
            <a:endParaRPr lang="fr-FR" sz="2000" dirty="0">
              <a:latin typeface="Adobe Garamond Pro" pitchFamily="18" charset="0"/>
            </a:endParaRPr>
          </a:p>
          <a:p>
            <a:pPr algn="just"/>
            <a:endParaRPr lang="fr-FR" sz="2000" b="1" dirty="0">
              <a:latin typeface="Adobe Garamond Pro" pitchFamily="18" charset="0"/>
            </a:endParaRPr>
          </a:p>
          <a:p>
            <a:pPr algn="just"/>
            <a:r>
              <a:rPr lang="fr-FR" sz="2000" b="1" dirty="0">
                <a:latin typeface="Adobe Garamond Pro" pitchFamily="18" charset="0"/>
              </a:rPr>
              <a:t>Q</a:t>
            </a:r>
            <a:r>
              <a:rPr lang="fr-FR" sz="2000" dirty="0">
                <a:latin typeface="Adobe Garamond Pro" pitchFamily="18" charset="0"/>
              </a:rPr>
              <a:t>(</a:t>
            </a:r>
            <a:r>
              <a:rPr lang="fr-FR" sz="2000" b="1" dirty="0">
                <a:latin typeface="Adobe Garamond Pro" pitchFamily="18" charset="0"/>
              </a:rPr>
              <a:t>x</a:t>
            </a:r>
            <a:r>
              <a:rPr lang="fr-FR" sz="2000" dirty="0">
                <a:latin typeface="Adobe Garamond Pro" pitchFamily="18" charset="0"/>
              </a:rPr>
              <a:t>) </a:t>
            </a:r>
            <a:r>
              <a:rPr lang="fr-FR" sz="2000" dirty="0" err="1" smtClean="0">
                <a:latin typeface="Adobe Garamond Pro" pitchFamily="18" charset="0"/>
              </a:rPr>
              <a:t>is</a:t>
            </a:r>
            <a:r>
              <a:rPr lang="fr-FR" sz="2000" dirty="0" smtClean="0">
                <a:latin typeface="Adobe Garamond Pro" pitchFamily="18" charset="0"/>
              </a:rPr>
              <a:t> </a:t>
            </a:r>
            <a:r>
              <a:rPr lang="fr-FR" sz="2000" dirty="0" err="1" smtClean="0">
                <a:latin typeface="Adobe Garamond Pro" pitchFamily="18" charset="0"/>
              </a:rPr>
              <a:t>interpolated</a:t>
            </a:r>
            <a:r>
              <a:rPr lang="fr-FR" sz="2000" dirty="0" smtClean="0">
                <a:latin typeface="Adobe Garamond Pro" pitchFamily="18" charset="0"/>
              </a:rPr>
              <a:t> </a:t>
            </a:r>
            <a:r>
              <a:rPr lang="fr-FR" sz="2000" dirty="0" err="1" smtClean="0">
                <a:latin typeface="Adobe Garamond Pro" pitchFamily="18" charset="0"/>
              </a:rPr>
              <a:t>along</a:t>
            </a:r>
            <a:r>
              <a:rPr lang="fr-FR" sz="2000" dirty="0" smtClean="0">
                <a:latin typeface="Adobe Garamond Pro" pitchFamily="18" charset="0"/>
              </a:rPr>
              <a:t> </a:t>
            </a:r>
            <a:r>
              <a:rPr lang="el-GR" sz="2000" dirty="0" smtClean="0">
                <a:latin typeface="Adobe Garamond Pro" pitchFamily="18" charset="0"/>
              </a:rPr>
              <a:t>Γ</a:t>
            </a:r>
            <a:r>
              <a:rPr lang="fr-FR" sz="2000" baseline="-25000" dirty="0">
                <a:latin typeface="Adobe Garamond Pro" pitchFamily="18" charset="0"/>
              </a:rPr>
              <a:t>i</a:t>
            </a:r>
            <a:r>
              <a:rPr lang="fr-FR" sz="2000" dirty="0">
                <a:latin typeface="Adobe Garamond Pro" pitchFamily="18" charset="0"/>
              </a:rPr>
              <a:t> </a:t>
            </a:r>
            <a:r>
              <a:rPr lang="fr-FR" sz="2000" dirty="0" err="1" smtClean="0">
                <a:latin typeface="Adobe Garamond Pro" pitchFamily="18" charset="0"/>
              </a:rPr>
              <a:t>following</a:t>
            </a:r>
            <a:r>
              <a:rPr lang="fr-FR" sz="2000" dirty="0" smtClean="0">
                <a:latin typeface="Adobe Garamond Pro" pitchFamily="18" charset="0"/>
              </a:rPr>
              <a:t> a </a:t>
            </a:r>
            <a:r>
              <a:rPr lang="fr-FR" sz="2000" b="1" dirty="0" smtClean="0">
                <a:latin typeface="Adobe Garamond Pro" pitchFamily="18" charset="0"/>
              </a:rPr>
              <a:t>WENO </a:t>
            </a:r>
            <a:r>
              <a:rPr lang="fr-FR" sz="2000" b="1" dirty="0" err="1" smtClean="0">
                <a:latin typeface="Adobe Garamond Pro" pitchFamily="18" charset="0"/>
              </a:rPr>
              <a:t>method</a:t>
            </a:r>
            <a:r>
              <a:rPr lang="fr-FR" sz="2000" dirty="0" smtClean="0">
                <a:latin typeface="Adobe Garamond Pro" pitchFamily="18" charset="0"/>
              </a:rPr>
              <a:t> </a:t>
            </a:r>
            <a:r>
              <a:rPr lang="fr-FR" sz="2000" dirty="0">
                <a:latin typeface="Adobe Garamond Pro" pitchFamily="18" charset="0"/>
              </a:rPr>
              <a:t>(Liu et al., 1994)</a:t>
            </a:r>
          </a:p>
          <a:p>
            <a:pPr algn="just"/>
            <a:r>
              <a:rPr lang="fr-FR" sz="2000" dirty="0">
                <a:latin typeface="Adobe Garamond Pro" pitchFamily="18" charset="0"/>
              </a:rPr>
              <a:t>(</a:t>
            </a:r>
            <a:r>
              <a:rPr lang="fr-FR" sz="2000" i="1" dirty="0" err="1">
                <a:latin typeface="Adobe Garamond Pro" pitchFamily="18" charset="0"/>
              </a:rPr>
              <a:t>Weighted</a:t>
            </a:r>
            <a:r>
              <a:rPr lang="fr-FR" sz="2000" i="1" dirty="0">
                <a:latin typeface="Adobe Garamond Pro" pitchFamily="18" charset="0"/>
              </a:rPr>
              <a:t> </a:t>
            </a:r>
            <a:r>
              <a:rPr lang="fr-FR" sz="2000" i="1" dirty="0" err="1">
                <a:latin typeface="Adobe Garamond Pro" pitchFamily="18" charset="0"/>
              </a:rPr>
              <a:t>Essentially</a:t>
            </a:r>
            <a:r>
              <a:rPr lang="fr-FR" sz="2000" i="1" dirty="0">
                <a:latin typeface="Adobe Garamond Pro" pitchFamily="18" charset="0"/>
              </a:rPr>
              <a:t> Non-</a:t>
            </a:r>
            <a:r>
              <a:rPr lang="fr-FR" sz="2000" i="1" dirty="0" err="1">
                <a:latin typeface="Adobe Garamond Pro" pitchFamily="18" charset="0"/>
              </a:rPr>
              <a:t>Oscillatory</a:t>
            </a:r>
            <a:r>
              <a:rPr lang="fr-FR" sz="2000" i="1" dirty="0">
                <a:latin typeface="Adobe Garamond Pro" pitchFamily="18" charset="0"/>
              </a:rPr>
              <a:t>)</a:t>
            </a:r>
            <a:endParaRPr lang="fr-FR" sz="2000" dirty="0">
              <a:latin typeface="Adobe Garamond Pro" pitchFamily="18" charset="0"/>
            </a:endParaRPr>
          </a:p>
        </p:txBody>
      </p:sp>
      <p:sp>
        <p:nvSpPr>
          <p:cNvPr id="34" name="Double flèche horizontale 33"/>
          <p:cNvSpPr/>
          <p:nvPr/>
        </p:nvSpPr>
        <p:spPr>
          <a:xfrm>
            <a:off x="6670923" y="5233764"/>
            <a:ext cx="720080" cy="216024"/>
          </a:xfrm>
          <a:prstGeom prst="leftRightArrow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5" name="Groupe 34"/>
          <p:cNvGrpSpPr/>
          <p:nvPr/>
        </p:nvGrpSpPr>
        <p:grpSpPr>
          <a:xfrm>
            <a:off x="7535019" y="4513684"/>
            <a:ext cx="2808312" cy="1800200"/>
            <a:chOff x="6156176" y="4509120"/>
            <a:chExt cx="2808312" cy="1800200"/>
          </a:xfrm>
        </p:grpSpPr>
        <p:grpSp>
          <p:nvGrpSpPr>
            <p:cNvPr id="36" name="Groupe 24"/>
            <p:cNvGrpSpPr/>
            <p:nvPr/>
          </p:nvGrpSpPr>
          <p:grpSpPr>
            <a:xfrm>
              <a:off x="6156176" y="4815355"/>
              <a:ext cx="2808312" cy="1277941"/>
              <a:chOff x="6012160" y="4581128"/>
              <a:chExt cx="2808312" cy="1277941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6012160" y="4581128"/>
                <a:ext cx="2808312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2000" b="1" dirty="0">
                    <a:latin typeface="Adobe Garamond Pro" pitchFamily="18" charset="0"/>
                  </a:rPr>
                  <a:t>Q</a:t>
                </a:r>
                <a:r>
                  <a:rPr lang="fr-FR" sz="2000" dirty="0">
                    <a:latin typeface="Adobe Garamond Pro" pitchFamily="18" charset="0"/>
                  </a:rPr>
                  <a:t>(</a:t>
                </a:r>
                <a:r>
                  <a:rPr lang="fr-FR" sz="2000" b="1" dirty="0">
                    <a:latin typeface="Adobe Garamond Pro" pitchFamily="18" charset="0"/>
                  </a:rPr>
                  <a:t>x</a:t>
                </a:r>
                <a:r>
                  <a:rPr lang="fr-FR" sz="2000" dirty="0">
                    <a:latin typeface="Adobe Garamond Pro" pitchFamily="18" charset="0"/>
                  </a:rPr>
                  <a:t>) </a:t>
                </a:r>
                <a:r>
                  <a:rPr lang="fr-FR" sz="2000" dirty="0" err="1" smtClean="0">
                    <a:latin typeface="Adobe Garamond Pro" pitchFamily="18" charset="0"/>
                  </a:rPr>
                  <a:t>is</a:t>
                </a:r>
                <a:r>
                  <a:rPr lang="fr-FR" sz="2000" dirty="0" smtClean="0">
                    <a:latin typeface="Adobe Garamond Pro" pitchFamily="18" charset="0"/>
                  </a:rPr>
                  <a:t> </a:t>
                </a:r>
                <a:r>
                  <a:rPr lang="fr-FR" sz="2000" dirty="0" err="1" smtClean="0">
                    <a:latin typeface="Adobe Garamond Pro" pitchFamily="18" charset="0"/>
                  </a:rPr>
                  <a:t>replaced</a:t>
                </a:r>
                <a:r>
                  <a:rPr lang="fr-FR" sz="2000" dirty="0" smtClean="0">
                    <a:latin typeface="Adobe Garamond Pro" pitchFamily="18" charset="0"/>
                  </a:rPr>
                  <a:t> by:</a:t>
                </a:r>
                <a:endParaRPr lang="fr-FR" sz="2000" dirty="0">
                  <a:latin typeface="Adobe Garamond Pro" pitchFamily="18" charset="0"/>
                </a:endParaRPr>
              </a:p>
            </p:txBody>
          </p:sp>
          <p:pic>
            <p:nvPicPr>
              <p:cNvPr id="40" name="Image 39" descr="Polynome_de_reconstruction.pn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6084168" y="5013176"/>
                <a:ext cx="2522439" cy="845893"/>
              </a:xfrm>
              <a:prstGeom prst="rect">
                <a:avLst/>
              </a:prstGeom>
            </p:spPr>
          </p:pic>
        </p:grpSp>
        <p:sp>
          <p:nvSpPr>
            <p:cNvPr id="38" name="Rectangle 37"/>
            <p:cNvSpPr/>
            <p:nvPr/>
          </p:nvSpPr>
          <p:spPr>
            <a:xfrm>
              <a:off x="6156176" y="4509120"/>
              <a:ext cx="2664296" cy="18002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9" name="Rectangle 48"/>
          <p:cNvSpPr/>
          <p:nvPr/>
        </p:nvSpPr>
        <p:spPr>
          <a:xfrm>
            <a:off x="9396247" y="5505606"/>
            <a:ext cx="742743" cy="360040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0" name="Image 49" descr="Indicateur_oscillation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92686" y="2149159"/>
            <a:ext cx="3368332" cy="716342"/>
          </a:xfrm>
          <a:prstGeom prst="rect">
            <a:avLst/>
          </a:prstGeom>
        </p:spPr>
      </p:pic>
      <p:pic>
        <p:nvPicPr>
          <p:cNvPr id="51" name="Image 50" descr="poids_polynom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64694" y="3251680"/>
            <a:ext cx="2720576" cy="769687"/>
          </a:xfrm>
          <a:prstGeom prst="rect">
            <a:avLst/>
          </a:prstGeom>
        </p:spPr>
      </p:pic>
      <p:sp>
        <p:nvSpPr>
          <p:cNvPr id="52" name="Rectangle 51"/>
          <p:cNvSpPr/>
          <p:nvPr/>
        </p:nvSpPr>
        <p:spPr>
          <a:xfrm>
            <a:off x="6455169" y="3445303"/>
            <a:ext cx="432048" cy="36004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C000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9021349" y="5508580"/>
            <a:ext cx="374898" cy="36004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C000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797733" y="6381046"/>
            <a:ext cx="653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ym typeface="Wingdings" panose="05000000000000000000" pitchFamily="2" charset="2"/>
              </a:rPr>
              <a:t> </a:t>
            </a:r>
            <a:r>
              <a:rPr lang="fr-FR" dirty="0" err="1" smtClean="0">
                <a:sym typeface="Wingdings" panose="05000000000000000000" pitchFamily="2" charset="2"/>
              </a:rPr>
              <a:t>Exner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finally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resolved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using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Jacobian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Conjugate</a:t>
            </a:r>
            <a:r>
              <a:rPr lang="fr-FR" dirty="0" smtClean="0">
                <a:sym typeface="Wingdings" panose="05000000000000000000" pitchFamily="2" charset="2"/>
              </a:rPr>
              <a:t> Gradient </a:t>
            </a:r>
            <a:r>
              <a:rPr lang="fr-FR" dirty="0" err="1" smtClean="0">
                <a:sym typeface="Wingdings" panose="05000000000000000000" pitchFamily="2" charset="2"/>
              </a:rPr>
              <a:t>method</a:t>
            </a:r>
            <a:endParaRPr lang="fr-FR" dirty="0"/>
          </a:p>
        </p:txBody>
      </p:sp>
      <p:sp>
        <p:nvSpPr>
          <p:cNvPr id="28" name="ZoneTexte 27"/>
          <p:cNvSpPr txBox="1"/>
          <p:nvPr/>
        </p:nvSpPr>
        <p:spPr>
          <a:xfrm>
            <a:off x="0" y="0"/>
            <a:ext cx="12192000" cy="3815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err="1" smtClean="0"/>
              <a:t>Sediment</a:t>
            </a:r>
            <a:r>
              <a:rPr lang="fr-FR" dirty="0" smtClean="0"/>
              <a:t> transport </a:t>
            </a:r>
            <a:r>
              <a:rPr lang="fr-FR" dirty="0" err="1" smtClean="0"/>
              <a:t>with</a:t>
            </a:r>
            <a:r>
              <a:rPr lang="fr-FR" dirty="0" smtClean="0"/>
              <a:t> SED3D: </a:t>
            </a:r>
            <a:r>
              <a:rPr lang="fr-FR" b="1" dirty="0" smtClean="0"/>
              <a:t>II. </a:t>
            </a:r>
            <a:r>
              <a:rPr lang="fr-FR" b="1" dirty="0" err="1" smtClean="0"/>
              <a:t>Bedload</a:t>
            </a:r>
            <a:r>
              <a:rPr lang="fr-FR" b="1" dirty="0" smtClean="0"/>
              <a:t>   </a:t>
            </a:r>
            <a:r>
              <a:rPr lang="fr-FR" b="1" dirty="0" smtClean="0">
                <a:sym typeface="Wingdings" panose="05000000000000000000" pitchFamily="2" charset="2"/>
              </a:rPr>
              <a:t>  </a:t>
            </a:r>
            <a:r>
              <a:rPr lang="fr-FR" b="1" dirty="0" err="1">
                <a:solidFill>
                  <a:srgbClr val="FF0000"/>
                </a:solidFill>
                <a:sym typeface="Wingdings" panose="05000000000000000000" pitchFamily="2" charset="2"/>
              </a:rPr>
              <a:t>Bed</a:t>
            </a:r>
            <a:r>
              <a:rPr lang="fr-FR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fr-FR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changes</a:t>
            </a:r>
            <a:endParaRPr lang="fr-FR" b="1" dirty="0"/>
          </a:p>
        </p:txBody>
      </p:sp>
      <p:sp>
        <p:nvSpPr>
          <p:cNvPr id="29" name="ZoneTexte 28"/>
          <p:cNvSpPr txBox="1"/>
          <p:nvPr/>
        </p:nvSpPr>
        <p:spPr>
          <a:xfrm>
            <a:off x="6273726" y="3109980"/>
            <a:ext cx="855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chemeClr val="accent4"/>
                </a:solidFill>
              </a:rPr>
              <a:t>Weight</a:t>
            </a:r>
            <a:endParaRPr lang="fr-FR" dirty="0">
              <a:solidFill>
                <a:schemeClr val="accent4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3742581" y="1146810"/>
            <a:ext cx="1042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Stencil </a:t>
            </a:r>
            <a:r>
              <a:rPr lang="fr-FR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</a:t>
            </a:r>
            <a:endParaRPr lang="fr-FR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6131971" y="1025241"/>
            <a:ext cx="1222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2060"/>
                </a:solidFill>
              </a:rPr>
              <a:t>Polynomial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9919531" y="2244970"/>
            <a:ext cx="11523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Oscillating</a:t>
            </a:r>
            <a:endParaRPr lang="fr-FR" dirty="0" smtClean="0"/>
          </a:p>
          <a:p>
            <a:r>
              <a:rPr lang="fr-FR" dirty="0" err="1"/>
              <a:t>I</a:t>
            </a:r>
            <a:r>
              <a:rPr lang="fr-FR" dirty="0" err="1" smtClean="0"/>
              <a:t>ndicator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6588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29" grpId="0"/>
      <p:bldP spid="3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ZoneTexte 40"/>
          <p:cNvSpPr txBox="1"/>
          <p:nvPr/>
        </p:nvSpPr>
        <p:spPr>
          <a:xfrm>
            <a:off x="179512" y="508610"/>
            <a:ext cx="6640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latin typeface="Adobe Garamond Pro" pitchFamily="18" charset="0"/>
              </a:rPr>
              <a:t>New </a:t>
            </a:r>
            <a:r>
              <a:rPr lang="fr-FR" sz="2000" b="1" dirty="0" err="1" smtClean="0">
                <a:latin typeface="Adobe Garamond Pro" pitchFamily="18" charset="0"/>
              </a:rPr>
              <a:t>numerical</a:t>
            </a:r>
            <a:r>
              <a:rPr lang="fr-FR" sz="2000" b="1" dirty="0" smtClean="0">
                <a:latin typeface="Adobe Garamond Pro" pitchFamily="18" charset="0"/>
              </a:rPr>
              <a:t> </a:t>
            </a:r>
            <a:r>
              <a:rPr lang="fr-FR" sz="2000" b="1" dirty="0" err="1" smtClean="0">
                <a:latin typeface="Adobe Garamond Pro" pitchFamily="18" charset="0"/>
              </a:rPr>
              <a:t>scheme</a:t>
            </a:r>
            <a:r>
              <a:rPr lang="fr-FR" sz="2000" b="1" dirty="0" smtClean="0">
                <a:latin typeface="Adobe Garamond Pro" pitchFamily="18" charset="0"/>
              </a:rPr>
              <a:t> </a:t>
            </a:r>
            <a:r>
              <a:rPr lang="fr-FR" sz="2000" dirty="0" smtClean="0">
                <a:latin typeface="Adobe Garamond Pro" pitchFamily="18" charset="0"/>
              </a:rPr>
              <a:t>to </a:t>
            </a:r>
            <a:r>
              <a:rPr lang="fr-FR" sz="2000" dirty="0" err="1" smtClean="0">
                <a:latin typeface="Adobe Garamond Pro" pitchFamily="18" charset="0"/>
              </a:rPr>
              <a:t>solve</a:t>
            </a:r>
            <a:r>
              <a:rPr lang="fr-FR" sz="2000" dirty="0" smtClean="0">
                <a:latin typeface="Adobe Garamond Pro" pitchFamily="18" charset="0"/>
              </a:rPr>
              <a:t> the </a:t>
            </a:r>
            <a:r>
              <a:rPr lang="fr-FR" sz="2000" dirty="0" err="1" smtClean="0">
                <a:latin typeface="Adobe Garamond Pro" pitchFamily="18" charset="0"/>
              </a:rPr>
              <a:t>Exner</a:t>
            </a:r>
            <a:r>
              <a:rPr lang="fr-FR" sz="2000" dirty="0" smtClean="0">
                <a:latin typeface="Adobe Garamond Pro" pitchFamily="18" charset="0"/>
              </a:rPr>
              <a:t> </a:t>
            </a:r>
            <a:r>
              <a:rPr lang="fr-FR" sz="2000" dirty="0" err="1" smtClean="0">
                <a:latin typeface="Adobe Garamond Pro" pitchFamily="18" charset="0"/>
              </a:rPr>
              <a:t>equation</a:t>
            </a:r>
            <a:endParaRPr lang="fr-FR" sz="2000" dirty="0">
              <a:latin typeface="Adobe Garamond Pro" pitchFamily="18" charset="0"/>
            </a:endParaRPr>
          </a:p>
        </p:txBody>
      </p:sp>
      <p:pic>
        <p:nvPicPr>
          <p:cNvPr id="28" name="Image 27" descr="WENO_Dune_bis_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58171" y="1249338"/>
            <a:ext cx="8504207" cy="3469122"/>
          </a:xfrm>
          <a:prstGeom prst="rect">
            <a:avLst/>
          </a:prstGeom>
        </p:spPr>
      </p:pic>
      <p:pic>
        <p:nvPicPr>
          <p:cNvPr id="29" name="Image 28" descr="WENO_Dune_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58171" y="1249338"/>
            <a:ext cx="8504207" cy="3469122"/>
          </a:xfrm>
          <a:prstGeom prst="rect">
            <a:avLst/>
          </a:prstGeom>
        </p:spPr>
      </p:pic>
      <p:sp>
        <p:nvSpPr>
          <p:cNvPr id="30" name="ZoneTexte 29"/>
          <p:cNvSpPr txBox="1"/>
          <p:nvPr/>
        </p:nvSpPr>
        <p:spPr>
          <a:xfrm>
            <a:off x="2409875" y="3863112"/>
            <a:ext cx="5112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Adobe Garamond Pro" pitchFamily="18" charset="0"/>
              </a:rPr>
              <a:t>Conditions : </a:t>
            </a:r>
            <a:r>
              <a:rPr lang="el-GR" sz="1600" dirty="0">
                <a:latin typeface="Adobe Garamond Pro" pitchFamily="18" charset="0"/>
              </a:rPr>
              <a:t>Δ</a:t>
            </a:r>
            <a:r>
              <a:rPr lang="fr-FR" sz="1600" dirty="0">
                <a:latin typeface="Adobe Garamond Pro" pitchFamily="18" charset="0"/>
              </a:rPr>
              <a:t>t = 2 s ; </a:t>
            </a:r>
            <a:r>
              <a:rPr lang="el-GR" sz="1600" dirty="0">
                <a:latin typeface="Adobe Garamond Pro" pitchFamily="18" charset="0"/>
              </a:rPr>
              <a:t>Δ</a:t>
            </a:r>
            <a:r>
              <a:rPr lang="fr-FR" sz="1600" dirty="0">
                <a:latin typeface="Adobe Garamond Pro" pitchFamily="18" charset="0"/>
              </a:rPr>
              <a:t>x = 0.15 m (CFL&lt;1) ; </a:t>
            </a:r>
            <a:r>
              <a:rPr lang="fr-FR" sz="1600" dirty="0" err="1">
                <a:latin typeface="Adobe Garamond Pro" pitchFamily="18" charset="0"/>
              </a:rPr>
              <a:t>Q</a:t>
            </a:r>
            <a:r>
              <a:rPr lang="fr-FR" sz="1600" baseline="-25000" dirty="0" err="1">
                <a:latin typeface="Adobe Garamond Pro" pitchFamily="18" charset="0"/>
              </a:rPr>
              <a:t>x</a:t>
            </a:r>
            <a:r>
              <a:rPr lang="fr-FR" sz="1600" dirty="0">
                <a:latin typeface="Adobe Garamond Pro" pitchFamily="18" charset="0"/>
              </a:rPr>
              <a:t> = 0.001.u</a:t>
            </a:r>
            <a:r>
              <a:rPr lang="fr-FR" sz="1600" baseline="30000" dirty="0">
                <a:latin typeface="Adobe Garamond Pro" pitchFamily="18" charset="0"/>
              </a:rPr>
              <a:t>3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836987" y="5108414"/>
            <a:ext cx="6973763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fr-FR" sz="2000" b="1" dirty="0" err="1" smtClean="0">
                <a:latin typeface="Adobe Garamond Pro" pitchFamily="18" charset="0"/>
              </a:rPr>
              <a:t>Higher</a:t>
            </a:r>
            <a:r>
              <a:rPr lang="fr-FR" sz="2000" b="1" dirty="0" smtClean="0">
                <a:latin typeface="Adobe Garamond Pro" pitchFamily="18" charset="0"/>
              </a:rPr>
              <a:t> </a:t>
            </a:r>
            <a:r>
              <a:rPr lang="fr-FR" sz="2000" b="1" dirty="0" err="1" smtClean="0">
                <a:latin typeface="Adobe Garamond Pro" pitchFamily="18" charset="0"/>
              </a:rPr>
              <a:t>accuracy</a:t>
            </a:r>
            <a:r>
              <a:rPr lang="fr-FR" sz="2000" b="1" dirty="0" smtClean="0">
                <a:latin typeface="Adobe Garamond Pro" pitchFamily="18" charset="0"/>
              </a:rPr>
              <a:t> </a:t>
            </a:r>
            <a:r>
              <a:rPr lang="fr-FR" sz="2000" dirty="0" err="1" smtClean="0">
                <a:latin typeface="Adobe Garamond Pro" pitchFamily="18" charset="0"/>
              </a:rPr>
              <a:t>without</a:t>
            </a:r>
            <a:r>
              <a:rPr lang="fr-FR" sz="2000" dirty="0" smtClean="0">
                <a:latin typeface="Adobe Garamond Pro" pitchFamily="18" charset="0"/>
              </a:rPr>
              <a:t> </a:t>
            </a:r>
            <a:r>
              <a:rPr lang="fr-FR" sz="2000" dirty="0" err="1" smtClean="0">
                <a:latin typeface="Adobe Garamond Pro" pitchFamily="18" charset="0"/>
              </a:rPr>
              <a:t>additional</a:t>
            </a:r>
            <a:r>
              <a:rPr lang="fr-FR" sz="2000" dirty="0" smtClean="0">
                <a:latin typeface="Adobe Garamond Pro" pitchFamily="18" charset="0"/>
              </a:rPr>
              <a:t> diffusion or </a:t>
            </a:r>
            <a:r>
              <a:rPr lang="fr-FR" sz="2000" dirty="0" err="1" smtClean="0">
                <a:latin typeface="Adobe Garamond Pro" pitchFamily="18" charset="0"/>
              </a:rPr>
              <a:t>bathymetric</a:t>
            </a:r>
            <a:r>
              <a:rPr lang="fr-FR" sz="2000" dirty="0" smtClean="0">
                <a:latin typeface="Adobe Garamond Pro" pitchFamily="18" charset="0"/>
              </a:rPr>
              <a:t> </a:t>
            </a:r>
            <a:r>
              <a:rPr lang="fr-FR" sz="2000" dirty="0" err="1" smtClean="0">
                <a:latin typeface="Adobe Garamond Pro" pitchFamily="18" charset="0"/>
              </a:rPr>
              <a:t>filter</a:t>
            </a:r>
            <a:endParaRPr lang="fr-FR" sz="2000" dirty="0">
              <a:latin typeface="Adobe Garamond Pro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0" y="0"/>
            <a:ext cx="12192000" cy="3815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err="1" smtClean="0"/>
              <a:t>Sediment</a:t>
            </a:r>
            <a:r>
              <a:rPr lang="fr-FR" dirty="0" smtClean="0"/>
              <a:t> transport </a:t>
            </a:r>
            <a:r>
              <a:rPr lang="fr-FR" dirty="0" err="1" smtClean="0"/>
              <a:t>with</a:t>
            </a:r>
            <a:r>
              <a:rPr lang="fr-FR" dirty="0" smtClean="0"/>
              <a:t> SED3D: </a:t>
            </a:r>
            <a:r>
              <a:rPr lang="fr-FR" b="1" dirty="0" smtClean="0"/>
              <a:t>II. </a:t>
            </a:r>
            <a:r>
              <a:rPr lang="fr-FR" b="1" dirty="0" err="1" smtClean="0"/>
              <a:t>Bedload</a:t>
            </a:r>
            <a:r>
              <a:rPr lang="fr-FR" b="1" dirty="0" smtClean="0"/>
              <a:t>   </a:t>
            </a:r>
            <a:r>
              <a:rPr lang="fr-FR" b="1" dirty="0" smtClean="0">
                <a:sym typeface="Wingdings" panose="05000000000000000000" pitchFamily="2" charset="2"/>
              </a:rPr>
              <a:t>  </a:t>
            </a:r>
            <a:r>
              <a:rPr lang="fr-FR" b="1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Bed</a:t>
            </a:r>
            <a:r>
              <a:rPr lang="fr-FR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 changes</a:t>
            </a:r>
            <a:endParaRPr lang="fr-FR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8498580" y="3925011"/>
            <a:ext cx="16440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/>
              <a:t>(Guérin et al., 2016)</a:t>
            </a:r>
            <a:endParaRPr lang="fr-FR" sz="1400" i="1" dirty="0"/>
          </a:p>
        </p:txBody>
      </p:sp>
    </p:spTree>
    <p:extLst>
      <p:ext uri="{BB962C8B-B14F-4D97-AF65-F5344CB8AC3E}">
        <p14:creationId xmlns:p14="http://schemas.microsoft.com/office/powerpoint/2010/main" val="416694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/>
          <p:cNvGrpSpPr/>
          <p:nvPr/>
        </p:nvGrpSpPr>
        <p:grpSpPr>
          <a:xfrm>
            <a:off x="2326616" y="609413"/>
            <a:ext cx="7259063" cy="4620270"/>
            <a:chOff x="1734948" y="609413"/>
            <a:chExt cx="7259063" cy="4620270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4948" y="609413"/>
              <a:ext cx="7259063" cy="462027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1734948" y="609413"/>
              <a:ext cx="472675" cy="3180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3" name="ZoneTexte 12"/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Dynamics of </a:t>
            </a:r>
            <a:r>
              <a:rPr lang="fr-FR" dirty="0" err="1" smtClean="0"/>
              <a:t>sediments</a:t>
            </a:r>
            <a:r>
              <a:rPr lang="fr-FR" dirty="0" smtClean="0"/>
              <a:t> </a:t>
            </a:r>
            <a:r>
              <a:rPr lang="fr-FR" dirty="0"/>
              <a:t>in marine </a:t>
            </a:r>
            <a:r>
              <a:rPr lang="fr-FR" dirty="0" err="1"/>
              <a:t>environments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3582542" y="4885509"/>
            <a:ext cx="24258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>
                <a:solidFill>
                  <a:schemeClr val="bg1"/>
                </a:solidFill>
              </a:rPr>
              <a:t>(</a:t>
            </a:r>
            <a:r>
              <a:rPr lang="fr-FR" sz="1400" i="1" dirty="0" err="1" smtClean="0">
                <a:solidFill>
                  <a:schemeClr val="bg1"/>
                </a:solidFill>
              </a:rPr>
              <a:t>from</a:t>
            </a:r>
            <a:r>
              <a:rPr lang="fr-FR" sz="1400" i="1" dirty="0" smtClean="0">
                <a:solidFill>
                  <a:schemeClr val="bg1"/>
                </a:solidFill>
              </a:rPr>
              <a:t> Wang and </a:t>
            </a:r>
            <a:r>
              <a:rPr lang="fr-FR" sz="1400" i="1" dirty="0" err="1" smtClean="0">
                <a:solidFill>
                  <a:schemeClr val="bg1"/>
                </a:solidFill>
              </a:rPr>
              <a:t>Adutta</a:t>
            </a:r>
            <a:r>
              <a:rPr lang="fr-FR" sz="1400" i="1" dirty="0" smtClean="0">
                <a:solidFill>
                  <a:schemeClr val="bg1"/>
                </a:solidFill>
              </a:rPr>
              <a:t>, 2013)</a:t>
            </a:r>
            <a:endParaRPr lang="fr-FR" sz="1400" i="1" dirty="0">
              <a:solidFill>
                <a:schemeClr val="bg1"/>
              </a:solidFill>
            </a:endParaRPr>
          </a:p>
        </p:txBody>
      </p:sp>
      <p:sp>
        <p:nvSpPr>
          <p:cNvPr id="17" name="Flèche droite 16"/>
          <p:cNvSpPr/>
          <p:nvPr/>
        </p:nvSpPr>
        <p:spPr>
          <a:xfrm>
            <a:off x="2504753" y="5699367"/>
            <a:ext cx="412087" cy="272142"/>
          </a:xfrm>
          <a:prstGeom prst="rightArrow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2994852" y="5618116"/>
            <a:ext cx="5925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Focus on </a:t>
            </a:r>
            <a:r>
              <a:rPr lang="fr-FR" b="1" dirty="0" err="1" smtClean="0"/>
              <a:t>sand</a:t>
            </a:r>
            <a:r>
              <a:rPr lang="fr-FR" b="1" dirty="0" smtClean="0"/>
              <a:t> </a:t>
            </a:r>
            <a:r>
              <a:rPr lang="fr-FR" b="1" dirty="0" err="1" smtClean="0"/>
              <a:t>dynamics</a:t>
            </a:r>
            <a:r>
              <a:rPr lang="fr-FR" b="1" dirty="0"/>
              <a:t> </a:t>
            </a:r>
            <a:r>
              <a:rPr lang="fr-FR" b="1" dirty="0" smtClean="0"/>
              <a:t>(</a:t>
            </a:r>
            <a:r>
              <a:rPr lang="fr-FR" b="1" dirty="0" err="1" smtClean="0"/>
              <a:t>suspended</a:t>
            </a:r>
            <a:r>
              <a:rPr lang="fr-FR" b="1" dirty="0" smtClean="0"/>
              <a:t> </a:t>
            </a:r>
            <a:r>
              <a:rPr lang="fr-FR" b="1" dirty="0" smtClean="0"/>
              <a:t>and </a:t>
            </a:r>
            <a:r>
              <a:rPr lang="fr-FR" b="1" dirty="0" err="1" smtClean="0"/>
              <a:t>bedload</a:t>
            </a:r>
            <a:r>
              <a:rPr lang="fr-FR" b="1" dirty="0" smtClean="0"/>
              <a:t> transport)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92948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/>
          <p:nvPr/>
        </p:nvGrpSpPr>
        <p:grpSpPr>
          <a:xfrm>
            <a:off x="2799735" y="908720"/>
            <a:ext cx="7513293" cy="5034306"/>
            <a:chOff x="1523203" y="1823694"/>
            <a:chExt cx="7513293" cy="5034306"/>
          </a:xfrm>
        </p:grpSpPr>
        <p:pic>
          <p:nvPicPr>
            <p:cNvPr id="4" name="Image 3" descr="Lagune_maillage_bathy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3203" y="1823694"/>
              <a:ext cx="7513293" cy="4845666"/>
            </a:xfrm>
            <a:prstGeom prst="rect">
              <a:avLst/>
            </a:prstGeom>
          </p:spPr>
        </p:pic>
        <p:sp>
          <p:nvSpPr>
            <p:cNvPr id="5" name="ZoneTexte 4"/>
            <p:cNvSpPr txBox="1">
              <a:spLocks noChangeArrowheads="1"/>
            </p:cNvSpPr>
            <p:nvPr/>
          </p:nvSpPr>
          <p:spPr bwMode="auto">
            <a:xfrm>
              <a:off x="2051720" y="6519446"/>
              <a:ext cx="151216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fr-FR" sz="1600" i="1" dirty="0" err="1" smtClean="0">
                  <a:latin typeface="Adobe Caslon Pro" pitchFamily="18" charset="0"/>
                  <a:ea typeface="+mj-ea"/>
                  <a:cs typeface="+mj-cs"/>
                </a:rPr>
                <a:t>Grid</a:t>
              </a:r>
              <a:endParaRPr lang="fr-FR" sz="1600" i="1" dirty="0">
                <a:latin typeface="Adobe Caslon Pro" pitchFamily="18" charset="0"/>
                <a:ea typeface="+mj-ea"/>
                <a:cs typeface="+mj-cs"/>
              </a:endParaRPr>
            </a:p>
          </p:txBody>
        </p:sp>
        <p:sp>
          <p:nvSpPr>
            <p:cNvPr id="6" name="ZoneTexte 5"/>
            <p:cNvSpPr txBox="1">
              <a:spLocks noChangeArrowheads="1"/>
            </p:cNvSpPr>
            <p:nvPr/>
          </p:nvSpPr>
          <p:spPr bwMode="auto">
            <a:xfrm>
              <a:off x="6084168" y="5970766"/>
              <a:ext cx="230425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fr-FR" sz="1600" i="1" dirty="0">
                  <a:latin typeface="Adobe Caslon Pro" pitchFamily="18" charset="0"/>
                  <a:ea typeface="+mj-ea"/>
                  <a:cs typeface="+mj-cs"/>
                </a:rPr>
                <a:t>Zoom </a:t>
              </a:r>
              <a:r>
                <a:rPr lang="fr-FR" sz="1600" i="1" dirty="0" smtClean="0">
                  <a:latin typeface="Adobe Caslon Pro" pitchFamily="18" charset="0"/>
                  <a:ea typeface="+mj-ea"/>
                  <a:cs typeface="+mj-cs"/>
                </a:rPr>
                <a:t>on </a:t>
              </a:r>
              <a:r>
                <a:rPr lang="fr-FR" sz="1600" i="1" dirty="0" err="1" smtClean="0">
                  <a:latin typeface="Adobe Caslon Pro" pitchFamily="18" charset="0"/>
                  <a:ea typeface="+mj-ea"/>
                  <a:cs typeface="+mj-cs"/>
                </a:rPr>
                <a:t>mouth</a:t>
              </a:r>
              <a:endParaRPr lang="fr-FR" sz="1600" i="1" dirty="0">
                <a:latin typeface="Adobe Caslon Pro" pitchFamily="18" charset="0"/>
                <a:ea typeface="+mj-ea"/>
                <a:cs typeface="+mj-cs"/>
              </a:endParaRPr>
            </a:p>
          </p:txBody>
        </p:sp>
      </p:grpSp>
      <p:sp>
        <p:nvSpPr>
          <p:cNvPr id="8" name="ZoneTexte 7"/>
          <p:cNvSpPr txBox="1"/>
          <p:nvPr/>
        </p:nvSpPr>
        <p:spPr>
          <a:xfrm>
            <a:off x="1276531" y="6453336"/>
            <a:ext cx="9198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dobe Garamond Pro" pitchFamily="18" charset="0"/>
              </a:rPr>
              <a:t>Conditions : </a:t>
            </a:r>
            <a:r>
              <a:rPr lang="el-GR" dirty="0">
                <a:latin typeface="Adobe Garamond Pro" pitchFamily="18" charset="0"/>
              </a:rPr>
              <a:t>Δ</a:t>
            </a:r>
            <a:r>
              <a:rPr lang="fr-FR" dirty="0">
                <a:latin typeface="Adobe Garamond Pro" pitchFamily="18" charset="0"/>
              </a:rPr>
              <a:t>t = 30 s ; </a:t>
            </a:r>
            <a:r>
              <a:rPr lang="el-GR" dirty="0">
                <a:latin typeface="Adobe Garamond Pro" pitchFamily="18" charset="0"/>
              </a:rPr>
              <a:t>Δ</a:t>
            </a:r>
            <a:r>
              <a:rPr lang="fr-FR" dirty="0">
                <a:latin typeface="Adobe Garamond Pro" pitchFamily="18" charset="0"/>
              </a:rPr>
              <a:t>x</a:t>
            </a:r>
            <a:r>
              <a:rPr lang="el-GR" dirty="0">
                <a:latin typeface="Adobe Garamond Pro" pitchFamily="18" charset="0"/>
              </a:rPr>
              <a:t> </a:t>
            </a:r>
            <a:r>
              <a:rPr lang="fr-FR" dirty="0">
                <a:latin typeface="Adobe Garamond Pro" pitchFamily="18" charset="0"/>
              </a:rPr>
              <a:t>= 25 - 300 m (CFL&lt;1) ; d50 = 0.5 mm ; </a:t>
            </a:r>
            <a:r>
              <a:rPr lang="fr-FR" b="1" dirty="0">
                <a:latin typeface="Adobe Garamond Pro" pitchFamily="18" charset="0"/>
              </a:rPr>
              <a:t>Q</a:t>
            </a:r>
            <a:r>
              <a:rPr lang="fr-FR" dirty="0">
                <a:latin typeface="Adobe Garamond Pro" pitchFamily="18" charset="0"/>
              </a:rPr>
              <a:t> </a:t>
            </a:r>
            <a:r>
              <a:rPr lang="fr-FR" dirty="0" err="1" smtClean="0">
                <a:latin typeface="Adobe Garamond Pro" pitchFamily="18" charset="0"/>
              </a:rPr>
              <a:t>following</a:t>
            </a:r>
            <a:r>
              <a:rPr lang="fr-FR" dirty="0" smtClean="0">
                <a:latin typeface="Adobe Garamond Pro" pitchFamily="18" charset="0"/>
              </a:rPr>
              <a:t> </a:t>
            </a:r>
            <a:r>
              <a:rPr lang="fr-FR" dirty="0">
                <a:latin typeface="Adobe Garamond Pro" pitchFamily="18" charset="0"/>
              </a:rPr>
              <a:t>van Rijn (2007)</a:t>
            </a:r>
            <a:endParaRPr lang="fr-FR" baseline="30000" dirty="0">
              <a:latin typeface="Adobe Garamond Pro" pitchFamily="18" charset="0"/>
            </a:endParaRPr>
          </a:p>
        </p:txBody>
      </p:sp>
      <p:grpSp>
        <p:nvGrpSpPr>
          <p:cNvPr id="9" name="Groupe 8"/>
          <p:cNvGrpSpPr/>
          <p:nvPr/>
        </p:nvGrpSpPr>
        <p:grpSpPr>
          <a:xfrm>
            <a:off x="3400260" y="1865954"/>
            <a:ext cx="720080" cy="3096344"/>
            <a:chOff x="2195736" y="2708920"/>
            <a:chExt cx="720080" cy="3096344"/>
          </a:xfrm>
        </p:grpSpPr>
        <p:cxnSp>
          <p:nvCxnSpPr>
            <p:cNvPr id="10" name="Connecteur droit avec flèche 9"/>
            <p:cNvCxnSpPr/>
            <p:nvPr/>
          </p:nvCxnSpPr>
          <p:spPr>
            <a:xfrm>
              <a:off x="2267744" y="2708920"/>
              <a:ext cx="648072" cy="288032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avec flèche 10"/>
            <p:cNvCxnSpPr/>
            <p:nvPr/>
          </p:nvCxnSpPr>
          <p:spPr>
            <a:xfrm>
              <a:off x="2195736" y="3645024"/>
              <a:ext cx="648072" cy="288032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avec flèche 11"/>
            <p:cNvCxnSpPr/>
            <p:nvPr/>
          </p:nvCxnSpPr>
          <p:spPr>
            <a:xfrm>
              <a:off x="2195736" y="4581128"/>
              <a:ext cx="648072" cy="288032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avec flèche 12"/>
            <p:cNvCxnSpPr/>
            <p:nvPr/>
          </p:nvCxnSpPr>
          <p:spPr>
            <a:xfrm>
              <a:off x="2267744" y="5517232"/>
              <a:ext cx="648072" cy="288032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e 13"/>
          <p:cNvGrpSpPr/>
          <p:nvPr/>
        </p:nvGrpSpPr>
        <p:grpSpPr>
          <a:xfrm>
            <a:off x="4912428" y="1505914"/>
            <a:ext cx="3240360" cy="3528392"/>
            <a:chOff x="3635896" y="2420888"/>
            <a:chExt cx="3240360" cy="3528392"/>
          </a:xfrm>
        </p:grpSpPr>
        <p:grpSp>
          <p:nvGrpSpPr>
            <p:cNvPr id="15" name="Groupe 14"/>
            <p:cNvGrpSpPr/>
            <p:nvPr/>
          </p:nvGrpSpPr>
          <p:grpSpPr>
            <a:xfrm>
              <a:off x="3635896" y="2420888"/>
              <a:ext cx="0" cy="3528392"/>
              <a:chOff x="3635896" y="2420888"/>
              <a:chExt cx="0" cy="3528392"/>
            </a:xfrm>
          </p:grpSpPr>
          <p:cxnSp>
            <p:nvCxnSpPr>
              <p:cNvPr id="19" name="Connecteur droit avec flèche 18"/>
              <p:cNvCxnSpPr/>
              <p:nvPr/>
            </p:nvCxnSpPr>
            <p:spPr>
              <a:xfrm>
                <a:off x="3635896" y="2420888"/>
                <a:ext cx="0" cy="720080"/>
              </a:xfrm>
              <a:prstGeom prst="straightConnector1">
                <a:avLst/>
              </a:prstGeom>
              <a:ln w="28575">
                <a:solidFill>
                  <a:srgbClr val="5DD5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cteur droit avec flèche 19"/>
              <p:cNvCxnSpPr/>
              <p:nvPr/>
            </p:nvCxnSpPr>
            <p:spPr>
              <a:xfrm>
                <a:off x="3635896" y="5229200"/>
                <a:ext cx="0" cy="720080"/>
              </a:xfrm>
              <a:prstGeom prst="straightConnector1">
                <a:avLst/>
              </a:prstGeom>
              <a:ln w="28575">
                <a:solidFill>
                  <a:srgbClr val="5DD5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e 15"/>
            <p:cNvGrpSpPr/>
            <p:nvPr/>
          </p:nvGrpSpPr>
          <p:grpSpPr>
            <a:xfrm>
              <a:off x="6660232" y="3140968"/>
              <a:ext cx="216024" cy="2088232"/>
              <a:chOff x="3635896" y="2420888"/>
              <a:chExt cx="0" cy="3528392"/>
            </a:xfrm>
          </p:grpSpPr>
          <p:cxnSp>
            <p:nvCxnSpPr>
              <p:cNvPr id="17" name="Connecteur droit avec flèche 16"/>
              <p:cNvCxnSpPr/>
              <p:nvPr/>
            </p:nvCxnSpPr>
            <p:spPr>
              <a:xfrm>
                <a:off x="3635896" y="2420888"/>
                <a:ext cx="0" cy="720080"/>
              </a:xfrm>
              <a:prstGeom prst="straightConnector1">
                <a:avLst/>
              </a:prstGeom>
              <a:ln w="28575">
                <a:solidFill>
                  <a:srgbClr val="5DD5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necteur droit avec flèche 17"/>
              <p:cNvCxnSpPr/>
              <p:nvPr/>
            </p:nvCxnSpPr>
            <p:spPr>
              <a:xfrm>
                <a:off x="3635896" y="5229200"/>
                <a:ext cx="0" cy="720080"/>
              </a:xfrm>
              <a:prstGeom prst="straightConnector1">
                <a:avLst/>
              </a:prstGeom>
              <a:ln w="28575">
                <a:solidFill>
                  <a:srgbClr val="5DD5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" name="ZoneTexte 20"/>
          <p:cNvSpPr txBox="1"/>
          <p:nvPr/>
        </p:nvSpPr>
        <p:spPr>
          <a:xfrm>
            <a:off x="1384036" y="1208946"/>
            <a:ext cx="2376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u="sng" dirty="0" smtClean="0">
                <a:solidFill>
                  <a:schemeClr val="tx2"/>
                </a:solidFill>
                <a:latin typeface="Adobe Garamond Pro" pitchFamily="18" charset="0"/>
              </a:rPr>
              <a:t>Tide</a:t>
            </a:r>
            <a:r>
              <a:rPr lang="fr-FR" sz="2000" dirty="0" smtClean="0">
                <a:solidFill>
                  <a:schemeClr val="tx2"/>
                </a:solidFill>
                <a:latin typeface="Adobe Garamond Pro" pitchFamily="18" charset="0"/>
              </a:rPr>
              <a:t>:</a:t>
            </a:r>
            <a:endParaRPr lang="fr-FR" sz="2000" dirty="0">
              <a:solidFill>
                <a:schemeClr val="tx2"/>
              </a:solidFill>
              <a:latin typeface="Adobe Garamond Pro" pitchFamily="18" charset="0"/>
            </a:endParaRPr>
          </a:p>
          <a:p>
            <a:r>
              <a:rPr lang="fr-FR" sz="2000" dirty="0">
                <a:solidFill>
                  <a:schemeClr val="tx2"/>
                </a:solidFill>
                <a:latin typeface="Adobe Garamond Pro" pitchFamily="18" charset="0"/>
              </a:rPr>
              <a:t>M2 constituant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1312028" y="3401705"/>
            <a:ext cx="20882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u="sng" dirty="0" err="1" smtClean="0">
                <a:solidFill>
                  <a:schemeClr val="tx2"/>
                </a:solidFill>
                <a:latin typeface="Adobe Garamond Pro" pitchFamily="18" charset="0"/>
              </a:rPr>
              <a:t>Waves</a:t>
            </a:r>
            <a:r>
              <a:rPr lang="fr-FR" sz="2000" dirty="0" smtClean="0">
                <a:solidFill>
                  <a:schemeClr val="tx2"/>
                </a:solidFill>
                <a:latin typeface="Adobe Garamond Pro" pitchFamily="18" charset="0"/>
              </a:rPr>
              <a:t>:</a:t>
            </a:r>
            <a:endParaRPr lang="fr-FR" sz="2000" dirty="0">
              <a:solidFill>
                <a:schemeClr val="tx2"/>
              </a:solidFill>
              <a:latin typeface="Adobe Garamond Pro" pitchFamily="18" charset="0"/>
            </a:endParaRPr>
          </a:p>
          <a:p>
            <a:r>
              <a:rPr lang="fr-FR" sz="2000" dirty="0" err="1">
                <a:solidFill>
                  <a:schemeClr val="tx2"/>
                </a:solidFill>
                <a:latin typeface="Adobe Garamond Pro" pitchFamily="18" charset="0"/>
              </a:rPr>
              <a:t>H</a:t>
            </a:r>
            <a:r>
              <a:rPr lang="fr-FR" sz="2000" baseline="-25000" dirty="0" err="1">
                <a:solidFill>
                  <a:schemeClr val="tx2"/>
                </a:solidFill>
                <a:latin typeface="Adobe Garamond Pro" pitchFamily="18" charset="0"/>
              </a:rPr>
              <a:t>s</a:t>
            </a:r>
            <a:r>
              <a:rPr lang="fr-FR" sz="2000" dirty="0">
                <a:solidFill>
                  <a:schemeClr val="tx2"/>
                </a:solidFill>
                <a:latin typeface="Adobe Garamond Pro" pitchFamily="18" charset="0"/>
              </a:rPr>
              <a:t> = 1.5 m</a:t>
            </a:r>
          </a:p>
          <a:p>
            <a:r>
              <a:rPr lang="fr-FR" sz="2000" dirty="0" err="1">
                <a:solidFill>
                  <a:schemeClr val="tx2"/>
                </a:solidFill>
                <a:latin typeface="Adobe Garamond Pro" pitchFamily="18" charset="0"/>
              </a:rPr>
              <a:t>T</a:t>
            </a:r>
            <a:r>
              <a:rPr lang="fr-FR" sz="2000" baseline="-25000" dirty="0" err="1">
                <a:solidFill>
                  <a:schemeClr val="tx2"/>
                </a:solidFill>
                <a:latin typeface="Adobe Garamond Pro" pitchFamily="18" charset="0"/>
              </a:rPr>
              <a:t>p</a:t>
            </a:r>
            <a:r>
              <a:rPr lang="fr-FR" sz="2000" dirty="0">
                <a:solidFill>
                  <a:schemeClr val="tx2"/>
                </a:solidFill>
                <a:latin typeface="Adobe Garamond Pro" pitchFamily="18" charset="0"/>
              </a:rPr>
              <a:t> = 10 s</a:t>
            </a:r>
          </a:p>
          <a:p>
            <a:r>
              <a:rPr lang="fr-FR" sz="2000" dirty="0" err="1">
                <a:solidFill>
                  <a:schemeClr val="tx2"/>
                </a:solidFill>
                <a:latin typeface="Adobe Garamond Pro" pitchFamily="18" charset="0"/>
              </a:rPr>
              <a:t>Dir</a:t>
            </a:r>
            <a:r>
              <a:rPr lang="fr-FR" sz="2000" baseline="-25000" dirty="0" err="1">
                <a:solidFill>
                  <a:schemeClr val="tx2"/>
                </a:solidFill>
                <a:latin typeface="Adobe Garamond Pro" pitchFamily="18" charset="0"/>
              </a:rPr>
              <a:t>moy</a:t>
            </a:r>
            <a:r>
              <a:rPr lang="fr-FR" sz="2000" dirty="0">
                <a:solidFill>
                  <a:schemeClr val="tx2"/>
                </a:solidFill>
                <a:latin typeface="Adobe Garamond Pro" pitchFamily="18" charset="0"/>
              </a:rPr>
              <a:t> = N290°</a:t>
            </a:r>
          </a:p>
        </p:txBody>
      </p:sp>
      <p:sp>
        <p:nvSpPr>
          <p:cNvPr id="2" name="Rectangle 1"/>
          <p:cNvSpPr/>
          <p:nvPr/>
        </p:nvSpPr>
        <p:spPr>
          <a:xfrm>
            <a:off x="245093" y="500152"/>
            <a:ext cx="66273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err="1" smtClean="0"/>
              <a:t>Morphodynamic</a:t>
            </a:r>
            <a:r>
              <a:rPr lang="fr-FR" dirty="0" smtClean="0"/>
              <a:t> application </a:t>
            </a:r>
            <a:r>
              <a:rPr lang="fr-FR" dirty="0" err="1" smtClean="0"/>
              <a:t>using</a:t>
            </a:r>
            <a:r>
              <a:rPr lang="fr-FR" dirty="0" smtClean="0"/>
              <a:t> SED2D: </a:t>
            </a:r>
            <a:r>
              <a:rPr lang="fr-FR" dirty="0" err="1"/>
              <a:t>idealized</a:t>
            </a:r>
            <a:r>
              <a:rPr lang="fr-FR" dirty="0"/>
              <a:t> </a:t>
            </a:r>
            <a:r>
              <a:rPr lang="fr-FR" dirty="0" err="1"/>
              <a:t>inlet</a:t>
            </a:r>
            <a:r>
              <a:rPr lang="fr-FR" dirty="0"/>
              <a:t> test case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0" y="0"/>
            <a:ext cx="12192000" cy="3815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err="1" smtClean="0"/>
              <a:t>Improvement</a:t>
            </a:r>
            <a:r>
              <a:rPr lang="fr-FR" dirty="0" smtClean="0"/>
              <a:t> due to the WENO </a:t>
            </a:r>
            <a:r>
              <a:rPr lang="fr-FR" dirty="0" err="1" smtClean="0"/>
              <a:t>scheme</a:t>
            </a:r>
            <a:endParaRPr lang="fr-FR" dirty="0"/>
          </a:p>
        </p:txBody>
      </p:sp>
      <p:sp>
        <p:nvSpPr>
          <p:cNvPr id="25" name="ZoneTexte 24"/>
          <p:cNvSpPr txBox="1"/>
          <p:nvPr/>
        </p:nvSpPr>
        <p:spPr>
          <a:xfrm>
            <a:off x="7092341" y="1622625"/>
            <a:ext cx="16440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/>
              <a:t>(Guérin et al., 2016)</a:t>
            </a:r>
            <a:endParaRPr lang="fr-FR" sz="1400" i="1" dirty="0"/>
          </a:p>
        </p:txBody>
      </p:sp>
    </p:spTree>
    <p:extLst>
      <p:ext uri="{BB962C8B-B14F-4D97-AF65-F5344CB8AC3E}">
        <p14:creationId xmlns:p14="http://schemas.microsoft.com/office/powerpoint/2010/main" val="431350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ZoneTexte 23"/>
          <p:cNvSpPr txBox="1"/>
          <p:nvPr/>
        </p:nvSpPr>
        <p:spPr>
          <a:xfrm>
            <a:off x="2429208" y="5335323"/>
            <a:ext cx="2808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002060"/>
                </a:solidFill>
                <a:latin typeface="Adobe Garamond Pro" pitchFamily="18" charset="0"/>
              </a:rPr>
              <a:t>Old </a:t>
            </a:r>
            <a:r>
              <a:rPr lang="fr-FR" sz="2000" b="1" dirty="0" err="1" smtClean="0">
                <a:solidFill>
                  <a:srgbClr val="002060"/>
                </a:solidFill>
                <a:latin typeface="Adobe Garamond Pro" pitchFamily="18" charset="0"/>
              </a:rPr>
              <a:t>scheme</a:t>
            </a:r>
            <a:endParaRPr lang="fr-FR" sz="2000" b="1" dirty="0">
              <a:solidFill>
                <a:srgbClr val="002060"/>
              </a:solidFill>
              <a:latin typeface="Adobe Garamond Pro" pitchFamily="18" charset="0"/>
            </a:endParaRPr>
          </a:p>
          <a:p>
            <a:pPr algn="ctr"/>
            <a:r>
              <a:rPr lang="fr-FR" sz="2000" dirty="0" smtClean="0">
                <a:solidFill>
                  <a:srgbClr val="002060"/>
                </a:solidFill>
                <a:latin typeface="Adobe Garamond Pro" pitchFamily="18" charset="0"/>
              </a:rPr>
              <a:t>(</a:t>
            </a:r>
            <a:r>
              <a:rPr lang="fr-FR" sz="2000" dirty="0" err="1" smtClean="0">
                <a:solidFill>
                  <a:srgbClr val="002060"/>
                </a:solidFill>
                <a:latin typeface="Adobe Garamond Pro" pitchFamily="18" charset="0"/>
              </a:rPr>
              <a:t>with</a:t>
            </a:r>
            <a:r>
              <a:rPr lang="fr-FR" sz="2000" dirty="0" smtClean="0">
                <a:solidFill>
                  <a:srgbClr val="002060"/>
                </a:solidFill>
                <a:latin typeface="Adobe Garamond Pro" pitchFamily="18" charset="0"/>
              </a:rPr>
              <a:t> </a:t>
            </a:r>
            <a:r>
              <a:rPr lang="fr-FR" sz="2000" dirty="0">
                <a:solidFill>
                  <a:srgbClr val="002060"/>
                </a:solidFill>
                <a:latin typeface="Adobe Garamond Pro" pitchFamily="18" charset="0"/>
              </a:rPr>
              <a:t>diffusion et </a:t>
            </a:r>
            <a:r>
              <a:rPr lang="fr-FR" sz="2000" dirty="0" err="1" smtClean="0">
                <a:solidFill>
                  <a:srgbClr val="002060"/>
                </a:solidFill>
                <a:latin typeface="Adobe Garamond Pro" pitchFamily="18" charset="0"/>
              </a:rPr>
              <a:t>filter</a:t>
            </a:r>
            <a:r>
              <a:rPr lang="fr-FR" sz="2000" dirty="0" smtClean="0">
                <a:solidFill>
                  <a:srgbClr val="002060"/>
                </a:solidFill>
                <a:latin typeface="Adobe Garamond Pro" pitchFamily="18" charset="0"/>
              </a:rPr>
              <a:t>)</a:t>
            </a:r>
            <a:endParaRPr lang="fr-FR" sz="2000" dirty="0">
              <a:solidFill>
                <a:srgbClr val="002060"/>
              </a:solidFill>
              <a:latin typeface="Adobe Garamond Pro" pitchFamily="18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6965712" y="5335323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002060"/>
                </a:solidFill>
                <a:latin typeface="Adobe Garamond Pro" pitchFamily="18" charset="0"/>
              </a:rPr>
              <a:t>WENO </a:t>
            </a:r>
            <a:r>
              <a:rPr lang="fr-FR" sz="2000" b="1" dirty="0" err="1" smtClean="0">
                <a:solidFill>
                  <a:srgbClr val="002060"/>
                </a:solidFill>
                <a:latin typeface="Adobe Garamond Pro" pitchFamily="18" charset="0"/>
              </a:rPr>
              <a:t>method</a:t>
            </a:r>
            <a:endParaRPr lang="fr-FR" sz="2000" b="1" dirty="0">
              <a:solidFill>
                <a:srgbClr val="002060"/>
              </a:solidFill>
              <a:latin typeface="Adobe Garamond Pro" pitchFamily="18" charset="0"/>
            </a:endParaRPr>
          </a:p>
        </p:txBody>
      </p:sp>
      <p:pic>
        <p:nvPicPr>
          <p:cNvPr id="26" name="Image 25" descr="Lagune_ref_bis_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09128" y="1091220"/>
            <a:ext cx="4183743" cy="4023709"/>
          </a:xfrm>
          <a:prstGeom prst="rect">
            <a:avLst/>
          </a:prstGeom>
        </p:spPr>
      </p:pic>
      <p:pic>
        <p:nvPicPr>
          <p:cNvPr id="27" name="Image 26" descr="Lagune_ref_bis_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66345" y="1086851"/>
            <a:ext cx="4183743" cy="4023709"/>
          </a:xfrm>
          <a:prstGeom prst="rect">
            <a:avLst/>
          </a:prstGeom>
        </p:spPr>
      </p:pic>
      <p:pic>
        <p:nvPicPr>
          <p:cNvPr id="28" name="Image 27" descr="Lagune_ref_dif4_exfilt_bi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09128" y="1091395"/>
            <a:ext cx="4183380" cy="4023360"/>
          </a:xfrm>
          <a:prstGeom prst="rect">
            <a:avLst/>
          </a:prstGeom>
        </p:spPr>
      </p:pic>
      <p:pic>
        <p:nvPicPr>
          <p:cNvPr id="29" name="Image 28" descr="Lagune_weno_bis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66708" y="1091395"/>
            <a:ext cx="4183380" cy="4023360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2429208" y="1091220"/>
            <a:ext cx="406813" cy="153474"/>
          </a:xfrm>
          <a:prstGeom prst="rect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0" y="0"/>
            <a:ext cx="12192000" cy="3815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err="1" smtClean="0"/>
              <a:t>Improvement</a:t>
            </a:r>
            <a:r>
              <a:rPr lang="fr-FR" dirty="0" smtClean="0"/>
              <a:t> due to the WENO </a:t>
            </a:r>
            <a:r>
              <a:rPr lang="fr-FR" dirty="0" err="1" smtClean="0"/>
              <a:t>scheme</a:t>
            </a:r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245093" y="500152"/>
            <a:ext cx="66273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err="1" smtClean="0"/>
              <a:t>Morphodynamic</a:t>
            </a:r>
            <a:r>
              <a:rPr lang="fr-FR" dirty="0" smtClean="0"/>
              <a:t> application </a:t>
            </a:r>
            <a:r>
              <a:rPr lang="fr-FR" dirty="0" err="1" smtClean="0"/>
              <a:t>using</a:t>
            </a:r>
            <a:r>
              <a:rPr lang="fr-FR" dirty="0" smtClean="0"/>
              <a:t> SED2D: </a:t>
            </a:r>
            <a:r>
              <a:rPr lang="fr-FR" dirty="0" err="1"/>
              <a:t>idealized</a:t>
            </a:r>
            <a:r>
              <a:rPr lang="fr-FR" dirty="0"/>
              <a:t> </a:t>
            </a:r>
            <a:r>
              <a:rPr lang="fr-FR" dirty="0" err="1"/>
              <a:t>inlet</a:t>
            </a:r>
            <a:r>
              <a:rPr lang="fr-FR" dirty="0"/>
              <a:t> test case</a:t>
            </a:r>
          </a:p>
        </p:txBody>
      </p:sp>
      <p:sp>
        <p:nvSpPr>
          <p:cNvPr id="2" name="Rectangle 1"/>
          <p:cNvSpPr/>
          <p:nvPr/>
        </p:nvSpPr>
        <p:spPr>
          <a:xfrm>
            <a:off x="9437743" y="760487"/>
            <a:ext cx="10954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b="1" i="1" dirty="0" err="1" smtClean="0"/>
              <a:t>bathymetry</a:t>
            </a:r>
            <a:r>
              <a:rPr lang="fr-FR" sz="1400" b="1" i="1" dirty="0" smtClean="0"/>
              <a:t> 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0252230" y="6043209"/>
            <a:ext cx="16440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/>
              <a:t>(Guérin et al., 2016)</a:t>
            </a:r>
            <a:endParaRPr lang="fr-FR" sz="1400" i="1" dirty="0"/>
          </a:p>
        </p:txBody>
      </p:sp>
    </p:spTree>
    <p:extLst>
      <p:ext uri="{BB962C8B-B14F-4D97-AF65-F5344CB8AC3E}">
        <p14:creationId xmlns:p14="http://schemas.microsoft.com/office/powerpoint/2010/main" val="262269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Lagune_weno_bis_4moi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02603" y="1293033"/>
            <a:ext cx="4190077" cy="4019391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7108304" y="5541505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002060"/>
                </a:solidFill>
                <a:latin typeface="Adobe Garamond Pro" pitchFamily="18" charset="0"/>
              </a:rPr>
              <a:t>WENO </a:t>
            </a:r>
            <a:r>
              <a:rPr lang="fr-FR" sz="2000" b="1" dirty="0" err="1" smtClean="0">
                <a:solidFill>
                  <a:srgbClr val="002060"/>
                </a:solidFill>
                <a:latin typeface="Adobe Garamond Pro" pitchFamily="18" charset="0"/>
              </a:rPr>
              <a:t>method</a:t>
            </a:r>
            <a:endParaRPr lang="fr-FR" sz="2000" b="1" dirty="0">
              <a:solidFill>
                <a:srgbClr val="002060"/>
              </a:solidFill>
              <a:latin typeface="Adobe Garamond Pro" pitchFamily="18" charset="0"/>
            </a:endParaRPr>
          </a:p>
        </p:txBody>
      </p:sp>
      <p:grpSp>
        <p:nvGrpSpPr>
          <p:cNvPr id="13" name="Groupe 12"/>
          <p:cNvGrpSpPr/>
          <p:nvPr/>
        </p:nvGrpSpPr>
        <p:grpSpPr>
          <a:xfrm>
            <a:off x="2492498" y="1437049"/>
            <a:ext cx="2972129" cy="4464496"/>
            <a:chOff x="892298" y="3429000"/>
            <a:chExt cx="2972129" cy="4464496"/>
          </a:xfrm>
        </p:grpSpPr>
        <p:pic>
          <p:nvPicPr>
            <p:cNvPr id="14" name="Image 13" descr="WENO_Lagune.png"/>
            <p:cNvPicPr>
              <a:picLocks noChangeAspect="1"/>
            </p:cNvPicPr>
            <p:nvPr/>
          </p:nvPicPr>
          <p:blipFill>
            <a:blip r:embed="rId3" cstate="print"/>
            <a:srcRect l="68031" r="-435" b="54055"/>
            <a:stretch>
              <a:fillRect/>
            </a:stretch>
          </p:blipFill>
          <p:spPr>
            <a:xfrm>
              <a:off x="892298" y="3429000"/>
              <a:ext cx="2959621" cy="3880659"/>
            </a:xfrm>
            <a:prstGeom prst="rect">
              <a:avLst/>
            </a:prstGeom>
          </p:spPr>
        </p:pic>
        <p:sp>
          <p:nvSpPr>
            <p:cNvPr id="15" name="ZoneTexte 14"/>
            <p:cNvSpPr txBox="1">
              <a:spLocks noChangeArrowheads="1"/>
            </p:cNvSpPr>
            <p:nvPr/>
          </p:nvSpPr>
          <p:spPr bwMode="auto">
            <a:xfrm>
              <a:off x="893708" y="7247165"/>
              <a:ext cx="2970719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fr-FR" i="1" dirty="0" smtClean="0">
                  <a:latin typeface="Adobe Caslon Pro" pitchFamily="18" charset="0"/>
                  <a:ea typeface="+mj-ea"/>
                  <a:cs typeface="+mj-cs"/>
                </a:rPr>
                <a:t>Maumusson </a:t>
              </a:r>
              <a:r>
                <a:rPr lang="fr-FR" i="1" dirty="0" err="1" smtClean="0">
                  <a:latin typeface="Adobe Caslon Pro" pitchFamily="18" charset="0"/>
                  <a:ea typeface="+mj-ea"/>
                  <a:cs typeface="+mj-cs"/>
                </a:rPr>
                <a:t>mouth</a:t>
              </a:r>
              <a:endParaRPr lang="fr-FR" i="1" dirty="0">
                <a:latin typeface="Adobe Caslon Pro" pitchFamily="18" charset="0"/>
                <a:ea typeface="+mj-ea"/>
                <a:cs typeface="+mj-cs"/>
              </a:endParaRPr>
            </a:p>
            <a:p>
              <a:pPr algn="ctr">
                <a:spcBef>
                  <a:spcPct val="0"/>
                </a:spcBef>
              </a:pPr>
              <a:r>
                <a:rPr lang="fr-FR" i="1" dirty="0">
                  <a:latin typeface="Adobe Caslon Pro" pitchFamily="18" charset="0"/>
                  <a:ea typeface="+mj-ea"/>
                  <a:cs typeface="+mj-cs"/>
                </a:rPr>
                <a:t>(</a:t>
              </a:r>
              <a:r>
                <a:rPr lang="fr-FR" i="1" dirty="0" smtClean="0">
                  <a:latin typeface="Adobe Caslon Pro" pitchFamily="18" charset="0"/>
                  <a:ea typeface="+mj-ea"/>
                  <a:cs typeface="+mj-cs"/>
                </a:rPr>
                <a:t>Charente-Maritime, France)</a:t>
              </a:r>
              <a:endParaRPr lang="fr-FR" i="1" dirty="0">
                <a:latin typeface="Adobe Caslon Pro" pitchFamily="18" charset="0"/>
                <a:ea typeface="+mj-ea"/>
                <a:cs typeface="+mj-cs"/>
              </a:endParaRPr>
            </a:p>
          </p:txBody>
        </p:sp>
      </p:grpSp>
      <p:grpSp>
        <p:nvGrpSpPr>
          <p:cNvPr id="16" name="Groupe 15"/>
          <p:cNvGrpSpPr/>
          <p:nvPr/>
        </p:nvGrpSpPr>
        <p:grpSpPr>
          <a:xfrm>
            <a:off x="7108304" y="2085121"/>
            <a:ext cx="576064" cy="792088"/>
            <a:chOff x="6228184" y="548680"/>
            <a:chExt cx="576064" cy="792088"/>
          </a:xfrm>
        </p:grpSpPr>
        <p:cxnSp>
          <p:nvCxnSpPr>
            <p:cNvPr id="17" name="Connecteur droit avec flèche 16"/>
            <p:cNvCxnSpPr/>
            <p:nvPr/>
          </p:nvCxnSpPr>
          <p:spPr>
            <a:xfrm>
              <a:off x="6516216" y="836712"/>
              <a:ext cx="288032" cy="504056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17"/>
            <p:cNvSpPr txBox="1"/>
            <p:nvPr/>
          </p:nvSpPr>
          <p:spPr>
            <a:xfrm>
              <a:off x="6228184" y="548680"/>
              <a:ext cx="4320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>
                  <a:solidFill>
                    <a:schemeClr val="tx2"/>
                  </a:solidFill>
                  <a:latin typeface="Adobe Garamond Pro" pitchFamily="18" charset="0"/>
                </a:rPr>
                <a:t>1</a:t>
              </a:r>
            </a:p>
          </p:txBody>
        </p:sp>
      </p:grpSp>
      <p:grpSp>
        <p:nvGrpSpPr>
          <p:cNvPr id="19" name="Groupe 18"/>
          <p:cNvGrpSpPr/>
          <p:nvPr/>
        </p:nvGrpSpPr>
        <p:grpSpPr>
          <a:xfrm>
            <a:off x="7252320" y="3813313"/>
            <a:ext cx="792088" cy="616134"/>
            <a:chOff x="6012160" y="1340768"/>
            <a:chExt cx="792088" cy="616134"/>
          </a:xfrm>
        </p:grpSpPr>
        <p:cxnSp>
          <p:nvCxnSpPr>
            <p:cNvPr id="20" name="Connecteur droit avec flèche 19"/>
            <p:cNvCxnSpPr/>
            <p:nvPr/>
          </p:nvCxnSpPr>
          <p:spPr>
            <a:xfrm flipV="1">
              <a:off x="6372200" y="1340768"/>
              <a:ext cx="432048" cy="288032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ZoneTexte 20"/>
            <p:cNvSpPr txBox="1"/>
            <p:nvPr/>
          </p:nvSpPr>
          <p:spPr>
            <a:xfrm>
              <a:off x="6012160" y="1556792"/>
              <a:ext cx="4320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>
                  <a:solidFill>
                    <a:schemeClr val="tx2"/>
                  </a:solidFill>
                  <a:latin typeface="Adobe Garamond Pro" pitchFamily="18" charset="0"/>
                </a:rPr>
                <a:t>2</a:t>
              </a:r>
            </a:p>
          </p:txBody>
        </p:sp>
      </p:grpSp>
      <p:sp>
        <p:nvSpPr>
          <p:cNvPr id="22" name="Rectangle 21"/>
          <p:cNvSpPr/>
          <p:nvPr/>
        </p:nvSpPr>
        <p:spPr>
          <a:xfrm>
            <a:off x="3630283" y="6048473"/>
            <a:ext cx="5687887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fr-FR" sz="2000" dirty="0" err="1" smtClean="0">
                <a:latin typeface="Adobe Garamond Pro" pitchFamily="18" charset="0"/>
              </a:rPr>
              <a:t>Typical</a:t>
            </a:r>
            <a:r>
              <a:rPr lang="fr-FR" sz="2000" dirty="0" smtClean="0">
                <a:latin typeface="Adobe Garamond Pro" pitchFamily="18" charset="0"/>
              </a:rPr>
              <a:t> flood </a:t>
            </a:r>
            <a:r>
              <a:rPr lang="fr-FR" sz="2000" dirty="0" err="1" smtClean="0">
                <a:latin typeface="Adobe Garamond Pro" pitchFamily="18" charset="0"/>
              </a:rPr>
              <a:t>secondary</a:t>
            </a:r>
            <a:r>
              <a:rPr lang="fr-FR" sz="2000" dirty="0" smtClean="0">
                <a:latin typeface="Adobe Garamond Pro" pitchFamily="18" charset="0"/>
              </a:rPr>
              <a:t> </a:t>
            </a:r>
            <a:r>
              <a:rPr lang="fr-FR" sz="2000" dirty="0" err="1" smtClean="0">
                <a:latin typeface="Adobe Garamond Pro" pitchFamily="18" charset="0"/>
              </a:rPr>
              <a:t>channel</a:t>
            </a:r>
            <a:r>
              <a:rPr lang="fr-FR" sz="2000" dirty="0" smtClean="0">
                <a:latin typeface="Adobe Garamond Pro" pitchFamily="18" charset="0"/>
              </a:rPr>
              <a:t> (</a:t>
            </a:r>
            <a:r>
              <a:rPr lang="fr-FR" sz="2000" dirty="0">
                <a:latin typeface="Adobe Garamond Pro" pitchFamily="18" charset="0"/>
              </a:rPr>
              <a:t>Bertin et al., 2009)</a:t>
            </a:r>
            <a:endParaRPr lang="fr-FR" sz="2000" b="1" dirty="0">
              <a:latin typeface="Adobe Garamond Pro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45093" y="500152"/>
            <a:ext cx="66273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err="1" smtClean="0"/>
              <a:t>Morphodynamic</a:t>
            </a:r>
            <a:r>
              <a:rPr lang="fr-FR" dirty="0" smtClean="0"/>
              <a:t> application </a:t>
            </a:r>
            <a:r>
              <a:rPr lang="fr-FR" dirty="0" err="1" smtClean="0"/>
              <a:t>using</a:t>
            </a:r>
            <a:r>
              <a:rPr lang="fr-FR" dirty="0" smtClean="0"/>
              <a:t> SED2D: </a:t>
            </a:r>
            <a:r>
              <a:rPr lang="fr-FR" dirty="0" err="1"/>
              <a:t>idealized</a:t>
            </a:r>
            <a:r>
              <a:rPr lang="fr-FR" dirty="0"/>
              <a:t> </a:t>
            </a:r>
            <a:r>
              <a:rPr lang="fr-FR" dirty="0" err="1"/>
              <a:t>inlet</a:t>
            </a:r>
            <a:r>
              <a:rPr lang="fr-FR" dirty="0"/>
              <a:t> test case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9572081" y="955809"/>
            <a:ext cx="10554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b="1" i="1" dirty="0" err="1" smtClean="0"/>
              <a:t>bathymetry</a:t>
            </a:r>
            <a:endParaRPr lang="fr-FR" sz="1400" b="1" i="1" dirty="0" smtClean="0"/>
          </a:p>
        </p:txBody>
      </p:sp>
      <p:sp>
        <p:nvSpPr>
          <p:cNvPr id="27" name="ZoneTexte 26"/>
          <p:cNvSpPr txBox="1"/>
          <p:nvPr/>
        </p:nvSpPr>
        <p:spPr>
          <a:xfrm>
            <a:off x="0" y="0"/>
            <a:ext cx="12192000" cy="3815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err="1" smtClean="0"/>
              <a:t>Improvement</a:t>
            </a:r>
            <a:r>
              <a:rPr lang="fr-FR" dirty="0" smtClean="0"/>
              <a:t> due to the WENO </a:t>
            </a:r>
            <a:r>
              <a:rPr lang="fr-FR" dirty="0" err="1" smtClean="0"/>
              <a:t>scheme</a:t>
            </a:r>
            <a:endParaRPr lang="fr-FR" dirty="0"/>
          </a:p>
        </p:txBody>
      </p:sp>
      <p:sp>
        <p:nvSpPr>
          <p:cNvPr id="28" name="ZoneTexte 27"/>
          <p:cNvSpPr txBox="1"/>
          <p:nvPr/>
        </p:nvSpPr>
        <p:spPr>
          <a:xfrm>
            <a:off x="10252230" y="6043209"/>
            <a:ext cx="16440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/>
              <a:t>(Guérin et al., 2016)</a:t>
            </a:r>
            <a:endParaRPr lang="fr-FR" sz="1400" i="1" dirty="0"/>
          </a:p>
        </p:txBody>
      </p:sp>
    </p:spTree>
    <p:extLst>
      <p:ext uri="{BB962C8B-B14F-4D97-AF65-F5344CB8AC3E}">
        <p14:creationId xmlns:p14="http://schemas.microsoft.com/office/powerpoint/2010/main" val="329084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 descr="Lagune_weno_bis_4moi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61089" y="1293033"/>
            <a:ext cx="4190077" cy="4019391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6966790" y="5476189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002060"/>
                </a:solidFill>
                <a:latin typeface="Adobe Garamond Pro" pitchFamily="18" charset="0"/>
              </a:rPr>
              <a:t>WENO </a:t>
            </a:r>
            <a:r>
              <a:rPr lang="fr-FR" sz="2000" b="1" dirty="0" err="1" smtClean="0">
                <a:solidFill>
                  <a:srgbClr val="002060"/>
                </a:solidFill>
                <a:latin typeface="Adobe Garamond Pro" pitchFamily="18" charset="0"/>
              </a:rPr>
              <a:t>method</a:t>
            </a:r>
            <a:endParaRPr lang="fr-FR" sz="2000" b="1" dirty="0">
              <a:solidFill>
                <a:srgbClr val="002060"/>
              </a:solidFill>
              <a:latin typeface="Adobe Garamond Pro" pitchFamily="18" charset="0"/>
            </a:endParaRPr>
          </a:p>
        </p:txBody>
      </p:sp>
      <p:grpSp>
        <p:nvGrpSpPr>
          <p:cNvPr id="26" name="Groupe 25"/>
          <p:cNvGrpSpPr/>
          <p:nvPr/>
        </p:nvGrpSpPr>
        <p:grpSpPr>
          <a:xfrm>
            <a:off x="1638198" y="1509057"/>
            <a:ext cx="4499992" cy="3672408"/>
            <a:chOff x="179512" y="1628800"/>
            <a:chExt cx="4499992" cy="3672408"/>
          </a:xfrm>
        </p:grpSpPr>
        <p:pic>
          <p:nvPicPr>
            <p:cNvPr id="2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512" y="1628800"/>
              <a:ext cx="4499992" cy="31258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ZoneTexte 27"/>
            <p:cNvSpPr txBox="1">
              <a:spLocks noChangeArrowheads="1"/>
            </p:cNvSpPr>
            <p:nvPr/>
          </p:nvSpPr>
          <p:spPr bwMode="auto">
            <a:xfrm>
              <a:off x="1043608" y="4931876"/>
              <a:ext cx="314330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fr-FR" i="1" dirty="0">
                  <a:latin typeface="Adobe Caslon Pro" pitchFamily="18" charset="0"/>
                  <a:ea typeface="+mj-ea"/>
                  <a:cs typeface="+mj-cs"/>
                </a:rPr>
                <a:t>Figure </a:t>
              </a:r>
              <a:r>
                <a:rPr lang="fr-FR" i="1" dirty="0" err="1" smtClean="0">
                  <a:latin typeface="Adobe Caslon Pro" pitchFamily="18" charset="0"/>
                  <a:ea typeface="+mj-ea"/>
                  <a:cs typeface="+mj-cs"/>
                </a:rPr>
                <a:t>from</a:t>
              </a:r>
              <a:r>
                <a:rPr lang="fr-FR" i="1" dirty="0" smtClean="0">
                  <a:latin typeface="Adobe Caslon Pro" pitchFamily="18" charset="0"/>
                  <a:ea typeface="+mj-ea"/>
                  <a:cs typeface="+mj-cs"/>
                </a:rPr>
                <a:t> Hayes </a:t>
              </a:r>
              <a:r>
                <a:rPr lang="fr-FR" i="1" dirty="0">
                  <a:latin typeface="Adobe Caslon Pro" pitchFamily="18" charset="0"/>
                  <a:ea typeface="+mj-ea"/>
                  <a:cs typeface="+mj-cs"/>
                </a:rPr>
                <a:t>(1980)</a:t>
              </a:r>
            </a:p>
          </p:txBody>
        </p:sp>
      </p:grpSp>
      <p:grpSp>
        <p:nvGrpSpPr>
          <p:cNvPr id="29" name="Groupe 28"/>
          <p:cNvGrpSpPr/>
          <p:nvPr/>
        </p:nvGrpSpPr>
        <p:grpSpPr>
          <a:xfrm>
            <a:off x="7110806" y="3813313"/>
            <a:ext cx="792088" cy="616134"/>
            <a:chOff x="6012160" y="1340768"/>
            <a:chExt cx="792088" cy="616134"/>
          </a:xfrm>
        </p:grpSpPr>
        <p:cxnSp>
          <p:nvCxnSpPr>
            <p:cNvPr id="30" name="Connecteur droit avec flèche 29"/>
            <p:cNvCxnSpPr/>
            <p:nvPr/>
          </p:nvCxnSpPr>
          <p:spPr>
            <a:xfrm flipV="1">
              <a:off x="6372200" y="1340768"/>
              <a:ext cx="432048" cy="288032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ZoneTexte 30"/>
            <p:cNvSpPr txBox="1"/>
            <p:nvPr/>
          </p:nvSpPr>
          <p:spPr>
            <a:xfrm>
              <a:off x="6012160" y="1556792"/>
              <a:ext cx="4320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>
                  <a:solidFill>
                    <a:schemeClr val="tx2"/>
                  </a:solidFill>
                  <a:latin typeface="Adobe Garamond Pro" pitchFamily="18" charset="0"/>
                </a:rPr>
                <a:t>2</a:t>
              </a:r>
            </a:p>
          </p:txBody>
        </p:sp>
      </p:grpSp>
      <p:sp>
        <p:nvSpPr>
          <p:cNvPr id="33" name="Ellipse 32"/>
          <p:cNvSpPr/>
          <p:nvPr/>
        </p:nvSpPr>
        <p:spPr>
          <a:xfrm>
            <a:off x="1782214" y="2949217"/>
            <a:ext cx="2736304" cy="1872208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/>
          <p:cNvSpPr/>
          <p:nvPr/>
        </p:nvSpPr>
        <p:spPr>
          <a:xfrm>
            <a:off x="2193368" y="6045561"/>
            <a:ext cx="7865031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fr-FR" sz="2000" dirty="0" err="1" smtClean="0">
                <a:latin typeface="Adobe Garamond Pro" pitchFamily="18" charset="0"/>
              </a:rPr>
              <a:t>Average</a:t>
            </a:r>
            <a:r>
              <a:rPr lang="fr-FR" sz="2000" dirty="0" smtClean="0">
                <a:latin typeface="Adobe Garamond Pro" pitchFamily="18" charset="0"/>
              </a:rPr>
              <a:t> migration rate </a:t>
            </a:r>
            <a:r>
              <a:rPr lang="fr-FR" sz="2000" dirty="0">
                <a:latin typeface="Adobe Garamond Pro" pitchFamily="18" charset="0"/>
              </a:rPr>
              <a:t>≈ 1.5 à 3 </a:t>
            </a:r>
            <a:r>
              <a:rPr lang="fr-FR" sz="2000" dirty="0" smtClean="0">
                <a:latin typeface="Adobe Garamond Pro" pitchFamily="18" charset="0"/>
              </a:rPr>
              <a:t>m/</a:t>
            </a:r>
            <a:r>
              <a:rPr lang="fr-FR" sz="2000" dirty="0" err="1" smtClean="0">
                <a:latin typeface="Adobe Garamond Pro" pitchFamily="18" charset="0"/>
              </a:rPr>
              <a:t>day</a:t>
            </a:r>
            <a:r>
              <a:rPr lang="fr-FR" sz="2000" dirty="0" smtClean="0">
                <a:latin typeface="Adobe Garamond Pro" pitchFamily="18" charset="0"/>
              </a:rPr>
              <a:t> (consistent </a:t>
            </a:r>
            <a:r>
              <a:rPr lang="fr-FR" sz="2000" dirty="0" err="1" smtClean="0">
                <a:latin typeface="Adobe Garamond Pro" pitchFamily="18" charset="0"/>
              </a:rPr>
              <a:t>with</a:t>
            </a:r>
            <a:r>
              <a:rPr lang="fr-FR" sz="2000" dirty="0" smtClean="0">
                <a:latin typeface="Adobe Garamond Pro" pitchFamily="18" charset="0"/>
              </a:rPr>
              <a:t> </a:t>
            </a:r>
            <a:r>
              <a:rPr lang="fr-FR" sz="2000" dirty="0" err="1">
                <a:latin typeface="Adobe Garamond Pro" pitchFamily="18" charset="0"/>
              </a:rPr>
              <a:t>Pianca</a:t>
            </a:r>
            <a:r>
              <a:rPr lang="fr-FR" sz="2000" dirty="0">
                <a:latin typeface="Adobe Garamond Pro" pitchFamily="18" charset="0"/>
              </a:rPr>
              <a:t> et al., 2014)</a:t>
            </a:r>
            <a:endParaRPr lang="fr-FR" sz="2000" b="1" dirty="0">
              <a:latin typeface="Adobe Garamond Pro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45093" y="500152"/>
            <a:ext cx="66273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err="1" smtClean="0"/>
              <a:t>Morphodynamic</a:t>
            </a:r>
            <a:r>
              <a:rPr lang="fr-FR" dirty="0" smtClean="0"/>
              <a:t> application </a:t>
            </a:r>
            <a:r>
              <a:rPr lang="fr-FR" dirty="0" err="1" smtClean="0"/>
              <a:t>using</a:t>
            </a:r>
            <a:r>
              <a:rPr lang="fr-FR" dirty="0" smtClean="0"/>
              <a:t> SED2D: </a:t>
            </a:r>
            <a:r>
              <a:rPr lang="fr-FR" dirty="0" err="1"/>
              <a:t>idealized</a:t>
            </a:r>
            <a:r>
              <a:rPr lang="fr-FR" dirty="0"/>
              <a:t> </a:t>
            </a:r>
            <a:r>
              <a:rPr lang="fr-FR" dirty="0" err="1"/>
              <a:t>inlet</a:t>
            </a:r>
            <a:r>
              <a:rPr lang="fr-FR" dirty="0"/>
              <a:t> test case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437743" y="967386"/>
            <a:ext cx="10954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b="1" i="1" dirty="0" err="1" smtClean="0"/>
              <a:t>bathymetry</a:t>
            </a:r>
            <a:r>
              <a:rPr lang="fr-FR" sz="1400" b="1" i="1" dirty="0" smtClean="0"/>
              <a:t> 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0" y="0"/>
            <a:ext cx="12192000" cy="3815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err="1" smtClean="0"/>
              <a:t>Improvement</a:t>
            </a:r>
            <a:r>
              <a:rPr lang="fr-FR" dirty="0" smtClean="0"/>
              <a:t> due to the WENO </a:t>
            </a:r>
            <a:r>
              <a:rPr lang="fr-FR" dirty="0" err="1" smtClean="0"/>
              <a:t>scheme</a:t>
            </a:r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10252230" y="6043209"/>
            <a:ext cx="16440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/>
              <a:t>(Guérin et al., 2016)</a:t>
            </a:r>
            <a:endParaRPr lang="fr-FR" sz="1400" i="1" dirty="0"/>
          </a:p>
        </p:txBody>
      </p:sp>
    </p:spTree>
    <p:extLst>
      <p:ext uri="{BB962C8B-B14F-4D97-AF65-F5344CB8AC3E}">
        <p14:creationId xmlns:p14="http://schemas.microsoft.com/office/powerpoint/2010/main" val="402039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/>
          <p:cNvSpPr txBox="1"/>
          <p:nvPr/>
        </p:nvSpPr>
        <p:spPr>
          <a:xfrm>
            <a:off x="2833058" y="5530619"/>
            <a:ext cx="2808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002060"/>
                </a:solidFill>
                <a:latin typeface="Adobe Garamond Pro" pitchFamily="18" charset="0"/>
              </a:rPr>
              <a:t>Old </a:t>
            </a:r>
            <a:r>
              <a:rPr lang="fr-FR" sz="2000" b="1" dirty="0" err="1" smtClean="0">
                <a:solidFill>
                  <a:srgbClr val="002060"/>
                </a:solidFill>
                <a:latin typeface="Adobe Garamond Pro" pitchFamily="18" charset="0"/>
              </a:rPr>
              <a:t>scheme</a:t>
            </a:r>
            <a:endParaRPr lang="fr-FR" sz="2000" b="1" dirty="0">
              <a:solidFill>
                <a:srgbClr val="002060"/>
              </a:solidFill>
              <a:latin typeface="Adobe Garamond Pro" pitchFamily="18" charset="0"/>
            </a:endParaRPr>
          </a:p>
          <a:p>
            <a:pPr algn="ctr"/>
            <a:r>
              <a:rPr lang="fr-FR" sz="2000" dirty="0" smtClean="0">
                <a:solidFill>
                  <a:srgbClr val="002060"/>
                </a:solidFill>
                <a:latin typeface="Adobe Garamond Pro" pitchFamily="18" charset="0"/>
              </a:rPr>
              <a:t>(</a:t>
            </a:r>
            <a:r>
              <a:rPr lang="fr-FR" sz="2000" dirty="0" err="1" smtClean="0">
                <a:solidFill>
                  <a:srgbClr val="002060"/>
                </a:solidFill>
                <a:latin typeface="Adobe Garamond Pro" pitchFamily="18" charset="0"/>
              </a:rPr>
              <a:t>with</a:t>
            </a:r>
            <a:r>
              <a:rPr lang="fr-FR" sz="2000" dirty="0" smtClean="0">
                <a:solidFill>
                  <a:srgbClr val="002060"/>
                </a:solidFill>
                <a:latin typeface="Adobe Garamond Pro" pitchFamily="18" charset="0"/>
              </a:rPr>
              <a:t> </a:t>
            </a:r>
            <a:r>
              <a:rPr lang="fr-FR" sz="2000" dirty="0">
                <a:solidFill>
                  <a:srgbClr val="002060"/>
                </a:solidFill>
                <a:latin typeface="Adobe Garamond Pro" pitchFamily="18" charset="0"/>
              </a:rPr>
              <a:t>diffusion </a:t>
            </a:r>
            <a:r>
              <a:rPr lang="fr-FR" sz="2000" dirty="0" smtClean="0">
                <a:solidFill>
                  <a:srgbClr val="002060"/>
                </a:solidFill>
                <a:latin typeface="Adobe Garamond Pro" pitchFamily="18" charset="0"/>
              </a:rPr>
              <a:t>and </a:t>
            </a:r>
            <a:r>
              <a:rPr lang="fr-FR" sz="2000" dirty="0" err="1" smtClean="0">
                <a:solidFill>
                  <a:srgbClr val="002060"/>
                </a:solidFill>
                <a:latin typeface="Adobe Garamond Pro" pitchFamily="18" charset="0"/>
              </a:rPr>
              <a:t>filter</a:t>
            </a:r>
            <a:r>
              <a:rPr lang="fr-FR" sz="2000" dirty="0" smtClean="0">
                <a:solidFill>
                  <a:srgbClr val="002060"/>
                </a:solidFill>
                <a:latin typeface="Adobe Garamond Pro" pitchFamily="18" charset="0"/>
              </a:rPr>
              <a:t>)</a:t>
            </a:r>
            <a:endParaRPr lang="fr-FR" sz="2000" dirty="0">
              <a:solidFill>
                <a:srgbClr val="002060"/>
              </a:solidFill>
              <a:latin typeface="Adobe Garamond Pro" pitchFamily="18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7369562" y="5530619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002060"/>
                </a:solidFill>
                <a:latin typeface="Adobe Garamond Pro" pitchFamily="18" charset="0"/>
              </a:rPr>
              <a:t>WENO </a:t>
            </a:r>
            <a:r>
              <a:rPr lang="fr-FR" sz="2000" b="1" dirty="0" err="1" smtClean="0">
                <a:solidFill>
                  <a:srgbClr val="002060"/>
                </a:solidFill>
                <a:latin typeface="Adobe Garamond Pro" pitchFamily="18" charset="0"/>
              </a:rPr>
              <a:t>method</a:t>
            </a:r>
            <a:endParaRPr lang="fr-FR" sz="2000" b="1" dirty="0">
              <a:solidFill>
                <a:srgbClr val="002060"/>
              </a:solidFill>
              <a:latin typeface="Adobe Garamond Pro" pitchFamily="18" charset="0"/>
            </a:endParaRPr>
          </a:p>
        </p:txBody>
      </p:sp>
      <p:pic>
        <p:nvPicPr>
          <p:cNvPr id="16" name="Image 15" descr="Lagune_barres_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73929" y="1286516"/>
            <a:ext cx="3375953" cy="4023709"/>
          </a:xfrm>
          <a:prstGeom prst="rect">
            <a:avLst/>
          </a:prstGeom>
        </p:spPr>
      </p:pic>
      <p:pic>
        <p:nvPicPr>
          <p:cNvPr id="17" name="Image 16" descr="Lagune_barres_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17034" y="1282147"/>
            <a:ext cx="3375953" cy="4023709"/>
          </a:xfrm>
          <a:prstGeom prst="rect">
            <a:avLst/>
          </a:prstGeom>
        </p:spPr>
      </p:pic>
      <p:pic>
        <p:nvPicPr>
          <p:cNvPr id="18" name="Image 17" descr="Lagune_barres_ref_good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17034" y="1286691"/>
            <a:ext cx="3375660" cy="4023360"/>
          </a:xfrm>
          <a:prstGeom prst="rect">
            <a:avLst/>
          </a:prstGeom>
        </p:spPr>
      </p:pic>
      <p:pic>
        <p:nvPicPr>
          <p:cNvPr id="19" name="Image 18" descr="Lagune_barres_weno_good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74222" y="1286691"/>
            <a:ext cx="3375660" cy="402336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609600" y="1807029"/>
            <a:ext cx="1658916" cy="646331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/>
              <a:t>Adjacent </a:t>
            </a:r>
            <a:r>
              <a:rPr lang="fr-FR" b="1" dirty="0" err="1" smtClean="0"/>
              <a:t>beach</a:t>
            </a:r>
            <a:endParaRPr lang="fr-FR" b="1" dirty="0" smtClean="0"/>
          </a:p>
          <a:p>
            <a:pPr algn="ctr"/>
            <a:r>
              <a:rPr lang="fr-FR" b="1" dirty="0" err="1" smtClean="0"/>
              <a:t>evolution</a:t>
            </a:r>
            <a:endParaRPr lang="fr-FR" b="1" dirty="0"/>
          </a:p>
        </p:txBody>
      </p:sp>
      <p:sp>
        <p:nvSpPr>
          <p:cNvPr id="12" name="Rectangle 11"/>
          <p:cNvSpPr/>
          <p:nvPr/>
        </p:nvSpPr>
        <p:spPr>
          <a:xfrm>
            <a:off x="245093" y="500152"/>
            <a:ext cx="66273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err="1" smtClean="0"/>
              <a:t>Morphodynamic</a:t>
            </a:r>
            <a:r>
              <a:rPr lang="fr-FR" dirty="0" smtClean="0"/>
              <a:t> application </a:t>
            </a:r>
            <a:r>
              <a:rPr lang="fr-FR" dirty="0" err="1" smtClean="0"/>
              <a:t>using</a:t>
            </a:r>
            <a:r>
              <a:rPr lang="fr-FR" dirty="0" smtClean="0"/>
              <a:t> SED2D: </a:t>
            </a:r>
            <a:r>
              <a:rPr lang="fr-FR" dirty="0" err="1"/>
              <a:t>idealized</a:t>
            </a:r>
            <a:r>
              <a:rPr lang="fr-FR" dirty="0"/>
              <a:t> </a:t>
            </a:r>
            <a:r>
              <a:rPr lang="fr-FR" dirty="0" err="1"/>
              <a:t>inlet</a:t>
            </a:r>
            <a:r>
              <a:rPr lang="fr-FR" dirty="0"/>
              <a:t> test case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437743" y="955809"/>
            <a:ext cx="10954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b="1" i="1" dirty="0" err="1" smtClean="0"/>
              <a:t>bathymetry</a:t>
            </a:r>
            <a:r>
              <a:rPr lang="fr-FR" sz="1400" b="1" i="1" dirty="0" smtClean="0"/>
              <a:t> 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0" y="0"/>
            <a:ext cx="12192000" cy="3815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err="1" smtClean="0"/>
              <a:t>Improvement</a:t>
            </a:r>
            <a:r>
              <a:rPr lang="fr-FR" dirty="0" smtClean="0"/>
              <a:t> due to the WENO </a:t>
            </a:r>
            <a:r>
              <a:rPr lang="fr-FR" dirty="0" err="1" smtClean="0"/>
              <a:t>scheme</a:t>
            </a:r>
            <a:endParaRPr lang="fr-FR" dirty="0"/>
          </a:p>
        </p:txBody>
      </p:sp>
      <p:sp>
        <p:nvSpPr>
          <p:cNvPr id="21" name="ZoneTexte 20"/>
          <p:cNvSpPr txBox="1"/>
          <p:nvPr/>
        </p:nvSpPr>
        <p:spPr>
          <a:xfrm>
            <a:off x="10252230" y="6043209"/>
            <a:ext cx="16440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/>
              <a:t>(Guérin et al., 2016)</a:t>
            </a:r>
            <a:endParaRPr lang="fr-FR" sz="1400" i="1" dirty="0"/>
          </a:p>
        </p:txBody>
      </p:sp>
    </p:spTree>
    <p:extLst>
      <p:ext uri="{BB962C8B-B14F-4D97-AF65-F5344CB8AC3E}">
        <p14:creationId xmlns:p14="http://schemas.microsoft.com/office/powerpoint/2010/main" val="3322380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09600" y="1807029"/>
            <a:ext cx="1658916" cy="646331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/>
              <a:t>Adjacent </a:t>
            </a:r>
            <a:r>
              <a:rPr lang="fr-FR" b="1" dirty="0" err="1" smtClean="0"/>
              <a:t>beach</a:t>
            </a:r>
            <a:endParaRPr lang="fr-FR" b="1" dirty="0" smtClean="0"/>
          </a:p>
          <a:p>
            <a:pPr algn="ctr"/>
            <a:r>
              <a:rPr lang="fr-FR" b="1" dirty="0" err="1" smtClean="0"/>
              <a:t>evolution</a:t>
            </a:r>
            <a:endParaRPr lang="fr-FR" b="1" dirty="0"/>
          </a:p>
        </p:txBody>
      </p:sp>
      <p:pic>
        <p:nvPicPr>
          <p:cNvPr id="11" name="Image 10" descr="Lagune_barres_weno_en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29040" y="1412775"/>
            <a:ext cx="3386152" cy="4032449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7413100" y="5541502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002060"/>
                </a:solidFill>
                <a:latin typeface="Adobe Garamond Pro" pitchFamily="18" charset="0"/>
              </a:rPr>
              <a:t>WENO </a:t>
            </a:r>
            <a:r>
              <a:rPr lang="fr-FR" sz="2000" b="1" dirty="0" err="1" smtClean="0">
                <a:solidFill>
                  <a:srgbClr val="002060"/>
                </a:solidFill>
                <a:latin typeface="Adobe Garamond Pro" pitchFamily="18" charset="0"/>
              </a:rPr>
              <a:t>method</a:t>
            </a:r>
            <a:endParaRPr lang="fr-FR" sz="2000" b="1" dirty="0">
              <a:solidFill>
                <a:srgbClr val="002060"/>
              </a:solidFill>
              <a:latin typeface="Adobe Garamond Pro" pitchFamily="18" charset="0"/>
            </a:endParaRPr>
          </a:p>
        </p:txBody>
      </p:sp>
      <p:grpSp>
        <p:nvGrpSpPr>
          <p:cNvPr id="13" name="Groupe 12"/>
          <p:cNvGrpSpPr/>
          <p:nvPr/>
        </p:nvGrpSpPr>
        <p:grpSpPr>
          <a:xfrm>
            <a:off x="2754352" y="1238894"/>
            <a:ext cx="3168352" cy="4647670"/>
            <a:chOff x="5148064" y="3759174"/>
            <a:chExt cx="3168352" cy="4647670"/>
          </a:xfrm>
        </p:grpSpPr>
        <p:pic>
          <p:nvPicPr>
            <p:cNvPr id="20" name="Image 19" descr="WENO_Lagune.png"/>
            <p:cNvPicPr>
              <a:picLocks noChangeAspect="1"/>
            </p:cNvPicPr>
            <p:nvPr/>
          </p:nvPicPr>
          <p:blipFill>
            <a:blip r:embed="rId3" cstate="print"/>
            <a:srcRect l="70135" t="50607" r="-435" b="5894"/>
            <a:stretch>
              <a:fillRect/>
            </a:stretch>
          </p:blipFill>
          <p:spPr>
            <a:xfrm>
              <a:off x="5148064" y="3759174"/>
              <a:ext cx="3168352" cy="4206330"/>
            </a:xfrm>
            <a:prstGeom prst="rect">
              <a:avLst/>
            </a:prstGeom>
          </p:spPr>
        </p:pic>
        <p:sp>
          <p:nvSpPr>
            <p:cNvPr id="21" name="ZoneTexte 20"/>
            <p:cNvSpPr txBox="1">
              <a:spLocks noChangeArrowheads="1"/>
            </p:cNvSpPr>
            <p:nvPr/>
          </p:nvSpPr>
          <p:spPr bwMode="auto">
            <a:xfrm>
              <a:off x="5580112" y="8037512"/>
              <a:ext cx="230425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fr-FR" i="1" dirty="0">
                  <a:latin typeface="Adobe Caslon Pro" pitchFamily="18" charset="0"/>
                  <a:ea typeface="+mj-ea"/>
                  <a:cs typeface="+mj-cs"/>
                </a:rPr>
                <a:t>Cap Ferret (Gironde)</a:t>
              </a:r>
            </a:p>
          </p:txBody>
        </p:sp>
      </p:grpSp>
      <p:sp>
        <p:nvSpPr>
          <p:cNvPr id="22" name="Rectangle 21"/>
          <p:cNvSpPr/>
          <p:nvPr/>
        </p:nvSpPr>
        <p:spPr>
          <a:xfrm>
            <a:off x="3186400" y="6102588"/>
            <a:ext cx="6867741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fr-FR" sz="2000" dirty="0" err="1" smtClean="0">
                <a:latin typeface="Adobe Garamond Pro" pitchFamily="18" charset="0"/>
              </a:rPr>
              <a:t>Wavelength</a:t>
            </a:r>
            <a:r>
              <a:rPr lang="fr-FR" sz="2000" dirty="0" smtClean="0">
                <a:latin typeface="Adobe Garamond Pro" pitchFamily="18" charset="0"/>
              </a:rPr>
              <a:t> ≈ </a:t>
            </a:r>
            <a:r>
              <a:rPr lang="fr-FR" sz="2000" dirty="0">
                <a:latin typeface="Adobe Garamond Pro" pitchFamily="18" charset="0"/>
              </a:rPr>
              <a:t>350 </a:t>
            </a:r>
            <a:r>
              <a:rPr lang="fr-FR" sz="2000" dirty="0" smtClean="0">
                <a:latin typeface="Adobe Garamond Pro" pitchFamily="18" charset="0"/>
              </a:rPr>
              <a:t>to </a:t>
            </a:r>
            <a:r>
              <a:rPr lang="fr-FR" sz="2000" dirty="0">
                <a:latin typeface="Adobe Garamond Pro" pitchFamily="18" charset="0"/>
              </a:rPr>
              <a:t>500 m </a:t>
            </a:r>
            <a:r>
              <a:rPr lang="fr-FR" sz="2000" dirty="0" smtClean="0">
                <a:latin typeface="Adobe Garamond Pro" pitchFamily="18" charset="0"/>
              </a:rPr>
              <a:t>(consistent </a:t>
            </a:r>
            <a:r>
              <a:rPr lang="fr-FR" sz="2000" dirty="0" err="1" smtClean="0">
                <a:latin typeface="Adobe Garamond Pro" pitchFamily="18" charset="0"/>
              </a:rPr>
              <a:t>with</a:t>
            </a:r>
            <a:r>
              <a:rPr lang="fr-FR" sz="2000" dirty="0" smtClean="0">
                <a:latin typeface="Adobe Garamond Pro" pitchFamily="18" charset="0"/>
              </a:rPr>
              <a:t> </a:t>
            </a:r>
            <a:r>
              <a:rPr lang="fr-FR" sz="2000" dirty="0" err="1">
                <a:latin typeface="Adobe Garamond Pro" pitchFamily="18" charset="0"/>
              </a:rPr>
              <a:t>Castelle</a:t>
            </a:r>
            <a:r>
              <a:rPr lang="fr-FR" sz="2000" dirty="0">
                <a:latin typeface="Adobe Garamond Pro" pitchFamily="18" charset="0"/>
              </a:rPr>
              <a:t> et al., 2007)</a:t>
            </a:r>
            <a:endParaRPr lang="fr-FR" sz="2000" b="1" dirty="0">
              <a:latin typeface="Adobe Garamond Pro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45093" y="500152"/>
            <a:ext cx="66273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err="1" smtClean="0"/>
              <a:t>Morphodynamic</a:t>
            </a:r>
            <a:r>
              <a:rPr lang="fr-FR" dirty="0" smtClean="0"/>
              <a:t> application </a:t>
            </a:r>
            <a:r>
              <a:rPr lang="fr-FR" dirty="0" err="1" smtClean="0"/>
              <a:t>using</a:t>
            </a:r>
            <a:r>
              <a:rPr lang="fr-FR" dirty="0" smtClean="0"/>
              <a:t> SED2D: </a:t>
            </a:r>
            <a:r>
              <a:rPr lang="fr-FR" dirty="0" err="1"/>
              <a:t>idealized</a:t>
            </a:r>
            <a:r>
              <a:rPr lang="fr-FR" dirty="0"/>
              <a:t> </a:t>
            </a:r>
            <a:r>
              <a:rPr lang="fr-FR" dirty="0" err="1"/>
              <a:t>inlet</a:t>
            </a:r>
            <a:r>
              <a:rPr lang="fr-FR" dirty="0"/>
              <a:t> test case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457781" y="1093115"/>
            <a:ext cx="10554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b="1" i="1" dirty="0" err="1" smtClean="0"/>
              <a:t>bathymetry</a:t>
            </a:r>
            <a:endParaRPr lang="fr-FR" sz="1400" b="1" i="1" dirty="0" smtClean="0"/>
          </a:p>
        </p:txBody>
      </p:sp>
      <p:sp>
        <p:nvSpPr>
          <p:cNvPr id="17" name="ZoneTexte 16"/>
          <p:cNvSpPr txBox="1"/>
          <p:nvPr/>
        </p:nvSpPr>
        <p:spPr>
          <a:xfrm>
            <a:off x="0" y="0"/>
            <a:ext cx="12192000" cy="3815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err="1" smtClean="0"/>
              <a:t>Improvement</a:t>
            </a:r>
            <a:r>
              <a:rPr lang="fr-FR" dirty="0" smtClean="0"/>
              <a:t> due to the WENO </a:t>
            </a:r>
            <a:r>
              <a:rPr lang="fr-FR" dirty="0" err="1" smtClean="0"/>
              <a:t>scheme</a:t>
            </a:r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10252230" y="6043209"/>
            <a:ext cx="16440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/>
              <a:t>(Guérin et al., 2016)</a:t>
            </a:r>
            <a:endParaRPr lang="fr-FR" sz="1400" i="1" dirty="0"/>
          </a:p>
        </p:txBody>
      </p:sp>
    </p:spTree>
    <p:extLst>
      <p:ext uri="{BB962C8B-B14F-4D97-AF65-F5344CB8AC3E}">
        <p14:creationId xmlns:p14="http://schemas.microsoft.com/office/powerpoint/2010/main" val="1195454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664164" y="763621"/>
            <a:ext cx="5864682" cy="369332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Variables </a:t>
            </a:r>
            <a:r>
              <a:rPr lang="fr-FR" dirty="0" err="1" smtClean="0"/>
              <a:t>describing</a:t>
            </a:r>
            <a:r>
              <a:rPr lang="fr-FR" dirty="0" smtClean="0"/>
              <a:t> </a:t>
            </a:r>
            <a:r>
              <a:rPr lang="fr-FR" dirty="0" err="1" smtClean="0"/>
              <a:t>bed</a:t>
            </a:r>
            <a:r>
              <a:rPr lang="fr-FR" dirty="0" smtClean="0"/>
              <a:t> </a:t>
            </a:r>
            <a:r>
              <a:rPr lang="fr-FR" dirty="0" err="1" smtClean="0"/>
              <a:t>properties</a:t>
            </a:r>
            <a:r>
              <a:rPr lang="fr-FR" dirty="0" smtClean="0"/>
              <a:t> in SED3D (</a:t>
            </a:r>
            <a:r>
              <a:rPr lang="fr-FR" dirty="0" err="1" smtClean="0"/>
              <a:t>each</a:t>
            </a:r>
            <a:r>
              <a:rPr lang="fr-FR" dirty="0" smtClean="0"/>
              <a:t> </a:t>
            </a:r>
            <a:r>
              <a:rPr lang="fr-FR" dirty="0" err="1" smtClean="0"/>
              <a:t>element</a:t>
            </a:r>
            <a:r>
              <a:rPr lang="fr-FR" dirty="0" smtClean="0"/>
              <a:t>)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/>
              <p:cNvSpPr txBox="1"/>
              <p:nvPr/>
            </p:nvSpPr>
            <p:spPr>
              <a:xfrm>
                <a:off x="3699297" y="1592331"/>
                <a:ext cx="14931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fr-FR" dirty="0" smtClean="0"/>
                  <a:t>All </a:t>
                </a:r>
                <a:r>
                  <a:rPr lang="fr-FR" dirty="0" err="1" smtClean="0"/>
                  <a:t>layers</a:t>
                </a:r>
                <a:r>
                  <a:rPr lang="fr-FR" dirty="0" smtClean="0"/>
                  <a:t>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fr-FR" i="1" dirty="0"/>
              </a:p>
            </p:txBody>
          </p:sp>
        </mc:Choice>
        <mc:Fallback xmlns="">
          <p:sp>
            <p:nvSpPr>
              <p:cNvPr id="5" name="ZoneText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9297" y="1592331"/>
                <a:ext cx="1493166" cy="369332"/>
              </a:xfrm>
              <a:prstGeom prst="rect">
                <a:avLst/>
              </a:prstGeom>
              <a:blipFill>
                <a:blip r:embed="rId2"/>
                <a:stretch>
                  <a:fillRect l="-2857" t="-8197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e 14"/>
          <p:cNvGrpSpPr/>
          <p:nvPr/>
        </p:nvGrpSpPr>
        <p:grpSpPr>
          <a:xfrm>
            <a:off x="165545" y="865688"/>
            <a:ext cx="3498619" cy="5061856"/>
            <a:chOff x="321424" y="1476104"/>
            <a:chExt cx="2561233" cy="3226524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5576" y="1476104"/>
              <a:ext cx="2347081" cy="3226524"/>
            </a:xfrm>
            <a:prstGeom prst="rect">
              <a:avLst/>
            </a:prstGeom>
          </p:spPr>
        </p:pic>
        <p:sp>
          <p:nvSpPr>
            <p:cNvPr id="8" name="Forme libre 7"/>
            <p:cNvSpPr/>
            <p:nvPr/>
          </p:nvSpPr>
          <p:spPr>
            <a:xfrm>
              <a:off x="1113576" y="1548143"/>
              <a:ext cx="1127592" cy="1837853"/>
            </a:xfrm>
            <a:custGeom>
              <a:avLst/>
              <a:gdLst>
                <a:gd name="connsiteX0" fmla="*/ 0 w 1104523"/>
                <a:gd name="connsiteY0" fmla="*/ 190122 h 1837853"/>
                <a:gd name="connsiteX1" fmla="*/ 0 w 1104523"/>
                <a:gd name="connsiteY1" fmla="*/ 1837853 h 1837853"/>
                <a:gd name="connsiteX2" fmla="*/ 606582 w 1104523"/>
                <a:gd name="connsiteY2" fmla="*/ 1837853 h 1837853"/>
                <a:gd name="connsiteX3" fmla="*/ 1095470 w 1104523"/>
                <a:gd name="connsiteY3" fmla="*/ 1638677 h 1837853"/>
                <a:gd name="connsiteX4" fmla="*/ 1104523 w 1104523"/>
                <a:gd name="connsiteY4" fmla="*/ 0 h 1837853"/>
                <a:gd name="connsiteX5" fmla="*/ 497941 w 1104523"/>
                <a:gd name="connsiteY5" fmla="*/ 0 h 1837853"/>
                <a:gd name="connsiteX6" fmla="*/ 0 w 1104523"/>
                <a:gd name="connsiteY6" fmla="*/ 190122 h 1837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4523" h="1837853">
                  <a:moveTo>
                    <a:pt x="0" y="190122"/>
                  </a:moveTo>
                  <a:lnTo>
                    <a:pt x="0" y="1837853"/>
                  </a:lnTo>
                  <a:lnTo>
                    <a:pt x="606582" y="1837853"/>
                  </a:lnTo>
                  <a:lnTo>
                    <a:pt x="1095470" y="1638677"/>
                  </a:lnTo>
                  <a:cubicBezTo>
                    <a:pt x="1098488" y="1092451"/>
                    <a:pt x="1101505" y="546226"/>
                    <a:pt x="1104523" y="0"/>
                  </a:cubicBezTo>
                  <a:lnTo>
                    <a:pt x="497941" y="0"/>
                  </a:lnTo>
                  <a:lnTo>
                    <a:pt x="0" y="190122"/>
                  </a:lnTo>
                  <a:close/>
                </a:path>
              </a:pathLst>
            </a:custGeom>
            <a:solidFill>
              <a:schemeClr val="accent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1243479" y="2066109"/>
              <a:ext cx="9017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smtClean="0">
                  <a:solidFill>
                    <a:srgbClr val="002060"/>
                  </a:solidFill>
                </a:rPr>
                <a:t>Water </a:t>
              </a:r>
            </a:p>
            <a:p>
              <a:pPr algn="ctr"/>
              <a:r>
                <a:rPr lang="fr-FR" sz="1400" dirty="0" err="1" smtClean="0">
                  <a:solidFill>
                    <a:srgbClr val="002060"/>
                  </a:solidFill>
                </a:rPr>
                <a:t>column</a:t>
              </a:r>
              <a:endParaRPr lang="fr-FR" sz="1400" dirty="0">
                <a:solidFill>
                  <a:srgbClr val="002060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61457" y="1548143"/>
              <a:ext cx="548448" cy="18378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ZoneTexte 10"/>
                <p:cNvSpPr txBox="1"/>
                <p:nvPr/>
              </p:nvSpPr>
              <p:spPr>
                <a:xfrm>
                  <a:off x="321424" y="3089366"/>
                  <a:ext cx="792151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400" u="sng" dirty="0" smtClean="0"/>
                    <a:t>Layer </a:t>
                  </a:r>
                  <a14:m>
                    <m:oMath xmlns:m="http://schemas.openxmlformats.org/officeDocument/2006/math">
                      <m:r>
                        <a:rPr lang="fr-FR" sz="1400" b="0" i="1" u="sng" smtClean="0">
                          <a:latin typeface="Cambria Math" panose="02040503050406030204" pitchFamily="18" charset="0"/>
                        </a:rPr>
                        <m:t>𝑘</m:t>
                      </m:r>
                    </m:oMath>
                  </a14:m>
                  <a:endParaRPr lang="fr-FR" sz="1400" i="1" u="sng" dirty="0"/>
                </a:p>
              </p:txBody>
            </p:sp>
          </mc:Choice>
          <mc:Fallback xmlns="">
            <p:sp>
              <p:nvSpPr>
                <p:cNvPr id="11" name="ZoneTexte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1424" y="3089366"/>
                  <a:ext cx="792151" cy="307777"/>
                </a:xfrm>
                <a:prstGeom prst="rect">
                  <a:avLst/>
                </a:prstGeom>
                <a:blipFill>
                  <a:blip r:embed="rId4"/>
                  <a:stretch>
                    <a:fillRect l="-1685" t="-2532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Rectangle 11"/>
            <p:cNvSpPr/>
            <p:nvPr/>
          </p:nvSpPr>
          <p:spPr>
            <a:xfrm>
              <a:off x="2244075" y="1476104"/>
              <a:ext cx="541726" cy="30681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1075305" y="3996967"/>
              <a:ext cx="1211390" cy="411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err="1">
                  <a:solidFill>
                    <a:schemeClr val="accent2">
                      <a:lumMod val="50000"/>
                    </a:schemeClr>
                  </a:solidFill>
                </a:rPr>
                <a:t>Sediment</a:t>
              </a:r>
              <a:endParaRPr lang="fr-FR" b="1" dirty="0">
                <a:solidFill>
                  <a:schemeClr val="accent2">
                    <a:lumMod val="50000"/>
                  </a:schemeClr>
                </a:solidFill>
              </a:endParaRPr>
            </a:p>
            <a:p>
              <a:pPr algn="ctr"/>
              <a:r>
                <a:rPr lang="fr-FR" b="1" dirty="0" err="1">
                  <a:solidFill>
                    <a:schemeClr val="accent2">
                      <a:lumMod val="50000"/>
                    </a:schemeClr>
                  </a:solidFill>
                </a:rPr>
                <a:t>compartment</a:t>
              </a:r>
              <a:endParaRPr lang="fr-FR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/>
              <p:cNvSpPr txBox="1"/>
              <p:nvPr/>
            </p:nvSpPr>
            <p:spPr>
              <a:xfrm>
                <a:off x="3678073" y="3621709"/>
                <a:ext cx="73149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fr-FR" dirty="0" smtClean="0"/>
                  <a:t>Surficial layer </a:t>
                </a:r>
                <a:r>
                  <a:rPr lang="fr-FR" dirty="0" err="1" smtClean="0"/>
                  <a:t>only</a:t>
                </a:r>
                <a:r>
                  <a:rPr lang="fr-FR" dirty="0" smtClean="0"/>
                  <a:t> (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fr-FR" dirty="0" smtClean="0"/>
                  <a:t>) </a:t>
                </a:r>
                <a:r>
                  <a:rPr lang="fr-FR" dirty="0" smtClean="0">
                    <a:sym typeface="Wingdings" panose="05000000000000000000" pitchFamily="2" charset="2"/>
                  </a:rPr>
                  <a:t> </a:t>
                </a:r>
                <a:r>
                  <a:rPr lang="fr-FR" dirty="0" err="1" smtClean="0">
                    <a:sym typeface="Wingdings" panose="05000000000000000000" pitchFamily="2" charset="2"/>
                  </a:rPr>
                  <a:t>Mean</a:t>
                </a:r>
                <a:r>
                  <a:rPr lang="fr-FR" dirty="0" smtClean="0">
                    <a:sym typeface="Wingdings" panose="05000000000000000000" pitchFamily="2" charset="2"/>
                  </a:rPr>
                  <a:t> </a:t>
                </a:r>
                <a:r>
                  <a:rPr lang="fr-FR" dirty="0" err="1" smtClean="0">
                    <a:sym typeface="Wingdings" panose="05000000000000000000" pitchFamily="2" charset="2"/>
                  </a:rPr>
                  <a:t>properties</a:t>
                </a:r>
                <a:r>
                  <a:rPr lang="fr-FR" dirty="0" smtClean="0">
                    <a:sym typeface="Wingdings" panose="05000000000000000000" pitchFamily="2" charset="2"/>
                  </a:rPr>
                  <a:t> over all </a:t>
                </a:r>
                <a:r>
                  <a:rPr lang="fr-FR" dirty="0" err="1" smtClean="0">
                    <a:sym typeface="Wingdings" panose="05000000000000000000" pitchFamily="2" charset="2"/>
                  </a:rPr>
                  <a:t>sediment</a:t>
                </a:r>
                <a:r>
                  <a:rPr lang="fr-FR" dirty="0" smtClean="0">
                    <a:sym typeface="Wingdings" panose="05000000000000000000" pitchFamily="2" charset="2"/>
                  </a:rPr>
                  <a:t> classes </a:t>
                </a:r>
                <a:endParaRPr lang="fr-FR" i="1" dirty="0"/>
              </a:p>
            </p:txBody>
          </p:sp>
        </mc:Choice>
        <mc:Fallback xmlns="">
          <p:sp>
            <p:nvSpPr>
              <p:cNvPr id="17" name="ZoneTexte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8073" y="3621709"/>
                <a:ext cx="7314951" cy="369332"/>
              </a:xfrm>
              <a:prstGeom prst="rect">
                <a:avLst/>
              </a:prstGeom>
              <a:blipFill>
                <a:blip r:embed="rId5"/>
                <a:stretch>
                  <a:fillRect l="-500" t="-9836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/>
              <p:cNvSpPr txBox="1"/>
              <p:nvPr/>
            </p:nvSpPr>
            <p:spPr>
              <a:xfrm>
                <a:off x="4502625" y="4121903"/>
                <a:ext cx="5235216" cy="3907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b="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fr-FR" b="0" i="1" dirty="0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fr-FR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fr-FR" b="0" i="1" dirty="0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fr-FR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fr-FR" b="0" i="1" dirty="0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fr-FR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𝑐𝑒</m:t>
                        </m:r>
                      </m:sub>
                    </m:sSub>
                    <m:r>
                      <a:rPr lang="fr-FR" b="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fr-FR" b="0" i="1" dirty="0" smtClean="0">
                        <a:latin typeface="Cambria Math" panose="02040503050406030204" pitchFamily="18" charset="0"/>
                      </a:rPr>
                      <m:t>𝐴𝐿</m:t>
                    </m:r>
                    <m:r>
                      <a:rPr lang="fr-FR" b="0" i="1" dirty="0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fr-FR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0,</m:t>
                        </m:r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𝑐𝑟</m:t>
                        </m:r>
                      </m:sub>
                    </m:sSub>
                    <m:r>
                      <a:rPr lang="fr-FR" b="0" i="1" dirty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fr-FR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0,</m:t>
                        </m:r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𝑠𝑤</m:t>
                        </m:r>
                      </m:sub>
                    </m:sSub>
                    <m:r>
                      <a:rPr lang="fr-FR" b="0" i="1" dirty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fr-FR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0,</m:t>
                        </m:r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𝑤𝑟</m:t>
                        </m:r>
                      </m:sub>
                    </m:sSub>
                    <m:r>
                      <a:rPr lang="fr-FR" b="0" i="1" dirty="0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fr-FR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0,</m:t>
                        </m:r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𝑏𝑙𝑑</m:t>
                        </m:r>
                      </m:sub>
                    </m:sSub>
                    <m:r>
                      <a:rPr lang="fr-FR" b="0" i="1" dirty="0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fr-FR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0,</m:t>
                        </m:r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fr-FR" b="0" i="1" dirty="0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fr-FR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0,</m:t>
                        </m:r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𝑎𝑝𝑝</m:t>
                        </m:r>
                      </m:sub>
                    </m:sSub>
                  </m:oMath>
                </a14:m>
                <a:r>
                  <a:rPr lang="fr-FR" dirty="0" smtClean="0"/>
                  <a:t> 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19" name="ZoneTexte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2625" y="4121903"/>
                <a:ext cx="5235216" cy="390748"/>
              </a:xfrm>
              <a:prstGeom prst="rect">
                <a:avLst/>
              </a:prstGeom>
              <a:blipFill>
                <a:blip r:embed="rId6"/>
                <a:stretch>
                  <a:fillRect b="-468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ZoneTexte 20"/>
          <p:cNvSpPr txBox="1"/>
          <p:nvPr/>
        </p:nvSpPr>
        <p:spPr>
          <a:xfrm>
            <a:off x="0" y="0"/>
            <a:ext cx="12192000" cy="3815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err="1"/>
              <a:t>Managing</a:t>
            </a:r>
            <a:r>
              <a:rPr lang="fr-FR" dirty="0"/>
              <a:t> </a:t>
            </a:r>
            <a:r>
              <a:rPr lang="fr-FR" dirty="0" err="1"/>
              <a:t>bed</a:t>
            </a:r>
            <a:r>
              <a:rPr lang="fr-FR" dirty="0"/>
              <a:t> </a:t>
            </a:r>
            <a:r>
              <a:rPr lang="fr-FR" dirty="0" err="1" smtClean="0"/>
              <a:t>compartment</a:t>
            </a:r>
            <a:r>
              <a:rPr lang="fr-FR" dirty="0" smtClean="0"/>
              <a:t> </a:t>
            </a:r>
            <a:r>
              <a:rPr lang="fr-FR" dirty="0" smtClean="0">
                <a:sym typeface="Wingdings" panose="05000000000000000000" pitchFamily="2" charset="2"/>
              </a:rPr>
              <a:t> SED3D</a:t>
            </a:r>
            <a:endParaRPr lang="fr-FR" dirty="0"/>
          </a:p>
        </p:txBody>
      </p:sp>
      <p:sp>
        <p:nvSpPr>
          <p:cNvPr id="28" name="Rectangle 27"/>
          <p:cNvSpPr/>
          <p:nvPr/>
        </p:nvSpPr>
        <p:spPr>
          <a:xfrm>
            <a:off x="4502625" y="2324328"/>
            <a:ext cx="22381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ym typeface="Wingdings" panose="05000000000000000000" pitchFamily="2" charset="2"/>
              </a:rPr>
              <a:t>Fraction of </a:t>
            </a:r>
            <a:r>
              <a:rPr lang="fr-FR" dirty="0" err="1" smtClean="0">
                <a:sym typeface="Wingdings" panose="05000000000000000000" pitchFamily="2" charset="2"/>
              </a:rPr>
              <a:t>each</a:t>
            </a:r>
            <a:r>
              <a:rPr lang="fr-FR" dirty="0" smtClean="0">
                <a:sym typeface="Wingdings" panose="05000000000000000000" pitchFamily="2" charset="2"/>
              </a:rPr>
              <a:t> class</a:t>
            </a:r>
            <a:endParaRPr lang="fr-FR" i="1" dirty="0"/>
          </a:p>
        </p:txBody>
      </p:sp>
      <p:sp>
        <p:nvSpPr>
          <p:cNvPr id="29" name="Rectangle 28"/>
          <p:cNvSpPr/>
          <p:nvPr/>
        </p:nvSpPr>
        <p:spPr>
          <a:xfrm>
            <a:off x="4502625" y="2682138"/>
            <a:ext cx="19094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ym typeface="Wingdings" panose="05000000000000000000" pitchFamily="2" charset="2"/>
              </a:rPr>
              <a:t>Mass of </a:t>
            </a:r>
            <a:r>
              <a:rPr lang="fr-FR" dirty="0" err="1" smtClean="0">
                <a:sym typeface="Wingdings" panose="05000000000000000000" pitchFamily="2" charset="2"/>
              </a:rPr>
              <a:t>each</a:t>
            </a:r>
            <a:r>
              <a:rPr lang="fr-FR" dirty="0" smtClean="0">
                <a:sym typeface="Wingdings" panose="05000000000000000000" pitchFamily="2" charset="2"/>
              </a:rPr>
              <a:t> class</a:t>
            </a:r>
            <a:endParaRPr lang="fr-FR" i="1" dirty="0"/>
          </a:p>
        </p:txBody>
      </p:sp>
      <p:sp>
        <p:nvSpPr>
          <p:cNvPr id="30" name="ZoneTexte 29"/>
          <p:cNvSpPr txBox="1"/>
          <p:nvPr/>
        </p:nvSpPr>
        <p:spPr>
          <a:xfrm>
            <a:off x="3655111" y="4831672"/>
            <a:ext cx="8368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err="1" smtClean="0"/>
              <a:t>Many</a:t>
            </a:r>
            <a:r>
              <a:rPr lang="fr-FR" dirty="0" smtClean="0"/>
              <a:t> </a:t>
            </a:r>
            <a:r>
              <a:rPr lang="fr-FR" dirty="0" err="1" smtClean="0"/>
              <a:t>other</a:t>
            </a:r>
            <a:r>
              <a:rPr lang="fr-FR" dirty="0" smtClean="0"/>
              <a:t> variables are </a:t>
            </a:r>
            <a:r>
              <a:rPr lang="fr-FR" dirty="0" err="1" smtClean="0"/>
              <a:t>defined</a:t>
            </a:r>
            <a:r>
              <a:rPr lang="fr-FR" dirty="0" smtClean="0"/>
              <a:t> at </a:t>
            </a:r>
            <a:r>
              <a:rPr lang="fr-FR" dirty="0" err="1" smtClean="0"/>
              <a:t>nodes</a:t>
            </a:r>
            <a:r>
              <a:rPr lang="fr-FR" dirty="0" smtClean="0"/>
              <a:t>, but </a:t>
            </a:r>
            <a:r>
              <a:rPr lang="fr-FR" dirty="0" err="1" smtClean="0"/>
              <a:t>only</a:t>
            </a:r>
            <a:r>
              <a:rPr lang="fr-FR" dirty="0" smtClean="0"/>
              <a:t> for </a:t>
            </a:r>
            <a:r>
              <a:rPr lang="fr-FR" dirty="0" err="1" smtClean="0"/>
              <a:t>coupling</a:t>
            </a:r>
            <a:r>
              <a:rPr lang="fr-FR" dirty="0" smtClean="0"/>
              <a:t> or output </a:t>
            </a:r>
            <a:r>
              <a:rPr lang="fr-FR" dirty="0" err="1" smtClean="0"/>
              <a:t>purposes</a:t>
            </a:r>
            <a:endParaRPr lang="fr-FR" dirty="0"/>
          </a:p>
        </p:txBody>
      </p:sp>
      <p:cxnSp>
        <p:nvCxnSpPr>
          <p:cNvPr id="32" name="Connecteur en angle 31"/>
          <p:cNvCxnSpPr/>
          <p:nvPr/>
        </p:nvCxnSpPr>
        <p:spPr>
          <a:xfrm>
            <a:off x="4253308" y="2019350"/>
            <a:ext cx="223322" cy="138822"/>
          </a:xfrm>
          <a:prstGeom prst="bentConnector3">
            <a:avLst>
              <a:gd name="adj1" fmla="val 1352"/>
            </a:avLst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ZoneTexte 32"/>
          <p:cNvSpPr txBox="1"/>
          <p:nvPr/>
        </p:nvSpPr>
        <p:spPr>
          <a:xfrm>
            <a:off x="4465853" y="1948273"/>
            <a:ext cx="2759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Thickness</a:t>
            </a:r>
            <a:r>
              <a:rPr lang="fr-FR" dirty="0" smtClean="0"/>
              <a:t>, </a:t>
            </a:r>
            <a:r>
              <a:rPr lang="fr-FR" dirty="0" err="1" smtClean="0"/>
              <a:t>age</a:t>
            </a:r>
            <a:r>
              <a:rPr lang="fr-FR" dirty="0"/>
              <a:t> </a:t>
            </a:r>
            <a:r>
              <a:rPr lang="fr-FR" dirty="0" smtClean="0"/>
              <a:t>and </a:t>
            </a:r>
            <a:r>
              <a:rPr lang="fr-FR" dirty="0" err="1" smtClean="0"/>
              <a:t>porosity</a:t>
            </a:r>
            <a:endParaRPr lang="fr-FR" dirty="0" smtClean="0"/>
          </a:p>
        </p:txBody>
      </p:sp>
      <p:cxnSp>
        <p:nvCxnSpPr>
          <p:cNvPr id="34" name="Connecteur en angle 33"/>
          <p:cNvCxnSpPr/>
          <p:nvPr/>
        </p:nvCxnSpPr>
        <p:spPr>
          <a:xfrm>
            <a:off x="4251562" y="2362279"/>
            <a:ext cx="223322" cy="138822"/>
          </a:xfrm>
          <a:prstGeom prst="bentConnector3">
            <a:avLst>
              <a:gd name="adj1" fmla="val 1352"/>
            </a:avLst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en angle 34"/>
          <p:cNvCxnSpPr/>
          <p:nvPr/>
        </p:nvCxnSpPr>
        <p:spPr>
          <a:xfrm>
            <a:off x="4251562" y="2719643"/>
            <a:ext cx="223322" cy="138822"/>
          </a:xfrm>
          <a:prstGeom prst="bentConnector3">
            <a:avLst>
              <a:gd name="adj1" fmla="val 1352"/>
            </a:avLst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en angle 35"/>
          <p:cNvCxnSpPr/>
          <p:nvPr/>
        </p:nvCxnSpPr>
        <p:spPr>
          <a:xfrm>
            <a:off x="4251562" y="4194135"/>
            <a:ext cx="223322" cy="138822"/>
          </a:xfrm>
          <a:prstGeom prst="bentConnector3">
            <a:avLst>
              <a:gd name="adj1" fmla="val 1352"/>
            </a:avLst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088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664164" y="602257"/>
            <a:ext cx="3952108" cy="369332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Update of </a:t>
            </a:r>
            <a:r>
              <a:rPr lang="fr-FR" dirty="0" err="1" smtClean="0"/>
              <a:t>sediment</a:t>
            </a:r>
            <a:r>
              <a:rPr lang="fr-FR" dirty="0" smtClean="0"/>
              <a:t> layer </a:t>
            </a:r>
            <a:r>
              <a:rPr lang="fr-FR" dirty="0" err="1" smtClean="0"/>
              <a:t>characteristics</a:t>
            </a:r>
            <a:endParaRPr lang="fr-FR" dirty="0"/>
          </a:p>
        </p:txBody>
      </p:sp>
      <p:grpSp>
        <p:nvGrpSpPr>
          <p:cNvPr id="15" name="Groupe 14"/>
          <p:cNvGrpSpPr/>
          <p:nvPr/>
        </p:nvGrpSpPr>
        <p:grpSpPr>
          <a:xfrm>
            <a:off x="165545" y="865688"/>
            <a:ext cx="3498619" cy="5061856"/>
            <a:chOff x="321424" y="1476104"/>
            <a:chExt cx="2561233" cy="3226524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5576" y="1476104"/>
              <a:ext cx="2347081" cy="3226524"/>
            </a:xfrm>
            <a:prstGeom prst="rect">
              <a:avLst/>
            </a:prstGeom>
          </p:spPr>
        </p:pic>
        <p:sp>
          <p:nvSpPr>
            <p:cNvPr id="8" name="Forme libre 7"/>
            <p:cNvSpPr/>
            <p:nvPr/>
          </p:nvSpPr>
          <p:spPr>
            <a:xfrm>
              <a:off x="1113576" y="1548143"/>
              <a:ext cx="1127592" cy="1837853"/>
            </a:xfrm>
            <a:custGeom>
              <a:avLst/>
              <a:gdLst>
                <a:gd name="connsiteX0" fmla="*/ 0 w 1104523"/>
                <a:gd name="connsiteY0" fmla="*/ 190122 h 1837853"/>
                <a:gd name="connsiteX1" fmla="*/ 0 w 1104523"/>
                <a:gd name="connsiteY1" fmla="*/ 1837853 h 1837853"/>
                <a:gd name="connsiteX2" fmla="*/ 606582 w 1104523"/>
                <a:gd name="connsiteY2" fmla="*/ 1837853 h 1837853"/>
                <a:gd name="connsiteX3" fmla="*/ 1095470 w 1104523"/>
                <a:gd name="connsiteY3" fmla="*/ 1638677 h 1837853"/>
                <a:gd name="connsiteX4" fmla="*/ 1104523 w 1104523"/>
                <a:gd name="connsiteY4" fmla="*/ 0 h 1837853"/>
                <a:gd name="connsiteX5" fmla="*/ 497941 w 1104523"/>
                <a:gd name="connsiteY5" fmla="*/ 0 h 1837853"/>
                <a:gd name="connsiteX6" fmla="*/ 0 w 1104523"/>
                <a:gd name="connsiteY6" fmla="*/ 190122 h 1837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4523" h="1837853">
                  <a:moveTo>
                    <a:pt x="0" y="190122"/>
                  </a:moveTo>
                  <a:lnTo>
                    <a:pt x="0" y="1837853"/>
                  </a:lnTo>
                  <a:lnTo>
                    <a:pt x="606582" y="1837853"/>
                  </a:lnTo>
                  <a:lnTo>
                    <a:pt x="1095470" y="1638677"/>
                  </a:lnTo>
                  <a:cubicBezTo>
                    <a:pt x="1098488" y="1092451"/>
                    <a:pt x="1101505" y="546226"/>
                    <a:pt x="1104523" y="0"/>
                  </a:cubicBezTo>
                  <a:lnTo>
                    <a:pt x="497941" y="0"/>
                  </a:lnTo>
                  <a:lnTo>
                    <a:pt x="0" y="190122"/>
                  </a:lnTo>
                  <a:close/>
                </a:path>
              </a:pathLst>
            </a:custGeom>
            <a:solidFill>
              <a:schemeClr val="accent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1243479" y="2066109"/>
              <a:ext cx="9017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smtClean="0">
                  <a:solidFill>
                    <a:srgbClr val="002060"/>
                  </a:solidFill>
                </a:rPr>
                <a:t>Water </a:t>
              </a:r>
            </a:p>
            <a:p>
              <a:pPr algn="ctr"/>
              <a:r>
                <a:rPr lang="fr-FR" sz="1400" dirty="0" err="1" smtClean="0">
                  <a:solidFill>
                    <a:srgbClr val="002060"/>
                  </a:solidFill>
                </a:rPr>
                <a:t>column</a:t>
              </a:r>
              <a:endParaRPr lang="fr-FR" sz="1400" dirty="0">
                <a:solidFill>
                  <a:srgbClr val="002060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61457" y="1548143"/>
              <a:ext cx="548448" cy="18378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ZoneTexte 10"/>
                <p:cNvSpPr txBox="1"/>
                <p:nvPr/>
              </p:nvSpPr>
              <p:spPr>
                <a:xfrm>
                  <a:off x="321424" y="3089366"/>
                  <a:ext cx="792151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400" u="sng" dirty="0" smtClean="0"/>
                    <a:t>Layer </a:t>
                  </a:r>
                  <a14:m>
                    <m:oMath xmlns:m="http://schemas.openxmlformats.org/officeDocument/2006/math">
                      <m:r>
                        <a:rPr lang="fr-FR" sz="1400" b="0" i="1" u="sng" smtClean="0">
                          <a:latin typeface="Cambria Math" panose="02040503050406030204" pitchFamily="18" charset="0"/>
                        </a:rPr>
                        <m:t>𝑘</m:t>
                      </m:r>
                    </m:oMath>
                  </a14:m>
                  <a:endParaRPr lang="fr-FR" sz="1400" i="1" u="sng" dirty="0"/>
                </a:p>
              </p:txBody>
            </p:sp>
          </mc:Choice>
          <mc:Fallback xmlns="">
            <p:sp>
              <p:nvSpPr>
                <p:cNvPr id="11" name="ZoneTexte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1424" y="3089366"/>
                  <a:ext cx="792151" cy="307777"/>
                </a:xfrm>
                <a:prstGeom prst="rect">
                  <a:avLst/>
                </a:prstGeom>
                <a:blipFill>
                  <a:blip r:embed="rId3"/>
                  <a:stretch>
                    <a:fillRect l="-1685" t="-2532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Rectangle 11"/>
            <p:cNvSpPr/>
            <p:nvPr/>
          </p:nvSpPr>
          <p:spPr>
            <a:xfrm>
              <a:off x="2244075" y="1476104"/>
              <a:ext cx="541726" cy="30681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1075305" y="3996967"/>
              <a:ext cx="1211390" cy="411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err="1" smtClean="0">
                  <a:solidFill>
                    <a:schemeClr val="accent2">
                      <a:lumMod val="50000"/>
                    </a:schemeClr>
                  </a:solidFill>
                </a:rPr>
                <a:t>Sediment</a:t>
              </a:r>
              <a:endParaRPr lang="fr-FR" b="1" dirty="0" smtClean="0">
                <a:solidFill>
                  <a:schemeClr val="accent2">
                    <a:lumMod val="50000"/>
                  </a:schemeClr>
                </a:solidFill>
              </a:endParaRPr>
            </a:p>
            <a:p>
              <a:pPr algn="ctr"/>
              <a:r>
                <a:rPr lang="fr-FR" b="1" dirty="0" err="1" smtClean="0">
                  <a:solidFill>
                    <a:schemeClr val="accent2">
                      <a:lumMod val="50000"/>
                    </a:schemeClr>
                  </a:solidFill>
                </a:rPr>
                <a:t>compartment</a:t>
              </a:r>
              <a:endParaRPr lang="fr-FR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p:sp>
        <p:nvSpPr>
          <p:cNvPr id="21" name="ZoneTexte 20"/>
          <p:cNvSpPr txBox="1"/>
          <p:nvPr/>
        </p:nvSpPr>
        <p:spPr>
          <a:xfrm>
            <a:off x="0" y="0"/>
            <a:ext cx="12192000" cy="3815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err="1"/>
              <a:t>Managing</a:t>
            </a:r>
            <a:r>
              <a:rPr lang="fr-FR" dirty="0"/>
              <a:t> </a:t>
            </a:r>
            <a:r>
              <a:rPr lang="fr-FR" dirty="0" err="1"/>
              <a:t>bed</a:t>
            </a:r>
            <a:r>
              <a:rPr lang="fr-FR" dirty="0"/>
              <a:t> </a:t>
            </a:r>
            <a:r>
              <a:rPr lang="fr-FR" dirty="0" err="1" smtClean="0"/>
              <a:t>compartment</a:t>
            </a:r>
            <a:r>
              <a:rPr lang="fr-FR" dirty="0" smtClean="0"/>
              <a:t> </a:t>
            </a:r>
            <a:r>
              <a:rPr lang="fr-FR" dirty="0" smtClean="0">
                <a:sym typeface="Wingdings" panose="05000000000000000000" pitchFamily="2" charset="2"/>
              </a:rPr>
              <a:t> SED3D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50"/>
          <a:stretch/>
        </p:blipFill>
        <p:spPr>
          <a:xfrm>
            <a:off x="3528984" y="1583935"/>
            <a:ext cx="3299197" cy="202514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18996" y="5994037"/>
            <a:ext cx="26705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i="1" dirty="0" err="1" smtClean="0">
                <a:solidFill>
                  <a:srgbClr val="FF0000"/>
                </a:solidFill>
              </a:rPr>
              <a:t>Nbed</a:t>
            </a:r>
            <a:r>
              <a:rPr lang="fr-FR" sz="1600" dirty="0" smtClean="0">
                <a:solidFill>
                  <a:srgbClr val="FF0000"/>
                </a:solidFill>
              </a:rPr>
              <a:t> </a:t>
            </a:r>
            <a:r>
              <a:rPr lang="fr-FR" sz="1600" dirty="0" err="1" smtClean="0">
                <a:solidFill>
                  <a:srgbClr val="FF0000"/>
                </a:solidFill>
              </a:rPr>
              <a:t>layers</a:t>
            </a:r>
            <a:r>
              <a:rPr lang="fr-FR" sz="1600" dirty="0" smtClean="0">
                <a:solidFill>
                  <a:srgbClr val="FF0000"/>
                </a:solidFill>
              </a:rPr>
              <a:t> </a:t>
            </a:r>
            <a:r>
              <a:rPr lang="fr-FR" sz="1600" dirty="0" err="1" smtClean="0">
                <a:solidFill>
                  <a:srgbClr val="FF0000"/>
                </a:solidFill>
              </a:rPr>
              <a:t>always</a:t>
            </a:r>
            <a:r>
              <a:rPr lang="fr-FR" sz="1600" dirty="0" smtClean="0">
                <a:solidFill>
                  <a:srgbClr val="FF0000"/>
                </a:solidFill>
              </a:rPr>
              <a:t> </a:t>
            </a:r>
            <a:r>
              <a:rPr lang="fr-FR" sz="1600" dirty="0" err="1" smtClean="0">
                <a:solidFill>
                  <a:srgbClr val="FF0000"/>
                </a:solidFill>
              </a:rPr>
              <a:t>conserved</a:t>
            </a:r>
            <a:endParaRPr lang="fr-FR" sz="1600" dirty="0">
              <a:solidFill>
                <a:srgbClr val="FF0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964310" y="2193290"/>
            <a:ext cx="365125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/>
              <a:t>Case 1: </a:t>
            </a:r>
            <a:r>
              <a:rPr lang="fr-FR" sz="1600" b="1" dirty="0" err="1" smtClean="0"/>
              <a:t>Residual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erosion</a:t>
            </a:r>
            <a:r>
              <a:rPr lang="fr-FR" sz="1600" b="1" dirty="0" smtClean="0"/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dirty="0" err="1" smtClean="0"/>
              <a:t>Merging</a:t>
            </a:r>
            <a:r>
              <a:rPr lang="fr-FR" sz="1600" dirty="0" smtClean="0"/>
              <a:t> </a:t>
            </a:r>
            <a:r>
              <a:rPr lang="fr-FR" sz="1600" dirty="0" err="1" smtClean="0"/>
              <a:t>surficial</a:t>
            </a:r>
            <a:r>
              <a:rPr lang="fr-FR" sz="1600" dirty="0" smtClean="0"/>
              <a:t> </a:t>
            </a:r>
            <a:r>
              <a:rPr lang="fr-FR" sz="1600" dirty="0" err="1" smtClean="0"/>
              <a:t>layers</a:t>
            </a:r>
            <a:r>
              <a:rPr lang="fr-FR" sz="1600" dirty="0" smtClean="0"/>
              <a:t> </a:t>
            </a:r>
            <a:r>
              <a:rPr lang="fr-FR" sz="1600" dirty="0" err="1" smtClean="0"/>
              <a:t>until</a:t>
            </a:r>
            <a:r>
              <a:rPr lang="fr-FR" sz="1600" dirty="0" smtClean="0"/>
              <a:t> </a:t>
            </a:r>
            <a:r>
              <a:rPr lang="fr-FR" sz="1600" dirty="0" err="1" smtClean="0"/>
              <a:t>satisfying</a:t>
            </a:r>
            <a:endParaRPr lang="fr-FR" sz="1600" dirty="0" smtClean="0"/>
          </a:p>
          <a:p>
            <a:r>
              <a:rPr lang="fr-FR" sz="1600" dirty="0"/>
              <a:t> </a:t>
            </a:r>
            <a:r>
              <a:rPr lang="fr-FR" sz="1600" dirty="0" smtClean="0"/>
              <a:t>     active layer </a:t>
            </a:r>
            <a:r>
              <a:rPr lang="fr-FR" sz="1600" dirty="0" err="1" smtClean="0"/>
              <a:t>criterion</a:t>
            </a:r>
            <a:endParaRPr lang="fr-FR" sz="16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dirty="0" smtClean="0"/>
              <a:t>Split </a:t>
            </a:r>
            <a:r>
              <a:rPr lang="fr-FR" sz="1600" dirty="0" err="1" smtClean="0"/>
              <a:t>bottom</a:t>
            </a:r>
            <a:r>
              <a:rPr lang="fr-FR" sz="1600" dirty="0" smtClean="0"/>
              <a:t> layer to </a:t>
            </a:r>
            <a:r>
              <a:rPr lang="fr-FR" sz="1600" dirty="0" err="1" smtClean="0"/>
              <a:t>keep</a:t>
            </a:r>
            <a:r>
              <a:rPr lang="fr-FR" sz="1600" dirty="0" smtClean="0"/>
              <a:t> </a:t>
            </a:r>
            <a:r>
              <a:rPr lang="fr-FR" sz="1600" i="1" dirty="0" err="1" smtClean="0"/>
              <a:t>Nbed</a:t>
            </a:r>
            <a:r>
              <a:rPr lang="fr-FR" sz="1600" dirty="0" smtClean="0"/>
              <a:t> </a:t>
            </a:r>
            <a:r>
              <a:rPr lang="fr-FR" sz="1600" dirty="0" err="1" smtClean="0"/>
              <a:t>layers</a:t>
            </a:r>
            <a:endParaRPr lang="fr-FR" sz="1600" dirty="0" smtClean="0"/>
          </a:p>
        </p:txBody>
      </p:sp>
      <p:sp>
        <p:nvSpPr>
          <p:cNvPr id="17" name="ZoneTexte 16"/>
          <p:cNvSpPr txBox="1"/>
          <p:nvPr/>
        </p:nvSpPr>
        <p:spPr>
          <a:xfrm>
            <a:off x="6964310" y="3968564"/>
            <a:ext cx="485222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/>
              <a:t>Case 2: </a:t>
            </a:r>
            <a:r>
              <a:rPr lang="fr-FR" sz="1600" b="1" dirty="0" err="1" smtClean="0"/>
              <a:t>Residual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deposition</a:t>
            </a:r>
            <a:r>
              <a:rPr lang="fr-FR" sz="1600" b="1" dirty="0" smtClean="0"/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dirty="0" err="1" smtClean="0"/>
              <a:t>Create</a:t>
            </a:r>
            <a:r>
              <a:rPr lang="fr-FR" sz="1600" dirty="0" smtClean="0"/>
              <a:t> new layer if surf. </a:t>
            </a:r>
            <a:r>
              <a:rPr lang="fr-FR" sz="1600" dirty="0" err="1"/>
              <a:t>l</a:t>
            </a:r>
            <a:r>
              <a:rPr lang="fr-FR" sz="1600" dirty="0" err="1" smtClean="0"/>
              <a:t>ay</a:t>
            </a:r>
            <a:r>
              <a:rPr lang="fr-FR" sz="1600" dirty="0" smtClean="0"/>
              <a:t>. &gt; user </a:t>
            </a:r>
            <a:r>
              <a:rPr lang="fr-FR" sz="1600" dirty="0" err="1" smtClean="0"/>
              <a:t>defined</a:t>
            </a:r>
            <a:r>
              <a:rPr lang="fr-FR" sz="1600" dirty="0" smtClean="0"/>
              <a:t> </a:t>
            </a:r>
            <a:r>
              <a:rPr lang="fr-FR" sz="1600" dirty="0" err="1" smtClean="0"/>
              <a:t>thickness</a:t>
            </a:r>
            <a:endParaRPr lang="fr-FR" sz="16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dirty="0" err="1" smtClean="0"/>
              <a:t>Mixing</a:t>
            </a:r>
            <a:r>
              <a:rPr lang="fr-FR" sz="1600" dirty="0" smtClean="0"/>
              <a:t> </a:t>
            </a:r>
            <a:r>
              <a:rPr lang="fr-FR" sz="1600" dirty="0" err="1"/>
              <a:t>surficial</a:t>
            </a:r>
            <a:r>
              <a:rPr lang="fr-FR" sz="1600" dirty="0"/>
              <a:t> </a:t>
            </a:r>
            <a:r>
              <a:rPr lang="fr-FR" sz="1600" dirty="0" err="1"/>
              <a:t>layers</a:t>
            </a:r>
            <a:r>
              <a:rPr lang="fr-FR" sz="1600" dirty="0"/>
              <a:t> </a:t>
            </a:r>
            <a:r>
              <a:rPr lang="fr-FR" sz="1600" dirty="0" err="1"/>
              <a:t>until</a:t>
            </a:r>
            <a:r>
              <a:rPr lang="fr-FR" sz="1600" dirty="0"/>
              <a:t> </a:t>
            </a:r>
            <a:r>
              <a:rPr lang="fr-FR" sz="1600" dirty="0" err="1"/>
              <a:t>satisfying</a:t>
            </a:r>
            <a:endParaRPr lang="fr-FR" sz="1600" dirty="0"/>
          </a:p>
          <a:p>
            <a:r>
              <a:rPr lang="fr-FR" sz="1600" dirty="0"/>
              <a:t>      active layer </a:t>
            </a:r>
            <a:r>
              <a:rPr lang="fr-FR" sz="1600" dirty="0" err="1" smtClean="0"/>
              <a:t>criterion</a:t>
            </a:r>
            <a:endParaRPr lang="fr-FR" sz="16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dirty="0" smtClean="0"/>
              <a:t>Combine/Split </a:t>
            </a:r>
            <a:r>
              <a:rPr lang="fr-FR" sz="1600" dirty="0" err="1" smtClean="0"/>
              <a:t>bottom</a:t>
            </a:r>
            <a:r>
              <a:rPr lang="fr-FR" sz="1600" dirty="0" smtClean="0"/>
              <a:t> layer to </a:t>
            </a:r>
            <a:r>
              <a:rPr lang="fr-FR" sz="1600" dirty="0" err="1" smtClean="0"/>
              <a:t>keep</a:t>
            </a:r>
            <a:r>
              <a:rPr lang="fr-FR" sz="1600" dirty="0" smtClean="0"/>
              <a:t> </a:t>
            </a:r>
            <a:r>
              <a:rPr lang="fr-FR" sz="1600" i="1" dirty="0" err="1" smtClean="0"/>
              <a:t>Nbed</a:t>
            </a:r>
            <a:r>
              <a:rPr lang="fr-FR" sz="1600" dirty="0" smtClean="0"/>
              <a:t> </a:t>
            </a:r>
            <a:r>
              <a:rPr lang="fr-FR" sz="1600" dirty="0" err="1" smtClean="0"/>
              <a:t>layers</a:t>
            </a:r>
            <a:endParaRPr lang="fr-FR" sz="1600" dirty="0" smtClean="0"/>
          </a:p>
        </p:txBody>
      </p:sp>
      <p:sp>
        <p:nvSpPr>
          <p:cNvPr id="13" name="ZoneTexte 12"/>
          <p:cNvSpPr txBox="1"/>
          <p:nvPr/>
        </p:nvSpPr>
        <p:spPr>
          <a:xfrm>
            <a:off x="5270631" y="1082168"/>
            <a:ext cx="43667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 err="1" smtClean="0"/>
              <a:t>bedload</a:t>
            </a:r>
            <a:r>
              <a:rPr lang="fr-FR" sz="1600" dirty="0" smtClean="0"/>
              <a:t> transport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 smtClean="0"/>
              <a:t>vertical exchanges at water/</a:t>
            </a:r>
            <a:r>
              <a:rPr lang="fr-FR" sz="1600" dirty="0" err="1" smtClean="0"/>
              <a:t>sediment</a:t>
            </a:r>
            <a:r>
              <a:rPr lang="fr-FR" sz="1600" dirty="0" smtClean="0"/>
              <a:t> interface</a:t>
            </a:r>
            <a:endParaRPr lang="fr-FR" sz="1600" dirty="0"/>
          </a:p>
        </p:txBody>
      </p:sp>
      <p:sp>
        <p:nvSpPr>
          <p:cNvPr id="20" name="Rectangle 19"/>
          <p:cNvSpPr/>
          <p:nvPr/>
        </p:nvSpPr>
        <p:spPr>
          <a:xfrm>
            <a:off x="4231274" y="1155305"/>
            <a:ext cx="9505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 err="1"/>
              <a:t>following</a:t>
            </a:r>
            <a:endParaRPr lang="fr-FR" sz="1600" dirty="0"/>
          </a:p>
        </p:txBody>
      </p:sp>
      <p:cxnSp>
        <p:nvCxnSpPr>
          <p:cNvPr id="23" name="Connecteur droit 22"/>
          <p:cNvCxnSpPr/>
          <p:nvPr/>
        </p:nvCxnSpPr>
        <p:spPr>
          <a:xfrm>
            <a:off x="5270631" y="1170075"/>
            <a:ext cx="0" cy="42677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lèche droite 23"/>
          <p:cNvSpPr/>
          <p:nvPr/>
        </p:nvSpPr>
        <p:spPr>
          <a:xfrm>
            <a:off x="3788367" y="1228758"/>
            <a:ext cx="412087" cy="229822"/>
          </a:xfrm>
          <a:prstGeom prst="rightArrow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33"/>
          <a:stretch/>
        </p:blipFill>
        <p:spPr>
          <a:xfrm>
            <a:off x="3542238" y="3708468"/>
            <a:ext cx="3299197" cy="1944880"/>
          </a:xfrm>
          <a:prstGeom prst="rect">
            <a:avLst/>
          </a:prstGeom>
        </p:spPr>
      </p:pic>
      <p:sp>
        <p:nvSpPr>
          <p:cNvPr id="26" name="ZoneTexte 25"/>
          <p:cNvSpPr txBox="1"/>
          <p:nvPr/>
        </p:nvSpPr>
        <p:spPr>
          <a:xfrm>
            <a:off x="3664164" y="6271360"/>
            <a:ext cx="8062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ym typeface="Wingdings" panose="05000000000000000000" pitchFamily="2" charset="2"/>
              </a:rPr>
              <a:t>		             </a:t>
            </a:r>
            <a:r>
              <a:rPr lang="fr-FR" dirty="0" err="1" smtClean="0">
                <a:sym typeface="Wingdings" panose="05000000000000000000" pitchFamily="2" charset="2"/>
              </a:rPr>
              <a:t>bathymetry</a:t>
            </a:r>
            <a:r>
              <a:rPr lang="fr-FR" dirty="0">
                <a:sym typeface="Wingdings" panose="05000000000000000000" pitchFamily="2" charset="2"/>
              </a:rPr>
              <a:t> update </a:t>
            </a:r>
            <a:r>
              <a:rPr lang="fr-FR" dirty="0" err="1" smtClean="0">
                <a:sym typeface="Wingdings" panose="05000000000000000000" pitchFamily="2" charset="2"/>
              </a:rPr>
              <a:t>according</a:t>
            </a:r>
            <a:r>
              <a:rPr lang="fr-FR" dirty="0" smtClean="0">
                <a:sym typeface="Wingdings" panose="05000000000000000000" pitchFamily="2" charset="2"/>
              </a:rPr>
              <a:t> to </a:t>
            </a:r>
            <a:r>
              <a:rPr lang="fr-FR" dirty="0" err="1" smtClean="0">
                <a:sym typeface="Wingdings" panose="05000000000000000000" pitchFamily="2" charset="2"/>
              </a:rPr>
              <a:t>bed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thickness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smtClean="0">
                <a:sym typeface="Wingdings" panose="05000000000000000000" pitchFamily="2" charset="2"/>
              </a:rPr>
              <a:t>changes</a:t>
            </a:r>
            <a:endParaRPr lang="fr-FR" dirty="0"/>
          </a:p>
        </p:txBody>
      </p:sp>
      <p:sp>
        <p:nvSpPr>
          <p:cNvPr id="22" name="ZoneTexte 21"/>
          <p:cNvSpPr txBox="1"/>
          <p:nvPr/>
        </p:nvSpPr>
        <p:spPr>
          <a:xfrm>
            <a:off x="3664163" y="5902028"/>
            <a:ext cx="6352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Morphodynamic</a:t>
            </a:r>
            <a:r>
              <a:rPr lang="fr-FR" b="1" dirty="0" smtClean="0"/>
              <a:t> </a:t>
            </a:r>
            <a:r>
              <a:rPr lang="fr-FR" b="1" dirty="0" err="1" smtClean="0"/>
              <a:t>coupling</a:t>
            </a:r>
            <a:r>
              <a:rPr lang="fr-FR" b="1" dirty="0" smtClean="0"/>
              <a:t> </a:t>
            </a:r>
            <a:r>
              <a:rPr lang="fr-FR" dirty="0" smtClean="0">
                <a:sym typeface="Wingdings" panose="05000000000000000000" pitchFamily="2" charset="2"/>
              </a:rPr>
              <a:t> </a:t>
            </a:r>
            <a:r>
              <a:rPr lang="fr-FR" dirty="0" err="1">
                <a:sym typeface="Wingdings" panose="05000000000000000000" pitchFamily="2" charset="2"/>
              </a:rPr>
              <a:t>m</a:t>
            </a:r>
            <a:r>
              <a:rPr lang="fr-FR" dirty="0" err="1" smtClean="0">
                <a:sym typeface="Wingdings" panose="05000000000000000000" pitchFamily="2" charset="2"/>
              </a:rPr>
              <a:t>orphological</a:t>
            </a:r>
            <a:r>
              <a:rPr lang="fr-FR" dirty="0" smtClean="0">
                <a:sym typeface="Wingdings" panose="05000000000000000000" pitchFamily="2" charset="2"/>
              </a:rPr>
              <a:t> factor </a:t>
            </a:r>
            <a:r>
              <a:rPr lang="fr-FR" dirty="0" err="1" smtClean="0">
                <a:sym typeface="Wingdings" panose="05000000000000000000" pitchFamily="2" charset="2"/>
              </a:rPr>
              <a:t>can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be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applied</a:t>
            </a:r>
            <a:endParaRPr lang="fr-FR" dirty="0"/>
          </a:p>
        </p:txBody>
      </p:sp>
      <p:sp>
        <p:nvSpPr>
          <p:cNvPr id="27" name="ZoneTexte 26"/>
          <p:cNvSpPr txBox="1"/>
          <p:nvPr/>
        </p:nvSpPr>
        <p:spPr>
          <a:xfrm>
            <a:off x="4042478" y="5561825"/>
            <a:ext cx="16946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/>
              <a:t>(Warner et al., 2008)</a:t>
            </a:r>
            <a:endParaRPr lang="fr-FR" sz="1400" i="1" dirty="0"/>
          </a:p>
        </p:txBody>
      </p:sp>
    </p:spTree>
    <p:extLst>
      <p:ext uri="{BB962C8B-B14F-4D97-AF65-F5344CB8AC3E}">
        <p14:creationId xmlns:p14="http://schemas.microsoft.com/office/powerpoint/2010/main" val="393666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oneTexte 20"/>
          <p:cNvSpPr txBox="1"/>
          <p:nvPr/>
        </p:nvSpPr>
        <p:spPr>
          <a:xfrm>
            <a:off x="0" y="0"/>
            <a:ext cx="12192000" cy="3815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err="1"/>
              <a:t>Managing</a:t>
            </a:r>
            <a:r>
              <a:rPr lang="fr-FR" dirty="0"/>
              <a:t> </a:t>
            </a:r>
            <a:r>
              <a:rPr lang="fr-FR" dirty="0" err="1"/>
              <a:t>bed</a:t>
            </a:r>
            <a:r>
              <a:rPr lang="fr-FR" dirty="0"/>
              <a:t> </a:t>
            </a:r>
            <a:r>
              <a:rPr lang="fr-FR" dirty="0" err="1" smtClean="0"/>
              <a:t>compartment</a:t>
            </a:r>
            <a:r>
              <a:rPr lang="fr-FR" dirty="0" smtClean="0"/>
              <a:t> </a:t>
            </a:r>
            <a:r>
              <a:rPr lang="fr-FR" dirty="0" smtClean="0">
                <a:sym typeface="Wingdings" panose="05000000000000000000" pitchFamily="2" charset="2"/>
              </a:rPr>
              <a:t> SED2D</a:t>
            </a:r>
            <a:endParaRPr lang="fr-FR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3360" y="1590262"/>
            <a:ext cx="2409303" cy="4035287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188841" y="2484784"/>
            <a:ext cx="805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err="1" smtClean="0"/>
              <a:t>Surficial</a:t>
            </a:r>
            <a:r>
              <a:rPr lang="fr-FR" sz="1400" dirty="0" smtClean="0"/>
              <a:t> </a:t>
            </a:r>
          </a:p>
          <a:p>
            <a:pPr algn="ctr"/>
            <a:r>
              <a:rPr lang="fr-FR" sz="1400" dirty="0" smtClean="0"/>
              <a:t>layer</a:t>
            </a:r>
            <a:endParaRPr lang="fr-FR" sz="1400" dirty="0"/>
          </a:p>
        </p:txBody>
      </p:sp>
      <p:sp>
        <p:nvSpPr>
          <p:cNvPr id="20" name="ZoneTexte 19"/>
          <p:cNvSpPr txBox="1"/>
          <p:nvPr/>
        </p:nvSpPr>
        <p:spPr>
          <a:xfrm>
            <a:off x="168963" y="3134380"/>
            <a:ext cx="1080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err="1" smtClean="0"/>
              <a:t>Sub</a:t>
            </a:r>
            <a:r>
              <a:rPr lang="fr-FR" sz="1400" dirty="0" smtClean="0"/>
              <a:t>-surface </a:t>
            </a:r>
          </a:p>
          <a:p>
            <a:pPr algn="ctr"/>
            <a:r>
              <a:rPr lang="fr-FR" sz="1400" dirty="0" smtClean="0"/>
              <a:t>layer</a:t>
            </a:r>
            <a:endParaRPr lang="fr-FR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/>
              <p:cNvSpPr txBox="1"/>
              <p:nvPr/>
            </p:nvSpPr>
            <p:spPr>
              <a:xfrm>
                <a:off x="4989790" y="1715679"/>
                <a:ext cx="3770456" cy="11203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fr-FR" sz="1600" b="0" i="0" smtClean="0">
                        <a:latin typeface="Cambria Math" panose="02040503050406030204" pitchFamily="18" charset="0"/>
                      </a:rPr>
                      <m:t>    </m:t>
                    </m:r>
                  </m:oMath>
                </a14:m>
                <a:r>
                  <a:rPr lang="fr-FR" sz="1600" dirty="0" smtClean="0"/>
                  <a:t> diameter of class </a:t>
                </a:r>
                <a:r>
                  <a:rPr lang="fr-FR" sz="1600" i="1" dirty="0" smtClean="0"/>
                  <a:t>i   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50</m:t>
                        </m:r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fr-FR" sz="1600">
                        <a:latin typeface="Cambria Math" panose="02040503050406030204" pitchFamily="18" charset="0"/>
                      </a:rPr>
                      <m:t>   </m:t>
                    </m:r>
                  </m:oMath>
                </a14:m>
                <a:r>
                  <a:rPr lang="fr-FR" sz="1600" dirty="0" smtClean="0"/>
                  <a:t>50th-percentile </a:t>
                </a:r>
                <a:r>
                  <a:rPr lang="fr-FR" sz="1600" dirty="0"/>
                  <a:t>diameter of class </a:t>
                </a:r>
                <a:r>
                  <a:rPr lang="fr-FR" sz="1600" i="1" dirty="0"/>
                  <a:t>i   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90</m:t>
                        </m:r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fr-FR" sz="1600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sz="1600" b="0" i="0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fr-FR" sz="1600" dirty="0" smtClean="0"/>
                  <a:t>90th-percentile </a:t>
                </a:r>
                <a:r>
                  <a:rPr lang="fr-FR" sz="1600" dirty="0" err="1"/>
                  <a:t>diameter</a:t>
                </a:r>
                <a:r>
                  <a:rPr lang="fr-FR" sz="1600" dirty="0"/>
                  <a:t> of class </a:t>
                </a:r>
                <a:r>
                  <a:rPr lang="fr-FR" sz="1600" i="1" dirty="0"/>
                  <a:t>i</a:t>
                </a:r>
                <a:r>
                  <a:rPr lang="fr-FR" sz="1600" dirty="0"/>
                  <a:t> </a:t>
                </a:r>
                <a:endParaRPr lang="fr-FR" sz="1600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fr-FR" sz="1600">
                        <a:latin typeface="Cambria Math" panose="02040503050406030204" pitchFamily="18" charset="0"/>
                      </a:rPr>
                      <m:t>     </m:t>
                    </m:r>
                  </m:oMath>
                </a14:m>
                <a:r>
                  <a:rPr lang="fr-FR" sz="1600" dirty="0" smtClean="0"/>
                  <a:t> Fraction </a:t>
                </a:r>
                <a:r>
                  <a:rPr lang="fr-FR" sz="1600" dirty="0"/>
                  <a:t>of class </a:t>
                </a:r>
                <a:r>
                  <a:rPr lang="fr-FR" sz="1600" i="1" dirty="0"/>
                  <a:t>i</a:t>
                </a:r>
                <a:r>
                  <a:rPr lang="fr-FR" sz="1600" dirty="0"/>
                  <a:t> </a:t>
                </a:r>
              </a:p>
            </p:txBody>
          </p:sp>
        </mc:Choice>
        <mc:Fallback xmlns="">
          <p:sp>
            <p:nvSpPr>
              <p:cNvPr id="19" name="ZoneTexte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9790" y="1715679"/>
                <a:ext cx="3770456" cy="1120307"/>
              </a:xfrm>
              <a:prstGeom prst="rect">
                <a:avLst/>
              </a:prstGeom>
              <a:blipFill rotWithShape="0">
                <a:blip r:embed="rId3"/>
                <a:stretch>
                  <a:fillRect t="-1087" b="-543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Connecteur droit avec flèche 22"/>
          <p:cNvCxnSpPr/>
          <p:nvPr/>
        </p:nvCxnSpPr>
        <p:spPr>
          <a:xfrm>
            <a:off x="2912163" y="1908314"/>
            <a:ext cx="0" cy="616226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/>
              <p:cNvSpPr txBox="1"/>
              <p:nvPr/>
            </p:nvSpPr>
            <p:spPr>
              <a:xfrm>
                <a:off x="2503013" y="2093765"/>
                <a:ext cx="419089" cy="2652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𝑡𝑜𝑝</m:t>
                          </m:r>
                        </m:sub>
                      </m:sSub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25" name="ZoneTexte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3013" y="2093765"/>
                <a:ext cx="419089" cy="265201"/>
              </a:xfrm>
              <a:prstGeom prst="rect">
                <a:avLst/>
              </a:prstGeom>
              <a:blipFill>
                <a:blip r:embed="rId4"/>
                <a:stretch>
                  <a:fillRect l="-11765" r="-5882" b="-25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ZoneTexte 25"/>
              <p:cNvSpPr txBox="1"/>
              <p:nvPr/>
            </p:nvSpPr>
            <p:spPr>
              <a:xfrm>
                <a:off x="2489548" y="2821144"/>
                <a:ext cx="432554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𝑠𝑢𝑏</m:t>
                          </m:r>
                        </m:sub>
                      </m:sSub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26" name="ZoneTexte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9548" y="2821144"/>
                <a:ext cx="432554" cy="246221"/>
              </a:xfrm>
              <a:prstGeom prst="rect">
                <a:avLst/>
              </a:prstGeom>
              <a:blipFill>
                <a:blip r:embed="rId5"/>
                <a:stretch>
                  <a:fillRect l="-11268" r="-2817" b="-15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Connecteur droit avec flèche 26"/>
          <p:cNvCxnSpPr/>
          <p:nvPr/>
        </p:nvCxnSpPr>
        <p:spPr>
          <a:xfrm>
            <a:off x="2915476" y="2610559"/>
            <a:ext cx="0" cy="616226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993870" y="5979650"/>
            <a:ext cx="23547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i="1" dirty="0" smtClean="0">
                <a:solidFill>
                  <a:srgbClr val="FF0000"/>
                </a:solidFill>
              </a:rPr>
              <a:t>N</a:t>
            </a:r>
            <a:r>
              <a:rPr lang="fr-FR" sz="1600" dirty="0" smtClean="0">
                <a:solidFill>
                  <a:srgbClr val="FF0000"/>
                </a:solidFill>
              </a:rPr>
              <a:t> </a:t>
            </a:r>
            <a:r>
              <a:rPr lang="fr-FR" sz="1600" dirty="0" err="1" smtClean="0">
                <a:solidFill>
                  <a:srgbClr val="FF0000"/>
                </a:solidFill>
              </a:rPr>
              <a:t>layers</a:t>
            </a:r>
            <a:r>
              <a:rPr lang="fr-FR" sz="1600" dirty="0" smtClean="0">
                <a:solidFill>
                  <a:srgbClr val="FF0000"/>
                </a:solidFill>
              </a:rPr>
              <a:t> </a:t>
            </a:r>
            <a:r>
              <a:rPr lang="fr-FR" sz="1600" dirty="0" err="1" smtClean="0">
                <a:solidFill>
                  <a:srgbClr val="FF0000"/>
                </a:solidFill>
              </a:rPr>
              <a:t>always</a:t>
            </a:r>
            <a:r>
              <a:rPr lang="fr-FR" sz="1600" dirty="0" smtClean="0">
                <a:solidFill>
                  <a:srgbClr val="FF0000"/>
                </a:solidFill>
              </a:rPr>
              <a:t> </a:t>
            </a:r>
            <a:r>
              <a:rPr lang="fr-FR" sz="1600" dirty="0" err="1" smtClean="0">
                <a:solidFill>
                  <a:srgbClr val="FF0000"/>
                </a:solidFill>
              </a:rPr>
              <a:t>conserved</a:t>
            </a:r>
            <a:endParaRPr lang="fr-FR" sz="1600" dirty="0">
              <a:solidFill>
                <a:srgbClr val="FF0000"/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138032" y="546159"/>
            <a:ext cx="4392036" cy="369332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Variables </a:t>
            </a:r>
            <a:r>
              <a:rPr lang="fr-FR" dirty="0" err="1" smtClean="0"/>
              <a:t>describing</a:t>
            </a:r>
            <a:r>
              <a:rPr lang="fr-FR" dirty="0" smtClean="0"/>
              <a:t> </a:t>
            </a:r>
            <a:r>
              <a:rPr lang="fr-FR" dirty="0" err="1" smtClean="0"/>
              <a:t>bed</a:t>
            </a:r>
            <a:r>
              <a:rPr lang="fr-FR" dirty="0" smtClean="0"/>
              <a:t> </a:t>
            </a:r>
            <a:r>
              <a:rPr lang="fr-FR" dirty="0" err="1" smtClean="0"/>
              <a:t>properties</a:t>
            </a:r>
            <a:r>
              <a:rPr lang="fr-FR" dirty="0" smtClean="0"/>
              <a:t> in SED2D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ZoneTexte 30"/>
              <p:cNvSpPr txBox="1"/>
              <p:nvPr/>
            </p:nvSpPr>
            <p:spPr>
              <a:xfrm>
                <a:off x="4731967" y="1266200"/>
                <a:ext cx="29048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fr-FR" dirty="0" smtClean="0"/>
                  <a:t>All </a:t>
                </a:r>
                <a:r>
                  <a:rPr lang="fr-FR" dirty="0" err="1" smtClean="0"/>
                  <a:t>layers</a:t>
                </a:r>
                <a:r>
                  <a:rPr lang="fr-FR" dirty="0" smtClean="0"/>
                  <a:t>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fr-FR" i="1" dirty="0" smtClean="0"/>
                  <a:t> </a:t>
                </a:r>
                <a:r>
                  <a:rPr lang="fr-FR" dirty="0" smtClean="0"/>
                  <a:t>(at </a:t>
                </a:r>
                <a:r>
                  <a:rPr lang="fr-FR" dirty="0" err="1" smtClean="0"/>
                  <a:t>each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node</a:t>
                </a:r>
                <a:r>
                  <a:rPr lang="fr-FR" dirty="0" smtClean="0"/>
                  <a:t>)</a:t>
                </a:r>
                <a:endParaRPr lang="fr-FR" dirty="0"/>
              </a:p>
            </p:txBody>
          </p:sp>
        </mc:Choice>
        <mc:Fallback xmlns="">
          <p:sp>
            <p:nvSpPr>
              <p:cNvPr id="31" name="ZoneTexte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1967" y="1266200"/>
                <a:ext cx="2904898" cy="369332"/>
              </a:xfrm>
              <a:prstGeom prst="rect">
                <a:avLst/>
              </a:prstGeom>
              <a:blipFill>
                <a:blip r:embed="rId6"/>
                <a:stretch>
                  <a:fillRect l="-1258" t="-10000" r="-1258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ZoneTexte 33"/>
          <p:cNvSpPr txBox="1"/>
          <p:nvPr/>
        </p:nvSpPr>
        <p:spPr>
          <a:xfrm>
            <a:off x="4731967" y="2901555"/>
            <a:ext cx="1709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smtClean="0">
                <a:sym typeface="Wingdings" panose="05000000000000000000" pitchFamily="2" charset="2"/>
              </a:rPr>
              <a:t>At </a:t>
            </a:r>
            <a:r>
              <a:rPr lang="fr-FR" dirty="0" err="1" smtClean="0">
                <a:sym typeface="Wingdings" panose="05000000000000000000" pitchFamily="2" charset="2"/>
              </a:rPr>
              <a:t>each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node</a:t>
            </a:r>
            <a:endParaRPr lang="fr-FR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ZoneTexte 46"/>
              <p:cNvSpPr txBox="1"/>
              <p:nvPr/>
            </p:nvSpPr>
            <p:spPr>
              <a:xfrm>
                <a:off x="2922102" y="1433865"/>
                <a:ext cx="1082070" cy="4828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u="sng" dirty="0" smtClean="0"/>
                  <a:t>Layer </a:t>
                </a:r>
                <a14:m>
                  <m:oMath xmlns:m="http://schemas.openxmlformats.org/officeDocument/2006/math">
                    <m:r>
                      <a:rPr lang="fr-FR" sz="1400" b="0" i="1" u="sng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fr-FR" sz="1400" i="1" u="sng" dirty="0"/>
              </a:p>
            </p:txBody>
          </p:sp>
        </mc:Choice>
        <mc:Fallback xmlns="">
          <p:sp>
            <p:nvSpPr>
              <p:cNvPr id="47" name="ZoneTexte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2102" y="1433865"/>
                <a:ext cx="1082070" cy="482849"/>
              </a:xfrm>
              <a:prstGeom prst="rect">
                <a:avLst/>
              </a:prstGeom>
              <a:blipFill>
                <a:blip r:embed="rId7"/>
                <a:stretch>
                  <a:fillRect l="-1685" t="-253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ZoneTexte 47"/>
          <p:cNvSpPr txBox="1"/>
          <p:nvPr/>
        </p:nvSpPr>
        <p:spPr>
          <a:xfrm>
            <a:off x="4992178" y="3302379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1600" dirty="0"/>
          </a:p>
        </p:txBody>
      </p:sp>
      <p:sp>
        <p:nvSpPr>
          <p:cNvPr id="49" name="ZoneTexte 48"/>
          <p:cNvSpPr txBox="1"/>
          <p:nvPr/>
        </p:nvSpPr>
        <p:spPr>
          <a:xfrm>
            <a:off x="4709005" y="4403332"/>
            <a:ext cx="2088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err="1" smtClean="0"/>
              <a:t>Fixed</a:t>
            </a:r>
            <a:r>
              <a:rPr lang="fr-FR" dirty="0" smtClean="0"/>
              <a:t> </a:t>
            </a:r>
            <a:r>
              <a:rPr lang="fr-FR" dirty="0" err="1" smtClean="0"/>
              <a:t>parameters</a:t>
            </a:r>
            <a:endParaRPr lang="fr-FR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ZoneTexte 49"/>
              <p:cNvSpPr txBox="1"/>
              <p:nvPr/>
            </p:nvSpPr>
            <p:spPr>
              <a:xfrm>
                <a:off x="4989789" y="3357500"/>
                <a:ext cx="5531386" cy="8417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𝑠𝑢𝑏</m:t>
                        </m:r>
                      </m:sub>
                    </m:sSub>
                    <m:r>
                      <a:rPr lang="fr-FR" sz="1600" b="0" i="0" smtClean="0">
                        <a:latin typeface="Cambria Math" panose="02040503050406030204" pitchFamily="18" charset="0"/>
                      </a:rPr>
                      <m:t>    </m:t>
                    </m:r>
                  </m:oMath>
                </a14:m>
                <a:r>
                  <a:rPr lang="fr-FR" sz="1600" dirty="0" err="1" smtClean="0"/>
                  <a:t>Sub</a:t>
                </a:r>
                <a:r>
                  <a:rPr lang="fr-FR" sz="1600" dirty="0" smtClean="0"/>
                  <a:t>-surface layer </a:t>
                </a:r>
                <a:r>
                  <a:rPr lang="fr-FR" sz="1600" dirty="0" err="1" smtClean="0"/>
                  <a:t>thickness</a:t>
                </a:r>
                <a:r>
                  <a:rPr lang="fr-FR" sz="1600" i="1" dirty="0" smtClean="0"/>
                  <a:t>  </a:t>
                </a:r>
                <a:r>
                  <a:rPr lang="fr-FR" sz="1600" b="1" dirty="0" smtClean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 VARIABLE</a:t>
                </a:r>
                <a:endParaRPr lang="fr-FR" sz="1600" b="1" dirty="0" smtClean="0">
                  <a:solidFill>
                    <a:srgbClr val="FF0000"/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fr-FR" sz="1600">
                        <a:latin typeface="Cambria Math" panose="02040503050406030204" pitchFamily="18" charset="0"/>
                      </a:rPr>
                      <m:t>   </m:t>
                    </m:r>
                  </m:oMath>
                </a14:m>
                <a:r>
                  <a:rPr lang="fr-FR" sz="1600" dirty="0" smtClean="0"/>
                  <a:t>   </a:t>
                </a:r>
                <a:r>
                  <a:rPr lang="fr-FR" sz="1600" dirty="0" err="1" smtClean="0"/>
                  <a:t>Thickness</a:t>
                </a:r>
                <a:r>
                  <a:rPr lang="fr-FR" sz="1600" dirty="0" smtClean="0"/>
                  <a:t> change </a:t>
                </a:r>
                <a:r>
                  <a:rPr lang="fr-FR" sz="1600" dirty="0" err="1" smtClean="0"/>
                  <a:t>linked</a:t>
                </a:r>
                <a:r>
                  <a:rPr lang="fr-FR" sz="1600" dirty="0" smtClean="0"/>
                  <a:t> to class </a:t>
                </a:r>
                <a:r>
                  <a:rPr lang="fr-FR" sz="1600" i="1" dirty="0"/>
                  <a:t>i </a:t>
                </a:r>
                <a:r>
                  <a:rPr lang="fr-FR" sz="1600" dirty="0" err="1" smtClean="0"/>
                  <a:t>during</a:t>
                </a:r>
                <a:r>
                  <a:rPr lang="fr-FR" sz="1600" dirty="0" smtClean="0"/>
                  <a:t> a time </a:t>
                </a:r>
                <a:r>
                  <a:rPr lang="fr-FR" sz="1600" dirty="0" err="1" smtClean="0"/>
                  <a:t>step</a:t>
                </a:r>
                <a:r>
                  <a:rPr lang="fr-FR" sz="1600" dirty="0" smtClean="0"/>
                  <a:t> (</a:t>
                </a:r>
                <a14:m>
                  <m:oMath xmlns:m="http://schemas.openxmlformats.org/officeDocument/2006/math">
                    <m:r>
                      <a:rPr lang="fr-FR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fr-F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fr-FR" sz="1600" dirty="0" smtClean="0"/>
                  <a:t>)</a:t>
                </a:r>
                <a:r>
                  <a:rPr lang="fr-FR" sz="1600" i="1" dirty="0" smtClean="0"/>
                  <a:t>  </a:t>
                </a:r>
                <a:endParaRPr lang="fr-FR" sz="1600" i="1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𝑧𝑡𝑜𝑡</m:t>
                        </m:r>
                      </m:sub>
                    </m:sSub>
                    <m:r>
                      <a:rPr lang="fr-FR" sz="1600">
                        <a:latin typeface="Cambria Math" panose="02040503050406030204" pitchFamily="18" charset="0"/>
                      </a:rPr>
                      <m:t>   </m:t>
                    </m:r>
                  </m:oMath>
                </a14:m>
                <a:r>
                  <a:rPr lang="fr-FR" sz="1600" dirty="0" smtClean="0"/>
                  <a:t>Total </a:t>
                </a:r>
                <a:r>
                  <a:rPr lang="fr-FR" sz="1600" dirty="0" err="1" smtClean="0"/>
                  <a:t>thickness</a:t>
                </a:r>
                <a:r>
                  <a:rPr lang="fr-FR" sz="1600" dirty="0" smtClean="0"/>
                  <a:t> change </a:t>
                </a:r>
                <a:r>
                  <a:rPr lang="fr-FR" sz="1600" dirty="0" err="1" smtClean="0"/>
                  <a:t>during</a:t>
                </a:r>
                <a:r>
                  <a:rPr lang="fr-FR" sz="1600" dirty="0" smtClean="0"/>
                  <a:t> </a:t>
                </a:r>
                <a14:m>
                  <m:oMath xmlns:m="http://schemas.openxmlformats.org/officeDocument/2006/math">
                    <m:r>
                      <a:rPr lang="fr-FR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fr-FR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fr-FR" sz="1600" dirty="0" smtClean="0"/>
                  <a:t> </a:t>
                </a:r>
              </a:p>
            </p:txBody>
          </p:sp>
        </mc:Choice>
        <mc:Fallback xmlns="">
          <p:sp>
            <p:nvSpPr>
              <p:cNvPr id="50" name="ZoneTexte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9789" y="3357500"/>
                <a:ext cx="5531386" cy="841769"/>
              </a:xfrm>
              <a:prstGeom prst="rect">
                <a:avLst/>
              </a:prstGeom>
              <a:blipFill>
                <a:blip r:embed="rId8"/>
                <a:stretch>
                  <a:fillRect t="-2899" b="-869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ZoneTexte 50"/>
              <p:cNvSpPr txBox="1"/>
              <p:nvPr/>
            </p:nvSpPr>
            <p:spPr>
              <a:xfrm>
                <a:off x="4989789" y="4873370"/>
                <a:ext cx="5276766" cy="8499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𝑡𝑜𝑝</m:t>
                        </m:r>
                      </m:sub>
                    </m:sSub>
                    <m:r>
                      <a:rPr lang="fr-FR" sz="1600" b="0" i="0" smtClean="0">
                        <a:latin typeface="Cambria Math" panose="02040503050406030204" pitchFamily="18" charset="0"/>
                      </a:rPr>
                      <m:t>    </m:t>
                    </m:r>
                  </m:oMath>
                </a14:m>
                <a:r>
                  <a:rPr lang="fr-FR" sz="1600" dirty="0" smtClean="0"/>
                  <a:t>Surface layer </a:t>
                </a:r>
                <a:r>
                  <a:rPr lang="fr-FR" sz="1600" dirty="0" err="1" smtClean="0"/>
                  <a:t>thickness</a:t>
                </a:r>
                <a:r>
                  <a:rPr lang="fr-FR" sz="1600" i="1" dirty="0" smtClean="0"/>
                  <a:t>  </a:t>
                </a:r>
                <a:r>
                  <a:rPr lang="fr-FR" sz="1600" b="1" dirty="0" smtClean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 CONSTANT</a:t>
                </a:r>
                <a:endParaRPr lang="fr-FR" sz="1600" b="1" dirty="0" smtClean="0">
                  <a:solidFill>
                    <a:srgbClr val="FF0000"/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  <m:r>
                      <a:rPr lang="fr-FR" sz="1600">
                        <a:latin typeface="Cambria Math" panose="02040503050406030204" pitchFamily="18" charset="0"/>
                      </a:rPr>
                      <m:t>   </m:t>
                    </m:r>
                    <m:sSub>
                      <m:sSub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𝑠𝑢𝑏</m:t>
                        </m:r>
                      </m:sub>
                    </m:sSub>
                  </m:oMath>
                </a14:m>
                <a:r>
                  <a:rPr lang="fr-FR" sz="1600" i="1" dirty="0" smtClean="0"/>
                  <a:t> &lt;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</m:oMath>
                </a14:m>
                <a:r>
                  <a:rPr lang="fr-FR" sz="1600" i="1" dirty="0" smtClean="0"/>
                  <a:t> </a:t>
                </a:r>
                <a:r>
                  <a:rPr lang="fr-FR" sz="1600" dirty="0">
                    <a:sym typeface="Wingdings" panose="05000000000000000000" pitchFamily="2" charset="2"/>
                  </a:rPr>
                  <a:t> </a:t>
                </a:r>
                <a:r>
                  <a:rPr lang="fr-FR" sz="1600" dirty="0" err="1" smtClean="0">
                    <a:sym typeface="Wingdings" panose="05000000000000000000" pitchFamily="2" charset="2"/>
                  </a:rPr>
                  <a:t>Layers</a:t>
                </a:r>
                <a:r>
                  <a:rPr lang="fr-FR" sz="1600" dirty="0" smtClean="0">
                    <a:sym typeface="Wingdings" panose="05000000000000000000" pitchFamily="2" charset="2"/>
                  </a:rPr>
                  <a:t> 2 &amp; 3 </a:t>
                </a:r>
                <a:r>
                  <a:rPr lang="fr-FR" sz="1600" dirty="0" err="1" smtClean="0">
                    <a:sym typeface="Wingdings" panose="05000000000000000000" pitchFamily="2" charset="2"/>
                  </a:rPr>
                  <a:t>merged</a:t>
                </a:r>
                <a:r>
                  <a:rPr lang="fr-FR" sz="1600" dirty="0" smtClean="0">
                    <a:sym typeface="Wingdings" panose="05000000000000000000" pitchFamily="2" charset="2"/>
                  </a:rPr>
                  <a:t>, layer </a:t>
                </a:r>
                <a:r>
                  <a:rPr lang="fr-FR" sz="1600" i="1" dirty="0" smtClean="0">
                    <a:sym typeface="Wingdings" panose="05000000000000000000" pitchFamily="2" charset="2"/>
                  </a:rPr>
                  <a:t>N</a:t>
                </a:r>
                <a:r>
                  <a:rPr lang="fr-FR" sz="1600" dirty="0" smtClean="0">
                    <a:sym typeface="Wingdings" panose="05000000000000000000" pitchFamily="2" charset="2"/>
                  </a:rPr>
                  <a:t> split</a:t>
                </a:r>
                <a:endParaRPr lang="fr-FR" sz="1600" i="1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fr-FR" sz="1600">
                        <a:latin typeface="Cambria Math" panose="02040503050406030204" pitchFamily="18" charset="0"/>
                      </a:rPr>
                      <m:t>   </m:t>
                    </m:r>
                    <m:sSub>
                      <m:sSub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𝑠𝑢𝑏</m:t>
                        </m:r>
                      </m:sub>
                    </m:sSub>
                  </m:oMath>
                </a14:m>
                <a:r>
                  <a:rPr lang="fr-FR" sz="1600" i="1" dirty="0"/>
                  <a:t> </a:t>
                </a:r>
                <a:r>
                  <a:rPr lang="fr-FR" sz="1600" i="1" dirty="0" smtClean="0"/>
                  <a:t>&gt;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𝑎𝑥</m:t>
                        </m:r>
                      </m:sub>
                    </m:sSub>
                  </m:oMath>
                </a14:m>
                <a:r>
                  <a:rPr lang="fr-FR" sz="1600" dirty="0" smtClean="0">
                    <a:sym typeface="Wingdings" panose="05000000000000000000" pitchFamily="2" charset="2"/>
                  </a:rPr>
                  <a:t> Layer 2 split and </a:t>
                </a:r>
                <a:r>
                  <a:rPr lang="fr-FR" sz="1600" dirty="0" err="1" smtClean="0">
                    <a:sym typeface="Wingdings" panose="05000000000000000000" pitchFamily="2" charset="2"/>
                  </a:rPr>
                  <a:t>bottom</a:t>
                </a:r>
                <a:r>
                  <a:rPr lang="fr-FR" sz="1600" dirty="0" smtClean="0">
                    <a:sym typeface="Wingdings" panose="05000000000000000000" pitchFamily="2" charset="2"/>
                  </a:rPr>
                  <a:t> </a:t>
                </a:r>
                <a:r>
                  <a:rPr lang="fr-FR" sz="1600" dirty="0" err="1" smtClean="0">
                    <a:sym typeface="Wingdings" panose="05000000000000000000" pitchFamily="2" charset="2"/>
                  </a:rPr>
                  <a:t>layers</a:t>
                </a:r>
                <a:r>
                  <a:rPr lang="fr-FR" sz="1600" dirty="0" smtClean="0">
                    <a:sym typeface="Wingdings" panose="05000000000000000000" pitchFamily="2" charset="2"/>
                  </a:rPr>
                  <a:t> </a:t>
                </a:r>
                <a:r>
                  <a:rPr lang="fr-FR" sz="1600" dirty="0" err="1" smtClean="0">
                    <a:sym typeface="Wingdings" panose="05000000000000000000" pitchFamily="2" charset="2"/>
                  </a:rPr>
                  <a:t>merged</a:t>
                </a:r>
                <a:endParaRPr lang="fr-FR" sz="1600" dirty="0" smtClean="0"/>
              </a:p>
            </p:txBody>
          </p:sp>
        </mc:Choice>
        <mc:Fallback xmlns="">
          <p:sp>
            <p:nvSpPr>
              <p:cNvPr id="51" name="ZoneTexte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9789" y="4873370"/>
                <a:ext cx="5276766" cy="849976"/>
              </a:xfrm>
              <a:prstGeom prst="rect">
                <a:avLst/>
              </a:prstGeom>
              <a:blipFill>
                <a:blip r:embed="rId9"/>
                <a:stretch>
                  <a:fillRect t="-2143" b="-857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80839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oneTexte 20"/>
          <p:cNvSpPr txBox="1"/>
          <p:nvPr/>
        </p:nvSpPr>
        <p:spPr>
          <a:xfrm>
            <a:off x="0" y="0"/>
            <a:ext cx="12192000" cy="3815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err="1"/>
              <a:t>Managing</a:t>
            </a:r>
            <a:r>
              <a:rPr lang="fr-FR" dirty="0"/>
              <a:t> </a:t>
            </a:r>
            <a:r>
              <a:rPr lang="fr-FR" dirty="0" err="1"/>
              <a:t>bed</a:t>
            </a:r>
            <a:r>
              <a:rPr lang="fr-FR" dirty="0"/>
              <a:t> </a:t>
            </a:r>
            <a:r>
              <a:rPr lang="fr-FR" dirty="0" err="1" smtClean="0"/>
              <a:t>compartment</a:t>
            </a:r>
            <a:r>
              <a:rPr lang="fr-FR" dirty="0" smtClean="0"/>
              <a:t> </a:t>
            </a:r>
            <a:r>
              <a:rPr lang="fr-FR" dirty="0" smtClean="0">
                <a:sym typeface="Wingdings" panose="05000000000000000000" pitchFamily="2" charset="2"/>
              </a:rPr>
              <a:t> SED2D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/>
              <p:cNvSpPr txBox="1"/>
              <p:nvPr/>
            </p:nvSpPr>
            <p:spPr>
              <a:xfrm>
                <a:off x="6508842" y="402337"/>
                <a:ext cx="5531386" cy="13639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fr-FR" sz="1600">
                        <a:latin typeface="Cambria Math" panose="02040503050406030204" pitchFamily="18" charset="0"/>
                      </a:rPr>
                      <m:t>     </m:t>
                    </m:r>
                  </m:oMath>
                </a14:m>
                <a:r>
                  <a:rPr lang="fr-FR" sz="1600" dirty="0" smtClean="0"/>
                  <a:t> Fraction </a:t>
                </a:r>
                <a:r>
                  <a:rPr lang="fr-FR" sz="1600" dirty="0"/>
                  <a:t>of class </a:t>
                </a:r>
                <a:r>
                  <a:rPr lang="fr-FR" sz="1600" i="1" dirty="0"/>
                  <a:t>i</a:t>
                </a:r>
                <a:r>
                  <a:rPr lang="fr-FR" sz="1600" dirty="0"/>
                  <a:t> </a:t>
                </a:r>
                <a:r>
                  <a:rPr lang="fr-FR" sz="1600" dirty="0" smtClean="0"/>
                  <a:t> in layer </a:t>
                </a:r>
                <a:r>
                  <a:rPr lang="fr-FR" sz="1600" i="1" dirty="0" smtClean="0"/>
                  <a:t>k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𝑡𝑜𝑝</m:t>
                        </m:r>
                      </m:sub>
                    </m:sSub>
                    <m:r>
                      <a:rPr lang="fr-FR" sz="1600">
                        <a:latin typeface="Cambria Math" panose="02040503050406030204" pitchFamily="18" charset="0"/>
                      </a:rPr>
                      <m:t>    </m:t>
                    </m:r>
                  </m:oMath>
                </a14:m>
                <a:r>
                  <a:rPr lang="fr-FR" sz="1600" dirty="0"/>
                  <a:t>Surface layer </a:t>
                </a:r>
                <a:r>
                  <a:rPr lang="fr-FR" sz="1600" dirty="0" err="1"/>
                  <a:t>thickness</a:t>
                </a:r>
                <a:r>
                  <a:rPr lang="fr-FR" sz="1600" i="1" dirty="0"/>
                  <a:t>  </a:t>
                </a:r>
                <a:r>
                  <a:rPr lang="fr-FR" sz="1600" b="1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 </a:t>
                </a:r>
                <a:r>
                  <a:rPr lang="fr-FR" sz="1600" b="1" dirty="0" smtClean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CONSTANT</a:t>
                </a:r>
                <a:endParaRPr lang="fr-FR" sz="1600" i="1" dirty="0" smtClean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𝑠𝑢𝑏</m:t>
                        </m:r>
                      </m:sub>
                    </m:sSub>
                    <m:r>
                      <a:rPr lang="fr-FR" sz="1600">
                        <a:latin typeface="Cambria Math" panose="02040503050406030204" pitchFamily="18" charset="0"/>
                      </a:rPr>
                      <m:t>    </m:t>
                    </m:r>
                  </m:oMath>
                </a14:m>
                <a:r>
                  <a:rPr lang="fr-FR" sz="1600" dirty="0" err="1"/>
                  <a:t>Sub</a:t>
                </a:r>
                <a:r>
                  <a:rPr lang="fr-FR" sz="1600" dirty="0"/>
                  <a:t>-surface layer </a:t>
                </a:r>
                <a:r>
                  <a:rPr lang="fr-FR" sz="1600" dirty="0" err="1"/>
                  <a:t>thickness</a:t>
                </a:r>
                <a:r>
                  <a:rPr lang="fr-FR" sz="1600" i="1" dirty="0"/>
                  <a:t>  </a:t>
                </a:r>
                <a:r>
                  <a:rPr lang="fr-FR" sz="1600" b="1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 VARIABLE</a:t>
                </a:r>
                <a:endParaRPr lang="fr-FR" sz="1600" b="1" dirty="0">
                  <a:solidFill>
                    <a:srgbClr val="FF0000"/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e>
                      <m:sub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fr-FR" sz="1600">
                        <a:latin typeface="Cambria Math" panose="02040503050406030204" pitchFamily="18" charset="0"/>
                      </a:rPr>
                      <m:t>   </m:t>
                    </m:r>
                  </m:oMath>
                </a14:m>
                <a:r>
                  <a:rPr lang="fr-FR" sz="1600" dirty="0"/>
                  <a:t>   </a:t>
                </a:r>
                <a:r>
                  <a:rPr lang="fr-FR" sz="1600" dirty="0" err="1"/>
                  <a:t>Thickness</a:t>
                </a:r>
                <a:r>
                  <a:rPr lang="fr-FR" sz="1600" dirty="0"/>
                  <a:t> change </a:t>
                </a:r>
                <a:r>
                  <a:rPr lang="fr-FR" sz="1600" dirty="0" err="1"/>
                  <a:t>linked</a:t>
                </a:r>
                <a:r>
                  <a:rPr lang="fr-FR" sz="1600" dirty="0"/>
                  <a:t> to class </a:t>
                </a:r>
                <a:r>
                  <a:rPr lang="fr-FR" sz="1600" i="1" dirty="0"/>
                  <a:t>i </a:t>
                </a:r>
                <a:r>
                  <a:rPr lang="fr-FR" sz="1600" dirty="0" err="1"/>
                  <a:t>during</a:t>
                </a:r>
                <a:r>
                  <a:rPr lang="fr-FR" sz="1600" dirty="0"/>
                  <a:t> a time </a:t>
                </a:r>
                <a:r>
                  <a:rPr lang="fr-FR" sz="1600" dirty="0" err="1"/>
                  <a:t>step</a:t>
                </a:r>
                <a:r>
                  <a:rPr lang="fr-FR" sz="1600" dirty="0"/>
                  <a:t> (</a:t>
                </a:r>
                <a14:m>
                  <m:oMath xmlns:m="http://schemas.openxmlformats.org/officeDocument/2006/math">
                    <m:r>
                      <a:rPr lang="fr-FR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fr-FR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fr-FR" sz="1600" dirty="0"/>
                  <a:t>)</a:t>
                </a:r>
                <a:r>
                  <a:rPr lang="fr-FR" sz="1600" i="1" dirty="0"/>
                  <a:t> 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e>
                      <m:sub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𝑧𝑡𝑜𝑡</m:t>
                        </m:r>
                      </m:sub>
                    </m:sSub>
                    <m:r>
                      <a:rPr lang="fr-FR" sz="1600">
                        <a:latin typeface="Cambria Math" panose="02040503050406030204" pitchFamily="18" charset="0"/>
                      </a:rPr>
                      <m:t>   </m:t>
                    </m:r>
                  </m:oMath>
                </a14:m>
                <a:r>
                  <a:rPr lang="fr-FR" sz="1600" dirty="0"/>
                  <a:t>Total </a:t>
                </a:r>
                <a:r>
                  <a:rPr lang="fr-FR" sz="1600" dirty="0" err="1"/>
                  <a:t>thickness</a:t>
                </a:r>
                <a:r>
                  <a:rPr lang="fr-FR" sz="1600" dirty="0"/>
                  <a:t> change </a:t>
                </a:r>
                <a:r>
                  <a:rPr lang="fr-FR" sz="1600" dirty="0" err="1"/>
                  <a:t>during</a:t>
                </a:r>
                <a:r>
                  <a:rPr lang="fr-FR" sz="1600" dirty="0"/>
                  <a:t> </a:t>
                </a:r>
                <a14:m>
                  <m:oMath xmlns:m="http://schemas.openxmlformats.org/officeDocument/2006/math">
                    <m:r>
                      <a:rPr lang="fr-FR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fr-FR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fr-FR" sz="1600" dirty="0"/>
                  <a:t> </a:t>
                </a:r>
              </a:p>
            </p:txBody>
          </p:sp>
        </mc:Choice>
        <mc:Fallback xmlns="">
          <p:sp>
            <p:nvSpPr>
              <p:cNvPr id="22" name="ZoneTexte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8842" y="402337"/>
                <a:ext cx="5531386" cy="1363963"/>
              </a:xfrm>
              <a:prstGeom prst="rect">
                <a:avLst/>
              </a:prstGeom>
              <a:blipFill>
                <a:blip r:embed="rId2"/>
                <a:stretch>
                  <a:fillRect t="-893" b="-491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Image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3360" y="1590262"/>
            <a:ext cx="2409303" cy="4035287"/>
          </a:xfrm>
          <a:prstGeom prst="rect">
            <a:avLst/>
          </a:prstGeom>
        </p:spPr>
      </p:pic>
      <p:sp>
        <p:nvSpPr>
          <p:cNvPr id="33" name="ZoneTexte 32"/>
          <p:cNvSpPr txBox="1"/>
          <p:nvPr/>
        </p:nvSpPr>
        <p:spPr>
          <a:xfrm>
            <a:off x="188841" y="2484784"/>
            <a:ext cx="805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err="1" smtClean="0"/>
              <a:t>Surficial</a:t>
            </a:r>
            <a:r>
              <a:rPr lang="fr-FR" sz="1400" dirty="0" smtClean="0"/>
              <a:t> </a:t>
            </a:r>
          </a:p>
          <a:p>
            <a:pPr algn="ctr"/>
            <a:r>
              <a:rPr lang="fr-FR" sz="1400" dirty="0" smtClean="0"/>
              <a:t>layer</a:t>
            </a:r>
            <a:endParaRPr lang="fr-FR" sz="1400" dirty="0"/>
          </a:p>
        </p:txBody>
      </p:sp>
      <p:sp>
        <p:nvSpPr>
          <p:cNvPr id="35" name="ZoneTexte 34"/>
          <p:cNvSpPr txBox="1"/>
          <p:nvPr/>
        </p:nvSpPr>
        <p:spPr>
          <a:xfrm>
            <a:off x="168963" y="3134380"/>
            <a:ext cx="1080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err="1" smtClean="0"/>
              <a:t>Sub</a:t>
            </a:r>
            <a:r>
              <a:rPr lang="fr-FR" sz="1400" dirty="0" smtClean="0"/>
              <a:t>-surface </a:t>
            </a:r>
          </a:p>
          <a:p>
            <a:pPr algn="ctr"/>
            <a:r>
              <a:rPr lang="fr-FR" sz="1400" dirty="0" smtClean="0"/>
              <a:t>layer</a:t>
            </a:r>
            <a:endParaRPr lang="fr-FR" sz="1400" dirty="0"/>
          </a:p>
        </p:txBody>
      </p:sp>
      <p:cxnSp>
        <p:nvCxnSpPr>
          <p:cNvPr id="36" name="Connecteur droit avec flèche 35"/>
          <p:cNvCxnSpPr/>
          <p:nvPr/>
        </p:nvCxnSpPr>
        <p:spPr>
          <a:xfrm>
            <a:off x="2912163" y="1908314"/>
            <a:ext cx="0" cy="616226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ZoneTexte 36"/>
              <p:cNvSpPr txBox="1"/>
              <p:nvPr/>
            </p:nvSpPr>
            <p:spPr>
              <a:xfrm>
                <a:off x="2503013" y="2093765"/>
                <a:ext cx="419089" cy="2652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𝑡𝑜𝑝</m:t>
                          </m:r>
                        </m:sub>
                      </m:sSub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37" name="ZoneTexte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3013" y="2093765"/>
                <a:ext cx="419089" cy="265201"/>
              </a:xfrm>
              <a:prstGeom prst="rect">
                <a:avLst/>
              </a:prstGeom>
              <a:blipFill>
                <a:blip r:embed="rId4"/>
                <a:stretch>
                  <a:fillRect l="-11765" r="-5882" b="-25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ZoneTexte 37"/>
              <p:cNvSpPr txBox="1"/>
              <p:nvPr/>
            </p:nvSpPr>
            <p:spPr>
              <a:xfrm>
                <a:off x="2489548" y="2821144"/>
                <a:ext cx="432554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𝑠𝑢𝑏</m:t>
                          </m:r>
                        </m:sub>
                      </m:sSub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38" name="ZoneTexte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9548" y="2821144"/>
                <a:ext cx="432554" cy="246221"/>
              </a:xfrm>
              <a:prstGeom prst="rect">
                <a:avLst/>
              </a:prstGeom>
              <a:blipFill>
                <a:blip r:embed="rId5"/>
                <a:stretch>
                  <a:fillRect l="-11268" r="-2817" b="-15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Connecteur droit avec flèche 38"/>
          <p:cNvCxnSpPr/>
          <p:nvPr/>
        </p:nvCxnSpPr>
        <p:spPr>
          <a:xfrm>
            <a:off x="2915476" y="2610559"/>
            <a:ext cx="0" cy="616226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ZoneTexte 39"/>
          <p:cNvSpPr txBox="1"/>
          <p:nvPr/>
        </p:nvSpPr>
        <p:spPr>
          <a:xfrm>
            <a:off x="993870" y="5979650"/>
            <a:ext cx="23547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i="1" dirty="0" smtClean="0">
                <a:solidFill>
                  <a:srgbClr val="FF0000"/>
                </a:solidFill>
              </a:rPr>
              <a:t>N</a:t>
            </a:r>
            <a:r>
              <a:rPr lang="fr-FR" sz="1600" dirty="0" smtClean="0">
                <a:solidFill>
                  <a:srgbClr val="FF0000"/>
                </a:solidFill>
              </a:rPr>
              <a:t> </a:t>
            </a:r>
            <a:r>
              <a:rPr lang="fr-FR" sz="1600" dirty="0" err="1" smtClean="0">
                <a:solidFill>
                  <a:srgbClr val="FF0000"/>
                </a:solidFill>
              </a:rPr>
              <a:t>layers</a:t>
            </a:r>
            <a:r>
              <a:rPr lang="fr-FR" sz="1600" dirty="0" smtClean="0">
                <a:solidFill>
                  <a:srgbClr val="FF0000"/>
                </a:solidFill>
              </a:rPr>
              <a:t> </a:t>
            </a:r>
            <a:r>
              <a:rPr lang="fr-FR" sz="1600" dirty="0" err="1" smtClean="0">
                <a:solidFill>
                  <a:srgbClr val="FF0000"/>
                </a:solidFill>
              </a:rPr>
              <a:t>always</a:t>
            </a:r>
            <a:r>
              <a:rPr lang="fr-FR" sz="1600" dirty="0" smtClean="0">
                <a:solidFill>
                  <a:srgbClr val="FF0000"/>
                </a:solidFill>
              </a:rPr>
              <a:t> </a:t>
            </a:r>
            <a:r>
              <a:rPr lang="fr-FR" sz="1600" dirty="0" err="1" smtClean="0">
                <a:solidFill>
                  <a:srgbClr val="FF0000"/>
                </a:solidFill>
              </a:rPr>
              <a:t>conserved</a:t>
            </a:r>
            <a:endParaRPr lang="fr-FR" sz="1600" dirty="0">
              <a:solidFill>
                <a:srgbClr val="FF0000"/>
              </a:solidFill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138032" y="546159"/>
            <a:ext cx="5937331" cy="369332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Update of </a:t>
            </a:r>
            <a:r>
              <a:rPr lang="fr-FR" dirty="0" err="1"/>
              <a:t>sediment</a:t>
            </a:r>
            <a:r>
              <a:rPr lang="fr-FR" dirty="0"/>
              <a:t> layer </a:t>
            </a:r>
            <a:r>
              <a:rPr lang="fr-FR" dirty="0" err="1" smtClean="0"/>
              <a:t>characteristics</a:t>
            </a:r>
            <a:r>
              <a:rPr lang="fr-FR" dirty="0" smtClean="0"/>
              <a:t> (</a:t>
            </a:r>
            <a:r>
              <a:rPr lang="fr-FR" dirty="0" err="1" smtClean="0"/>
              <a:t>following</a:t>
            </a:r>
            <a:r>
              <a:rPr lang="fr-FR" dirty="0" smtClean="0"/>
              <a:t> transport)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ZoneTexte 41"/>
              <p:cNvSpPr txBox="1"/>
              <p:nvPr/>
            </p:nvSpPr>
            <p:spPr>
              <a:xfrm>
                <a:off x="2922102" y="1433865"/>
                <a:ext cx="1082070" cy="4828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u="sng" dirty="0" smtClean="0"/>
                  <a:t>Layer </a:t>
                </a:r>
                <a14:m>
                  <m:oMath xmlns:m="http://schemas.openxmlformats.org/officeDocument/2006/math">
                    <m:r>
                      <a:rPr lang="fr-FR" sz="1400" b="0" i="1" u="sng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fr-FR" sz="1400" i="1" u="sng" dirty="0"/>
              </a:p>
            </p:txBody>
          </p:sp>
        </mc:Choice>
        <mc:Fallback xmlns="">
          <p:sp>
            <p:nvSpPr>
              <p:cNvPr id="42" name="ZoneTexte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2102" y="1433865"/>
                <a:ext cx="1082070" cy="482849"/>
              </a:xfrm>
              <a:prstGeom prst="rect">
                <a:avLst/>
              </a:prstGeom>
              <a:blipFill>
                <a:blip r:embed="rId6"/>
                <a:stretch>
                  <a:fillRect l="-1685" t="-253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7417799" y="2093765"/>
                <a:ext cx="212013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𝑧𝑡𝑜𝑡</m:t>
                        </m:r>
                      </m:sub>
                    </m:sSub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lang="fr-FR" sz="1600" dirty="0" smtClean="0"/>
                  <a:t> </a:t>
                </a:r>
                <a:r>
                  <a:rPr lang="fr-FR" sz="1600" dirty="0" smtClean="0">
                    <a:sym typeface="Wingdings" panose="05000000000000000000" pitchFamily="2" charset="2"/>
                  </a:rPr>
                  <a:t> </a:t>
                </a:r>
                <a:r>
                  <a:rPr lang="fr-FR" sz="1600" dirty="0" err="1" smtClean="0">
                    <a:sym typeface="Wingdings" panose="05000000000000000000" pitchFamily="2" charset="2"/>
                  </a:rPr>
                  <a:t>erosion</a:t>
                </a:r>
                <a:endParaRPr lang="fr-FR" sz="1600" dirty="0" smtClean="0">
                  <a:sym typeface="Wingdings" panose="05000000000000000000" pitchFamily="2" charset="2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e>
                      <m:sub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𝑧𝑡𝑜𝑡</m:t>
                        </m:r>
                      </m:sub>
                    </m:sSub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fr-FR" sz="1600" i="1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fr-FR" sz="1600" dirty="0"/>
                  <a:t> </a:t>
                </a:r>
                <a:r>
                  <a:rPr lang="fr-FR" sz="1600" dirty="0">
                    <a:sym typeface="Wingdings" panose="05000000000000000000" pitchFamily="2" charset="2"/>
                  </a:rPr>
                  <a:t> </a:t>
                </a:r>
                <a:r>
                  <a:rPr lang="fr-FR" sz="1600" dirty="0" err="1" smtClean="0">
                    <a:sym typeface="Wingdings" panose="05000000000000000000" pitchFamily="2" charset="2"/>
                  </a:rPr>
                  <a:t>deposition</a:t>
                </a:r>
                <a:endParaRPr lang="fr-FR" sz="1600" dirty="0"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7799" y="2093765"/>
                <a:ext cx="2120132" cy="584775"/>
              </a:xfrm>
              <a:prstGeom prst="rect">
                <a:avLst/>
              </a:prstGeom>
              <a:blipFill>
                <a:blip r:embed="rId7"/>
                <a:stretch>
                  <a:fillRect t="-4167" b="-125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/>
              <p:cNvSpPr txBox="1"/>
              <p:nvPr/>
            </p:nvSpPr>
            <p:spPr>
              <a:xfrm>
                <a:off x="4341755" y="2297411"/>
                <a:ext cx="2731902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𝑠𝑢𝑏</m:t>
                          </m:r>
                        </m:sub>
                      </m:sSub>
                      <m:d>
                        <m:dPr>
                          <m:ctrlPr>
                            <a:rPr lang="fr-FR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+∆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𝑠𝑢𝑏</m:t>
                          </m:r>
                        </m:sub>
                      </m:sSub>
                      <m:d>
                        <m:dPr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fr-FR" sz="1600" b="0" i="0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𝑧𝑡𝑜𝑡</m:t>
                          </m:r>
                        </m:sub>
                      </m:sSub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1755" y="2297411"/>
                <a:ext cx="2731902" cy="246221"/>
              </a:xfrm>
              <a:prstGeom prst="rect">
                <a:avLst/>
              </a:prstGeom>
              <a:blipFill>
                <a:blip r:embed="rId8"/>
                <a:stretch>
                  <a:fillRect l="-1339" r="-223" b="-15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ZoneTexte 42"/>
              <p:cNvSpPr txBox="1"/>
              <p:nvPr/>
            </p:nvSpPr>
            <p:spPr>
              <a:xfrm>
                <a:off x="7073657" y="3281179"/>
                <a:ext cx="3634841" cy="5816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,1</m:t>
                          </m:r>
                        </m:sub>
                      </m:sSub>
                      <m:d>
                        <m:dPr>
                          <m:ctrlPr>
                            <a:rPr lang="fr-FR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+∆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𝑡𝑜𝑝</m:t>
                                  </m:r>
                                </m:sub>
                              </m:s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</m:e>
                                <m:sub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𝑧𝑡𝑜𝑡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,1</m:t>
                              </m:r>
                            </m:sub>
                          </m:sSub>
                          <m:d>
                            <m:dPr>
                              <m:ctrlPr>
                                <a:rPr lang="fr-FR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</m:e>
                            <m: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𝑡𝑜𝑝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43" name="ZoneTexte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3657" y="3281179"/>
                <a:ext cx="3634841" cy="58163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ZoneTexte 43"/>
              <p:cNvSpPr txBox="1"/>
              <p:nvPr/>
            </p:nvSpPr>
            <p:spPr>
              <a:xfrm>
                <a:off x="7073657" y="3967431"/>
                <a:ext cx="3718454" cy="5195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,2</m:t>
                          </m:r>
                        </m:sub>
                      </m:sSub>
                      <m:d>
                        <m:dPr>
                          <m:ctrlPr>
                            <a:rPr lang="fr-FR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+∆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𝑠𝑢𝑏</m:t>
                              </m:r>
                            </m:sub>
                          </m:sSub>
                          <m:d>
                            <m:d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sSub>
                            <m:sSub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,2</m:t>
                              </m:r>
                            </m:sub>
                          </m:sSub>
                          <m:d>
                            <m:d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</m:e>
                            <m: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𝑧𝑡𝑜𝑡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,1</m:t>
                              </m:r>
                            </m:sub>
                          </m:sSub>
                          <m:d>
                            <m:dPr>
                              <m:ctrlPr>
                                <a:rPr lang="fr-FR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𝑠𝑢𝑏</m:t>
                              </m:r>
                            </m:sub>
                          </m:sSub>
                          <m:d>
                            <m:d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</m:e>
                            <m:sub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𝑧𝑡𝑜𝑡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44" name="ZoneTexte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3657" y="3967431"/>
                <a:ext cx="3718454" cy="51950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44"/>
          <p:cNvSpPr/>
          <p:nvPr/>
        </p:nvSpPr>
        <p:spPr>
          <a:xfrm>
            <a:off x="4004172" y="3070044"/>
            <a:ext cx="22694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b="1" dirty="0" err="1" smtClean="0"/>
              <a:t>Sediment</a:t>
            </a:r>
            <a:r>
              <a:rPr lang="fr-FR" b="1" dirty="0" smtClean="0"/>
              <a:t> fractions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3952913" y="1744884"/>
                <a:ext cx="248170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fr-FR" b="1" dirty="0" err="1" smtClean="0"/>
                  <a:t>Thickness</a:t>
                </a:r>
                <a:r>
                  <a:rPr lang="fr-FR" b="1" dirty="0" smtClean="0"/>
                  <a:t>: </a:t>
                </a:r>
                <a:r>
                  <a:rPr lang="fr-FR" b="1" dirty="0" err="1" smtClean="0"/>
                  <a:t>only</a:t>
                </a:r>
                <a:r>
                  <a:rPr lang="fr-FR" b="1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𝒔𝒖𝒃</m:t>
                        </m:r>
                      </m:sub>
                    </m:sSub>
                  </m:oMath>
                </a14:m>
                <a:r>
                  <a:rPr lang="fr-FR" b="1" dirty="0" smtClean="0"/>
                  <a:t> </a:t>
                </a:r>
                <a:endParaRPr lang="fr-FR" dirty="0"/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2913" y="1744884"/>
                <a:ext cx="2481705" cy="369332"/>
              </a:xfrm>
              <a:prstGeom prst="rect">
                <a:avLst/>
              </a:prstGeom>
              <a:blipFill>
                <a:blip r:embed="rId11"/>
                <a:stretch>
                  <a:fillRect l="-1471" t="-8197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ZoneTexte 3"/>
          <p:cNvSpPr txBox="1"/>
          <p:nvPr/>
        </p:nvSpPr>
        <p:spPr>
          <a:xfrm>
            <a:off x="4290342" y="3543171"/>
            <a:ext cx="20288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 err="1" smtClean="0"/>
              <a:t>Deposition</a:t>
            </a:r>
            <a:r>
              <a:rPr lang="fr-FR" sz="1600" i="1" dirty="0" smtClean="0"/>
              <a:t> case</a:t>
            </a:r>
          </a:p>
          <a:p>
            <a:r>
              <a:rPr lang="fr-FR" sz="1600" dirty="0" smtClean="0">
                <a:sym typeface="Wingdings" panose="05000000000000000000" pitchFamily="2" charset="2"/>
              </a:rPr>
              <a:t>update in k=1 and 2</a:t>
            </a:r>
            <a:endParaRPr lang="fr-FR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ZoneTexte 51"/>
              <p:cNvSpPr txBox="1"/>
              <p:nvPr/>
            </p:nvSpPr>
            <p:spPr>
              <a:xfrm>
                <a:off x="7073657" y="4930287"/>
                <a:ext cx="3993657" cy="5527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,1</m:t>
                          </m:r>
                        </m:sub>
                      </m:sSub>
                      <m:d>
                        <m:dPr>
                          <m:ctrlPr>
                            <a:rPr lang="fr-FR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+∆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𝑡𝑜𝑝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,1</m:t>
                              </m:r>
                            </m:sub>
                          </m:sSub>
                          <m:d>
                            <m:d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</m:e>
                            <m:sub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𝑧𝑡𝑜𝑡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,2</m:t>
                              </m:r>
                            </m:sub>
                          </m:sSub>
                          <m:d>
                            <m:dPr>
                              <m:ctrlPr>
                                <a:rPr lang="fr-FR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</m:e>
                            <m: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𝑡𝑜𝑝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52" name="ZoneTexte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3657" y="4930287"/>
                <a:ext cx="3993657" cy="55271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ZoneTexte 52"/>
          <p:cNvSpPr txBox="1"/>
          <p:nvPr/>
        </p:nvSpPr>
        <p:spPr>
          <a:xfrm>
            <a:off x="4341755" y="4898227"/>
            <a:ext cx="19214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 smtClean="0"/>
              <a:t>Erosion case</a:t>
            </a:r>
          </a:p>
          <a:p>
            <a:r>
              <a:rPr lang="fr-FR" sz="1600" dirty="0" smtClean="0">
                <a:sym typeface="Wingdings" panose="05000000000000000000" pitchFamily="2" charset="2"/>
              </a:rPr>
              <a:t>update in k=1 </a:t>
            </a:r>
            <a:r>
              <a:rPr lang="fr-FR" sz="1600" dirty="0" err="1" smtClean="0">
                <a:sym typeface="Wingdings" panose="05000000000000000000" pitchFamily="2" charset="2"/>
              </a:rPr>
              <a:t>only</a:t>
            </a:r>
            <a:endParaRPr lang="fr-FR" sz="1600" dirty="0"/>
          </a:p>
        </p:txBody>
      </p:sp>
      <p:sp>
        <p:nvSpPr>
          <p:cNvPr id="23" name="ZoneTexte 22"/>
          <p:cNvSpPr txBox="1"/>
          <p:nvPr/>
        </p:nvSpPr>
        <p:spPr>
          <a:xfrm>
            <a:off x="10252230" y="6043209"/>
            <a:ext cx="16793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/>
              <a:t>(</a:t>
            </a:r>
            <a:r>
              <a:rPr lang="fr-FR" sz="1400" i="1" dirty="0" err="1" smtClean="0"/>
              <a:t>Reniers</a:t>
            </a:r>
            <a:r>
              <a:rPr lang="fr-FR" sz="1400" i="1" dirty="0" smtClean="0"/>
              <a:t> et al., 2013)</a:t>
            </a:r>
            <a:endParaRPr lang="fr-FR" sz="1400" i="1" dirty="0"/>
          </a:p>
        </p:txBody>
      </p:sp>
    </p:spTree>
    <p:extLst>
      <p:ext uri="{BB962C8B-B14F-4D97-AF65-F5344CB8AC3E}">
        <p14:creationId xmlns:p14="http://schemas.microsoft.com/office/powerpoint/2010/main" val="973489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570297" y="629709"/>
            <a:ext cx="814647" cy="369332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/>
              <a:t>SED2D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595746" y="1095930"/>
            <a:ext cx="77521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Based</a:t>
            </a:r>
            <a:r>
              <a:rPr lang="fr-FR" dirty="0"/>
              <a:t> on </a:t>
            </a:r>
            <a:r>
              <a:rPr lang="fr-FR" dirty="0" smtClean="0"/>
              <a:t>semi </a:t>
            </a:r>
            <a:r>
              <a:rPr lang="fr-FR" dirty="0" err="1" smtClean="0"/>
              <a:t>empirical</a:t>
            </a:r>
            <a:r>
              <a:rPr lang="fr-FR" dirty="0" smtClean="0"/>
              <a:t> transport </a:t>
            </a:r>
            <a:r>
              <a:rPr lang="fr-FR" dirty="0"/>
              <a:t>formula for suspension and </a:t>
            </a:r>
            <a:r>
              <a:rPr lang="fr-FR" dirty="0" err="1"/>
              <a:t>bedload</a:t>
            </a:r>
            <a:r>
              <a:rPr lang="fr-FR" dirty="0"/>
              <a:t> transport</a:t>
            </a:r>
          </a:p>
          <a:p>
            <a:r>
              <a:rPr lang="fr-FR" dirty="0" smtClean="0"/>
              <a:t>Advection/diffusion not </a:t>
            </a:r>
            <a:r>
              <a:rPr lang="fr-FR" dirty="0" err="1"/>
              <a:t>resolved</a:t>
            </a:r>
            <a:endParaRPr lang="fr-FR" dirty="0"/>
          </a:p>
          <a:p>
            <a:r>
              <a:rPr lang="fr-FR" dirty="0" err="1"/>
              <a:t>Only</a:t>
            </a:r>
            <a:r>
              <a:rPr lang="fr-FR" dirty="0"/>
              <a:t> for non-</a:t>
            </a:r>
            <a:r>
              <a:rPr lang="fr-FR" dirty="0" err="1"/>
              <a:t>cohesive</a:t>
            </a:r>
            <a:r>
              <a:rPr lang="fr-FR" dirty="0"/>
              <a:t> </a:t>
            </a:r>
            <a:r>
              <a:rPr lang="fr-FR" dirty="0" err="1"/>
              <a:t>sediments</a:t>
            </a:r>
            <a:r>
              <a:rPr lang="fr-FR" dirty="0"/>
              <a:t> (</a:t>
            </a:r>
            <a:r>
              <a:rPr lang="fr-FR" dirty="0" err="1"/>
              <a:t>sand</a:t>
            </a:r>
            <a:r>
              <a:rPr lang="fr-FR" dirty="0"/>
              <a:t> and </a:t>
            </a:r>
            <a:r>
              <a:rPr lang="fr-FR" dirty="0" err="1"/>
              <a:t>gravel</a:t>
            </a:r>
            <a:r>
              <a:rPr lang="fr-FR" dirty="0"/>
              <a:t>)</a:t>
            </a:r>
          </a:p>
          <a:p>
            <a:r>
              <a:rPr lang="fr-FR" dirty="0" err="1"/>
              <a:t>Fast</a:t>
            </a:r>
            <a:r>
              <a:rPr lang="fr-FR" dirty="0"/>
              <a:t> computation </a:t>
            </a:r>
            <a:r>
              <a:rPr lang="fr-FR" dirty="0" smtClean="0"/>
              <a:t>time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570295" y="3306065"/>
            <a:ext cx="96127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S</a:t>
            </a:r>
            <a:r>
              <a:rPr lang="fr-FR" dirty="0" err="1" smtClean="0"/>
              <a:t>olving</a:t>
            </a:r>
            <a:r>
              <a:rPr lang="fr-FR" dirty="0" smtClean="0"/>
              <a:t> </a:t>
            </a:r>
            <a:r>
              <a:rPr lang="fr-FR" dirty="0" err="1"/>
              <a:t>both</a:t>
            </a:r>
            <a:r>
              <a:rPr lang="fr-FR" dirty="0"/>
              <a:t> </a:t>
            </a:r>
            <a:r>
              <a:rPr lang="fr-FR" dirty="0" err="1"/>
              <a:t>bedload</a:t>
            </a:r>
            <a:r>
              <a:rPr lang="fr-FR" dirty="0"/>
              <a:t> and </a:t>
            </a:r>
            <a:r>
              <a:rPr lang="fr-FR" dirty="0" err="1"/>
              <a:t>suspended</a:t>
            </a:r>
            <a:r>
              <a:rPr lang="fr-FR" dirty="0"/>
              <a:t> </a:t>
            </a:r>
            <a:r>
              <a:rPr lang="fr-FR" dirty="0" err="1"/>
              <a:t>dynamics</a:t>
            </a:r>
            <a:r>
              <a:rPr lang="fr-FR" dirty="0"/>
              <a:t> </a:t>
            </a:r>
            <a:r>
              <a:rPr lang="fr-FR" dirty="0">
                <a:sym typeface="Wingdings"/>
              </a:rPr>
              <a:t> advection/diffusion </a:t>
            </a:r>
            <a:r>
              <a:rPr lang="fr-FR" dirty="0" err="1" smtClean="0">
                <a:sym typeface="Wingdings"/>
              </a:rPr>
              <a:t>equation</a:t>
            </a:r>
            <a:endParaRPr lang="fr-FR" dirty="0" smtClean="0">
              <a:sym typeface="Wingdings"/>
            </a:endParaRPr>
          </a:p>
          <a:p>
            <a:r>
              <a:rPr lang="fr-FR" dirty="0">
                <a:sym typeface="Wingdings"/>
              </a:rPr>
              <a:t>TVD </a:t>
            </a:r>
            <a:r>
              <a:rPr lang="fr-FR" dirty="0" err="1">
                <a:sym typeface="Wingdings"/>
              </a:rPr>
              <a:t>scheme</a:t>
            </a:r>
            <a:r>
              <a:rPr lang="fr-FR" dirty="0">
                <a:sym typeface="Wingdings"/>
              </a:rPr>
              <a:t> for tracer advection</a:t>
            </a:r>
            <a:endParaRPr lang="fr-FR" dirty="0">
              <a:sym typeface="Wingdings"/>
            </a:endParaRPr>
          </a:p>
          <a:p>
            <a:r>
              <a:rPr lang="fr-FR" dirty="0" err="1">
                <a:sym typeface="Wingdings"/>
              </a:rPr>
              <a:t>Two</a:t>
            </a:r>
            <a:r>
              <a:rPr lang="fr-FR" dirty="0">
                <a:sym typeface="Wingdings"/>
              </a:rPr>
              <a:t> types of </a:t>
            </a:r>
            <a:r>
              <a:rPr lang="fr-FR" dirty="0" err="1">
                <a:sym typeface="Wingdings"/>
              </a:rPr>
              <a:t>sediment</a:t>
            </a:r>
            <a:r>
              <a:rPr lang="fr-FR" dirty="0">
                <a:sym typeface="Wingdings"/>
              </a:rPr>
              <a:t> </a:t>
            </a:r>
            <a:r>
              <a:rPr lang="fr-FR" dirty="0" err="1" smtClean="0">
                <a:sym typeface="Wingdings"/>
              </a:rPr>
              <a:t>considered</a:t>
            </a:r>
            <a:r>
              <a:rPr lang="fr-FR" dirty="0">
                <a:sym typeface="Wingdings"/>
              </a:rPr>
              <a:t>: non-</a:t>
            </a:r>
            <a:r>
              <a:rPr lang="fr-FR" dirty="0" err="1">
                <a:sym typeface="Wingdings"/>
              </a:rPr>
              <a:t>cohesive</a:t>
            </a:r>
            <a:r>
              <a:rPr lang="fr-FR" dirty="0">
                <a:sym typeface="Wingdings"/>
              </a:rPr>
              <a:t> (</a:t>
            </a:r>
            <a:r>
              <a:rPr lang="fr-FR" dirty="0" err="1">
                <a:sym typeface="Wingdings"/>
              </a:rPr>
              <a:t>susp</a:t>
            </a:r>
            <a:r>
              <a:rPr lang="fr-FR" dirty="0">
                <a:sym typeface="Wingdings"/>
              </a:rPr>
              <a:t> &amp; </a:t>
            </a:r>
            <a:r>
              <a:rPr lang="fr-FR" dirty="0" err="1" smtClean="0">
                <a:sym typeface="Wingdings"/>
              </a:rPr>
              <a:t>bedload</a:t>
            </a:r>
            <a:r>
              <a:rPr lang="fr-FR" dirty="0">
                <a:sym typeface="Wingdings"/>
              </a:rPr>
              <a:t>) and </a:t>
            </a:r>
            <a:r>
              <a:rPr lang="fr-FR" dirty="0" err="1" smtClean="0">
                <a:sym typeface="Wingdings"/>
              </a:rPr>
              <a:t>cohesive</a:t>
            </a:r>
            <a:r>
              <a:rPr lang="fr-FR" dirty="0">
                <a:sym typeface="Wingdings"/>
              </a:rPr>
              <a:t> </a:t>
            </a:r>
            <a:r>
              <a:rPr lang="fr-FR" dirty="0" smtClean="0">
                <a:sym typeface="Wingdings"/>
              </a:rPr>
              <a:t>(</a:t>
            </a:r>
            <a:r>
              <a:rPr lang="fr-FR" dirty="0" err="1" smtClean="0">
                <a:sym typeface="Wingdings"/>
              </a:rPr>
              <a:t>susp</a:t>
            </a:r>
            <a:r>
              <a:rPr lang="fr-FR" dirty="0" smtClean="0">
                <a:sym typeface="Wingdings"/>
              </a:rPr>
              <a:t> </a:t>
            </a:r>
            <a:r>
              <a:rPr lang="fr-FR" dirty="0" err="1">
                <a:sym typeface="Wingdings"/>
              </a:rPr>
              <a:t>only</a:t>
            </a:r>
            <a:r>
              <a:rPr lang="fr-FR" dirty="0">
                <a:sym typeface="Wingdings"/>
              </a:rPr>
              <a:t>)</a:t>
            </a:r>
          </a:p>
          <a:p>
            <a:r>
              <a:rPr lang="fr-FR" dirty="0">
                <a:sym typeface="Wingdings"/>
              </a:rPr>
              <a:t>More </a:t>
            </a:r>
            <a:r>
              <a:rPr lang="fr-FR" dirty="0" smtClean="0">
                <a:sym typeface="Wingdings"/>
              </a:rPr>
              <a:t>time-</a:t>
            </a:r>
            <a:r>
              <a:rPr lang="fr-FR" dirty="0" err="1" smtClean="0">
                <a:sym typeface="Wingdings"/>
              </a:rPr>
              <a:t>consuming</a:t>
            </a:r>
            <a:endParaRPr lang="fr-FR" dirty="0">
              <a:sym typeface="Wingdings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900546" y="4826493"/>
            <a:ext cx="2105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For the </a:t>
            </a:r>
            <a:r>
              <a:rPr lang="fr-FR" b="1" dirty="0" err="1"/>
              <a:t>two</a:t>
            </a:r>
            <a:r>
              <a:rPr lang="fr-FR" b="1" dirty="0"/>
              <a:t> </a:t>
            </a:r>
            <a:r>
              <a:rPr lang="fr-FR" b="1" dirty="0" err="1" smtClean="0"/>
              <a:t>models</a:t>
            </a:r>
            <a:r>
              <a:rPr lang="fr-FR" b="1" dirty="0" smtClean="0"/>
              <a:t>:</a:t>
            </a:r>
            <a:endParaRPr lang="fr-FR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977619" y="5341984"/>
            <a:ext cx="85257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Multi-layer/multi-class </a:t>
            </a:r>
            <a:r>
              <a:rPr lang="fr-FR" dirty="0" smtClean="0"/>
              <a:t>modules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 err="1" smtClean="0"/>
              <a:t>Benefit</a:t>
            </a:r>
            <a:r>
              <a:rPr lang="fr-FR" dirty="0" smtClean="0"/>
              <a:t> </a:t>
            </a:r>
            <a:r>
              <a:rPr lang="fr-FR" dirty="0"/>
              <a:t>of </a:t>
            </a:r>
            <a:r>
              <a:rPr lang="fr-FR" dirty="0" err="1"/>
              <a:t>recent</a:t>
            </a:r>
            <a:r>
              <a:rPr lang="fr-FR" dirty="0"/>
              <a:t> </a:t>
            </a:r>
            <a:r>
              <a:rPr lang="fr-FR" dirty="0" err="1"/>
              <a:t>improvements</a:t>
            </a:r>
            <a:r>
              <a:rPr lang="fr-FR" dirty="0"/>
              <a:t> in </a:t>
            </a:r>
            <a:r>
              <a:rPr lang="fr-FR" dirty="0" err="1"/>
              <a:t>terms</a:t>
            </a:r>
            <a:r>
              <a:rPr lang="fr-FR" dirty="0"/>
              <a:t> of </a:t>
            </a:r>
            <a:r>
              <a:rPr lang="fr-FR" dirty="0" err="1"/>
              <a:t>numerical</a:t>
            </a:r>
            <a:r>
              <a:rPr lang="fr-FR" dirty="0"/>
              <a:t> </a:t>
            </a:r>
            <a:r>
              <a:rPr lang="fr-FR" dirty="0" err="1"/>
              <a:t>stability</a:t>
            </a:r>
            <a:r>
              <a:rPr lang="fr-FR" dirty="0"/>
              <a:t> </a:t>
            </a:r>
            <a:r>
              <a:rPr lang="fr-FR" dirty="0">
                <a:sym typeface="Wingdings"/>
              </a:rPr>
              <a:t> Euler-</a:t>
            </a:r>
            <a:r>
              <a:rPr lang="fr-FR" dirty="0" err="1">
                <a:sym typeface="Wingdings"/>
              </a:rPr>
              <a:t>Weno</a:t>
            </a:r>
            <a:r>
              <a:rPr lang="fr-FR" dirty="0">
                <a:sym typeface="Wingdings"/>
              </a:rPr>
              <a:t> </a:t>
            </a:r>
            <a:r>
              <a:rPr lang="fr-FR" dirty="0" err="1">
                <a:sym typeface="Wingdings"/>
              </a:rPr>
              <a:t>scheme</a:t>
            </a:r>
            <a:endParaRPr lang="fr-FR" dirty="0">
              <a:sym typeface="Wingdings"/>
            </a:endParaRPr>
          </a:p>
          <a:p>
            <a:r>
              <a:rPr lang="fr-FR" dirty="0">
                <a:sym typeface="Wingdings"/>
              </a:rPr>
              <a:t> </a:t>
            </a:r>
            <a:r>
              <a:rPr lang="fr-FR" dirty="0" smtClean="0">
                <a:sym typeface="Wingdings"/>
              </a:rPr>
              <a:t>     to </a:t>
            </a:r>
            <a:r>
              <a:rPr lang="fr-FR" dirty="0" err="1" smtClean="0">
                <a:sym typeface="Wingdings"/>
              </a:rPr>
              <a:t>solve</a:t>
            </a:r>
            <a:r>
              <a:rPr lang="fr-FR" dirty="0" smtClean="0">
                <a:sym typeface="Wingdings"/>
              </a:rPr>
              <a:t> </a:t>
            </a:r>
            <a:r>
              <a:rPr lang="fr-FR" dirty="0" err="1">
                <a:sym typeface="Wingdings"/>
              </a:rPr>
              <a:t>Exner</a:t>
            </a:r>
            <a:r>
              <a:rPr lang="fr-FR" dirty="0">
                <a:sym typeface="Wingdings"/>
              </a:rPr>
              <a:t> </a:t>
            </a:r>
            <a:r>
              <a:rPr lang="fr-FR" dirty="0" err="1" smtClean="0">
                <a:sym typeface="Wingdings"/>
              </a:rPr>
              <a:t>equation</a:t>
            </a:r>
            <a:endParaRPr lang="fr-FR" dirty="0">
              <a:sym typeface="Wingdings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2 </a:t>
            </a:r>
            <a:r>
              <a:rPr lang="fr-FR" dirty="0" err="1"/>
              <a:t>sediment</a:t>
            </a:r>
            <a:r>
              <a:rPr lang="fr-FR" dirty="0"/>
              <a:t> modules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570296" y="2887461"/>
            <a:ext cx="814647" cy="369332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 smtClean="0"/>
              <a:t>SED3D</a:t>
            </a:r>
            <a:endParaRPr lang="fr-FR" b="1" dirty="0"/>
          </a:p>
        </p:txBody>
      </p:sp>
      <p:sp>
        <p:nvSpPr>
          <p:cNvPr id="16" name="Flèche droite 15"/>
          <p:cNvSpPr/>
          <p:nvPr/>
        </p:nvSpPr>
        <p:spPr>
          <a:xfrm>
            <a:off x="425318" y="4888943"/>
            <a:ext cx="412087" cy="272142"/>
          </a:xfrm>
          <a:prstGeom prst="rightArrow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1828800" y="2918239"/>
            <a:ext cx="17169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 smtClean="0"/>
              <a:t>(Pinto et al., 2012)</a:t>
            </a:r>
            <a:endParaRPr lang="fr-FR" sz="1600" i="1" dirty="0"/>
          </a:p>
        </p:txBody>
      </p:sp>
      <p:sp>
        <p:nvSpPr>
          <p:cNvPr id="17" name="ZoneTexte 16"/>
          <p:cNvSpPr txBox="1"/>
          <p:nvPr/>
        </p:nvSpPr>
        <p:spPr>
          <a:xfrm>
            <a:off x="1828800" y="625061"/>
            <a:ext cx="55063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 smtClean="0"/>
              <a:t>(</a:t>
            </a:r>
            <a:r>
              <a:rPr lang="fr-FR" sz="1600" i="1" dirty="0" err="1" smtClean="0"/>
              <a:t>Fortunato</a:t>
            </a:r>
            <a:r>
              <a:rPr lang="fr-FR" sz="1600" i="1" dirty="0" smtClean="0"/>
              <a:t> and Oliveira, 2004, 2007; </a:t>
            </a:r>
            <a:r>
              <a:rPr lang="fr-FR" sz="1600" i="1" dirty="0" err="1" smtClean="0"/>
              <a:t>Dodet</a:t>
            </a:r>
            <a:r>
              <a:rPr lang="fr-FR" sz="1600" i="1" dirty="0" smtClean="0"/>
              <a:t>, 2013; Guérin, 2016)</a:t>
            </a:r>
            <a:endParaRPr lang="fr-FR" sz="1600" i="1" dirty="0"/>
          </a:p>
        </p:txBody>
      </p:sp>
    </p:spTree>
    <p:extLst>
      <p:ext uri="{BB962C8B-B14F-4D97-AF65-F5344CB8AC3E}">
        <p14:creationId xmlns:p14="http://schemas.microsoft.com/office/powerpoint/2010/main" val="334120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B0F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3983573" y="2868724"/>
            <a:ext cx="4615431" cy="523220"/>
          </a:xfrm>
          <a:prstGeom prst="rect">
            <a:avLst/>
          </a:prstGeom>
          <a:solidFill>
            <a:schemeClr val="accent4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2800" dirty="0" smtClean="0"/>
              <a:t>Applications / </a:t>
            </a:r>
            <a:r>
              <a:rPr lang="fr-FR" sz="2800" dirty="0" err="1" smtClean="0"/>
              <a:t>Ongoing</a:t>
            </a:r>
            <a:r>
              <a:rPr lang="fr-FR" sz="2800" dirty="0" smtClean="0"/>
              <a:t> </a:t>
            </a:r>
            <a:r>
              <a:rPr lang="fr-FR" sz="2800" dirty="0" err="1" smtClean="0"/>
              <a:t>studies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48882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err="1"/>
              <a:t>Available</a:t>
            </a:r>
            <a:r>
              <a:rPr lang="fr-FR" dirty="0"/>
              <a:t> test </a:t>
            </a:r>
            <a:r>
              <a:rPr lang="fr-FR" dirty="0" smtClean="0"/>
              <a:t>cases for </a:t>
            </a:r>
            <a:r>
              <a:rPr lang="fr-FR" dirty="0" err="1"/>
              <a:t>sediment</a:t>
            </a:r>
            <a:r>
              <a:rPr lang="fr-FR" dirty="0"/>
              <a:t> </a:t>
            </a:r>
            <a:r>
              <a:rPr lang="fr-FR" dirty="0" err="1" smtClean="0"/>
              <a:t>dynamics</a:t>
            </a:r>
            <a:r>
              <a:rPr lang="fr-FR" dirty="0"/>
              <a:t>  </a:t>
            </a:r>
            <a:r>
              <a:rPr lang="fr-FR" dirty="0" smtClean="0"/>
              <a:t>            </a:t>
            </a:r>
            <a:r>
              <a:rPr lang="fr-FR" sz="1600" i="1" dirty="0" smtClean="0"/>
              <a:t>(</a:t>
            </a:r>
            <a:r>
              <a:rPr lang="fr-FR" sz="1600" i="1" dirty="0"/>
              <a:t>http://columbia.vims.edu/schism/schism_verification_tests</a:t>
            </a:r>
            <a:r>
              <a:rPr lang="fr-FR" sz="1600" i="1" dirty="0" smtClean="0"/>
              <a:t>/)</a:t>
            </a:r>
            <a:endParaRPr lang="fr-FR" sz="1600" i="1" dirty="0"/>
          </a:p>
        </p:txBody>
      </p:sp>
      <p:sp>
        <p:nvSpPr>
          <p:cNvPr id="5" name="ZoneTexte 4"/>
          <p:cNvSpPr txBox="1"/>
          <p:nvPr/>
        </p:nvSpPr>
        <p:spPr>
          <a:xfrm>
            <a:off x="4957809" y="426286"/>
            <a:ext cx="31927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(</a:t>
            </a:r>
            <a:r>
              <a:rPr lang="fr-FR" dirty="0" err="1" smtClean="0"/>
              <a:t>Test_SED_Trench_Migration</a:t>
            </a:r>
            <a:r>
              <a:rPr lang="fr-FR" dirty="0" smtClean="0"/>
              <a:t>/</a:t>
            </a:r>
          </a:p>
          <a:p>
            <a:r>
              <a:rPr lang="fr-FR" dirty="0"/>
              <a:t>Test_Sed2d_Trench_Migration</a:t>
            </a:r>
            <a:r>
              <a:rPr lang="fr-FR" dirty="0" smtClean="0"/>
              <a:t>/)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62550" y="3547689"/>
            <a:ext cx="7369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Morphological </a:t>
            </a:r>
            <a:r>
              <a:rPr lang="en-US" dirty="0"/>
              <a:t>development of </a:t>
            </a:r>
            <a:r>
              <a:rPr lang="en-US" dirty="0" smtClean="0"/>
              <a:t>riverine meander (</a:t>
            </a:r>
            <a:r>
              <a:rPr lang="fr-FR" dirty="0"/>
              <a:t>Test_SED_meander_2</a:t>
            </a:r>
            <a:r>
              <a:rPr lang="fr-FR" dirty="0" smtClean="0"/>
              <a:t>/)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1087244" y="4502212"/>
            <a:ext cx="36878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 smtClean="0"/>
              <a:t>5 </a:t>
            </a:r>
            <a:r>
              <a:rPr lang="fr-FR" dirty="0" err="1" smtClean="0"/>
              <a:t>sediment</a:t>
            </a:r>
            <a:r>
              <a:rPr lang="fr-FR" dirty="0" smtClean="0"/>
              <a:t> classes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 err="1" smtClean="0"/>
              <a:t>Elevation</a:t>
            </a:r>
            <a:r>
              <a:rPr lang="fr-FR" dirty="0" smtClean="0"/>
              <a:t> </a:t>
            </a:r>
            <a:r>
              <a:rPr lang="fr-FR" dirty="0" err="1" smtClean="0"/>
              <a:t>boundary</a:t>
            </a:r>
            <a:r>
              <a:rPr lang="fr-FR" dirty="0" smtClean="0"/>
              <a:t> condition </a:t>
            </a:r>
            <a:r>
              <a:rPr lang="fr-FR" dirty="0" err="1" smtClean="0"/>
              <a:t>only</a:t>
            </a:r>
            <a:endParaRPr lang="fr-FR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 err="1" smtClean="0"/>
              <a:t>Lateral</a:t>
            </a:r>
            <a:r>
              <a:rPr lang="fr-FR" dirty="0" smtClean="0"/>
              <a:t> migration </a:t>
            </a:r>
            <a:r>
              <a:rPr lang="fr-FR" dirty="0" err="1" smtClean="0"/>
              <a:t>enabled</a:t>
            </a:r>
            <a:r>
              <a:rPr lang="fr-FR" dirty="0" smtClean="0"/>
              <a:t> by </a:t>
            </a:r>
          </a:p>
          <a:p>
            <a:r>
              <a:rPr lang="fr-FR" dirty="0"/>
              <a:t> </a:t>
            </a:r>
            <a:r>
              <a:rPr lang="fr-FR" dirty="0" smtClean="0"/>
              <a:t>    </a:t>
            </a:r>
            <a:r>
              <a:rPr lang="fr-FR" dirty="0" err="1" smtClean="0"/>
              <a:t>sediment</a:t>
            </a:r>
            <a:r>
              <a:rPr lang="fr-FR" dirty="0" smtClean="0"/>
              <a:t> </a:t>
            </a:r>
            <a:r>
              <a:rPr lang="fr-FR" dirty="0" err="1" smtClean="0"/>
              <a:t>avalanching</a:t>
            </a:r>
            <a:endParaRPr lang="fr-FR" dirty="0"/>
          </a:p>
        </p:txBody>
      </p:sp>
      <p:grpSp>
        <p:nvGrpSpPr>
          <p:cNvPr id="14" name="Groupe 13"/>
          <p:cNvGrpSpPr/>
          <p:nvPr/>
        </p:nvGrpSpPr>
        <p:grpSpPr>
          <a:xfrm>
            <a:off x="5572408" y="3994804"/>
            <a:ext cx="5760380" cy="2657191"/>
            <a:chOff x="5572408" y="3994804"/>
            <a:chExt cx="5760380" cy="2657191"/>
          </a:xfrm>
        </p:grpSpPr>
        <p:grpSp>
          <p:nvGrpSpPr>
            <p:cNvPr id="12" name="Groupe 11"/>
            <p:cNvGrpSpPr/>
            <p:nvPr/>
          </p:nvGrpSpPr>
          <p:grpSpPr>
            <a:xfrm>
              <a:off x="5572408" y="3994804"/>
              <a:ext cx="5760380" cy="2657191"/>
              <a:chOff x="5572408" y="3994804"/>
              <a:chExt cx="5760380" cy="2657191"/>
            </a:xfrm>
          </p:grpSpPr>
          <p:pic>
            <p:nvPicPr>
              <p:cNvPr id="6" name="Image 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0943490" y="3994804"/>
                <a:ext cx="389298" cy="2607398"/>
              </a:xfrm>
              <a:prstGeom prst="rect">
                <a:avLst/>
              </a:prstGeom>
            </p:spPr>
          </p:pic>
          <p:grpSp>
            <p:nvGrpSpPr>
              <p:cNvPr id="10" name="Groupe 9"/>
              <p:cNvGrpSpPr/>
              <p:nvPr/>
            </p:nvGrpSpPr>
            <p:grpSpPr>
              <a:xfrm>
                <a:off x="5572408" y="4026490"/>
                <a:ext cx="5371082" cy="2625505"/>
                <a:chOff x="1954054" y="4026490"/>
                <a:chExt cx="5371082" cy="2625505"/>
              </a:xfrm>
            </p:grpSpPr>
            <p:pic>
              <p:nvPicPr>
                <p:cNvPr id="7" name="Image 6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4563829" y="4026490"/>
                  <a:ext cx="2761307" cy="2625505"/>
                </a:xfrm>
                <a:prstGeom prst="rect">
                  <a:avLst/>
                </a:prstGeom>
              </p:spPr>
            </p:pic>
            <p:pic>
              <p:nvPicPr>
                <p:cNvPr id="8" name="Image 7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1954054" y="4026490"/>
                  <a:ext cx="2761308" cy="2598345"/>
                </a:xfrm>
                <a:prstGeom prst="rect">
                  <a:avLst/>
                </a:prstGeom>
              </p:spPr>
            </p:pic>
            <p:sp>
              <p:nvSpPr>
                <p:cNvPr id="9" name="ZoneTexte 8"/>
                <p:cNvSpPr txBox="1"/>
                <p:nvPr/>
              </p:nvSpPr>
              <p:spPr>
                <a:xfrm>
                  <a:off x="4796732" y="4057267"/>
                  <a:ext cx="114775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400" i="1" dirty="0" err="1" smtClean="0"/>
                    <a:t>After</a:t>
                  </a:r>
                  <a:r>
                    <a:rPr lang="fr-FR" sz="1400" i="1" dirty="0" smtClean="0"/>
                    <a:t> 50 </a:t>
                  </a:r>
                  <a:r>
                    <a:rPr lang="fr-FR" sz="1400" i="1" dirty="0" err="1" smtClean="0"/>
                    <a:t>days</a:t>
                  </a:r>
                  <a:endParaRPr lang="fr-FR" sz="1400" i="1" dirty="0"/>
                </a:p>
              </p:txBody>
            </p:sp>
          </p:grpSp>
        </p:grpSp>
        <p:sp>
          <p:nvSpPr>
            <p:cNvPr id="13" name="ZoneTexte 12"/>
            <p:cNvSpPr txBox="1"/>
            <p:nvPr/>
          </p:nvSpPr>
          <p:spPr>
            <a:xfrm>
              <a:off x="5770231" y="4057266"/>
              <a:ext cx="9717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i="1" dirty="0" smtClean="0"/>
                <a:t>Initial time</a:t>
              </a:r>
              <a:endParaRPr lang="fr-FR" sz="1400" i="1" dirty="0"/>
            </a:p>
          </p:txBody>
        </p:sp>
      </p:grpSp>
      <p:sp>
        <p:nvSpPr>
          <p:cNvPr id="15" name="ZoneTexte 14"/>
          <p:cNvSpPr txBox="1"/>
          <p:nvPr/>
        </p:nvSpPr>
        <p:spPr>
          <a:xfrm>
            <a:off x="262549" y="501171"/>
            <a:ext cx="7369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smtClean="0"/>
              <a:t>Trench migration </a:t>
            </a:r>
            <a:r>
              <a:rPr lang="fr-FR" dirty="0" err="1" smtClean="0"/>
              <a:t>under</a:t>
            </a:r>
            <a:r>
              <a:rPr lang="fr-FR" dirty="0" smtClean="0"/>
              <a:t> a constant </a:t>
            </a:r>
            <a:r>
              <a:rPr lang="fr-FR" dirty="0" err="1" smtClean="0"/>
              <a:t>current</a:t>
            </a:r>
            <a:endParaRPr lang="fr-FR" dirty="0"/>
          </a:p>
        </p:txBody>
      </p:sp>
      <p:grpSp>
        <p:nvGrpSpPr>
          <p:cNvPr id="24" name="Groupe 23"/>
          <p:cNvGrpSpPr/>
          <p:nvPr/>
        </p:nvGrpSpPr>
        <p:grpSpPr>
          <a:xfrm>
            <a:off x="3126500" y="1088820"/>
            <a:ext cx="8238655" cy="2456013"/>
            <a:chOff x="1674890" y="1123110"/>
            <a:chExt cx="8238655" cy="2456013"/>
          </a:xfrm>
        </p:grpSpPr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4890" y="1123110"/>
              <a:ext cx="8025788" cy="705972"/>
            </a:xfrm>
            <a:prstGeom prst="rect">
              <a:avLst/>
            </a:prstGeom>
          </p:spPr>
        </p:pic>
        <p:pic>
          <p:nvPicPr>
            <p:cNvPr id="16" name="Image 1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10693" y="1699702"/>
              <a:ext cx="8102852" cy="1879421"/>
            </a:xfrm>
            <a:prstGeom prst="rect">
              <a:avLst/>
            </a:prstGeom>
          </p:spPr>
        </p:pic>
        <p:cxnSp>
          <p:nvCxnSpPr>
            <p:cNvPr id="19" name="Connecteur droit 18"/>
            <p:cNvCxnSpPr/>
            <p:nvPr/>
          </p:nvCxnSpPr>
          <p:spPr>
            <a:xfrm flipH="1">
              <a:off x="2205789" y="1355558"/>
              <a:ext cx="2394286" cy="39286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 flipH="1" flipV="1">
              <a:off x="7168550" y="1347900"/>
              <a:ext cx="2204050" cy="37616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ZoneTexte 25"/>
          <p:cNvSpPr txBox="1"/>
          <p:nvPr/>
        </p:nvSpPr>
        <p:spPr>
          <a:xfrm>
            <a:off x="9896422" y="3047772"/>
            <a:ext cx="10080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 err="1" smtClean="0">
                <a:solidFill>
                  <a:srgbClr val="050ADF"/>
                </a:solidFill>
              </a:rPr>
              <a:t>After</a:t>
            </a:r>
            <a:r>
              <a:rPr lang="fr-FR" sz="1600" i="1" dirty="0" smtClean="0">
                <a:solidFill>
                  <a:srgbClr val="050ADF"/>
                </a:solidFill>
              </a:rPr>
              <a:t> 15 h</a:t>
            </a:r>
            <a:endParaRPr lang="fr-FR" sz="1600" i="1" dirty="0">
              <a:solidFill>
                <a:srgbClr val="050AD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ZoneTexte 26"/>
              <p:cNvSpPr txBox="1"/>
              <p:nvPr/>
            </p:nvSpPr>
            <p:spPr>
              <a:xfrm>
                <a:off x="630450" y="1714128"/>
                <a:ext cx="2263953" cy="9848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50</m:t>
                          </m:r>
                        </m:sub>
                      </m:sSub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=0.14 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fr-FR" sz="1600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=11 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𝑚𝑚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fr-FR" sz="1600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=0.0035 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𝑘𝑔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fr-FR" sz="1600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𝑐𝑒</m:t>
                          </m:r>
                        </m:sub>
                      </m:sSub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=0.11 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𝑃𝑎</m:t>
                      </m:r>
                    </m:oMath>
                  </m:oMathPara>
                </a14:m>
                <a:endParaRPr lang="fr-FR" sz="1600" b="0" dirty="0" smtClean="0"/>
              </a:p>
            </p:txBody>
          </p:sp>
        </mc:Choice>
        <mc:Fallback xmlns="">
          <p:sp>
            <p:nvSpPr>
              <p:cNvPr id="27" name="ZoneTexte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450" y="1714128"/>
                <a:ext cx="2263953" cy="984885"/>
              </a:xfrm>
              <a:prstGeom prst="rect">
                <a:avLst/>
              </a:prstGeom>
              <a:blipFill>
                <a:blip r:embed="rId7"/>
                <a:stretch>
                  <a:fillRect l="-1344" b="-185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Connecteur droit avec flèche 28"/>
          <p:cNvCxnSpPr/>
          <p:nvPr/>
        </p:nvCxnSpPr>
        <p:spPr>
          <a:xfrm>
            <a:off x="3947309" y="2076509"/>
            <a:ext cx="76375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3794549" y="1790740"/>
                <a:ext cx="1185581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fr-FR" sz="12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0.5</m:t>
                      </m:r>
                      <m:r>
                        <a:rPr lang="fr-FR" sz="12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2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fr-FR" sz="12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fr-FR" sz="1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fr-FR" sz="1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fr-FR" sz="1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4549" y="1790740"/>
                <a:ext cx="1185581" cy="2769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ZoneTexte 30"/>
          <p:cNvSpPr txBox="1"/>
          <p:nvPr/>
        </p:nvSpPr>
        <p:spPr>
          <a:xfrm>
            <a:off x="3623998" y="3054350"/>
            <a:ext cx="16594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d</a:t>
            </a:r>
            <a:r>
              <a:rPr lang="fr-FR" sz="1600" dirty="0" smtClean="0"/>
              <a:t>x=0.1m   </a:t>
            </a:r>
            <a:r>
              <a:rPr lang="fr-FR" sz="1600" dirty="0" err="1" smtClean="0"/>
              <a:t>dt</a:t>
            </a:r>
            <a:r>
              <a:rPr lang="fr-FR" sz="1600" dirty="0" smtClean="0"/>
              <a:t>=0.1s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232354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dealized_inlet_sws_run48_1_to_86_depth_zoo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7233" t="20032" r="3005" b="18539"/>
          <a:stretch/>
        </p:blipFill>
        <p:spPr>
          <a:xfrm>
            <a:off x="696003" y="1584062"/>
            <a:ext cx="10943772" cy="3744687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0" y="0"/>
            <a:ext cx="12192000" cy="3815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err="1"/>
              <a:t>Morphodynamic</a:t>
            </a:r>
            <a:r>
              <a:rPr lang="fr-FR" dirty="0"/>
              <a:t> application: </a:t>
            </a:r>
            <a:r>
              <a:rPr lang="fr-FR" dirty="0" err="1"/>
              <a:t>idealized</a:t>
            </a:r>
            <a:r>
              <a:rPr lang="fr-FR" dirty="0"/>
              <a:t> </a:t>
            </a:r>
            <a:r>
              <a:rPr lang="fr-FR" dirty="0" err="1"/>
              <a:t>inlet</a:t>
            </a:r>
            <a:r>
              <a:rPr lang="fr-FR" dirty="0"/>
              <a:t> test case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413657" y="533399"/>
            <a:ext cx="3040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err="1" smtClean="0"/>
              <a:t>Ongoing</a:t>
            </a:r>
            <a:r>
              <a:rPr lang="fr-FR" dirty="0" smtClean="0"/>
              <a:t> </a:t>
            </a:r>
            <a:r>
              <a:rPr lang="fr-FR" dirty="0" err="1" smtClean="0"/>
              <a:t>work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SED3D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3929743" y="533399"/>
            <a:ext cx="65163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 err="1" smtClean="0"/>
              <a:t>Bedload</a:t>
            </a:r>
            <a:r>
              <a:rPr lang="fr-FR" dirty="0" smtClean="0"/>
              <a:t> + Advection/diffusion for </a:t>
            </a:r>
            <a:r>
              <a:rPr lang="fr-FR" dirty="0" err="1" smtClean="0"/>
              <a:t>suspended</a:t>
            </a:r>
            <a:r>
              <a:rPr lang="fr-FR" dirty="0" smtClean="0"/>
              <a:t> </a:t>
            </a:r>
            <a:r>
              <a:rPr lang="fr-FR" dirty="0" err="1" smtClean="0"/>
              <a:t>sediment</a:t>
            </a:r>
            <a:r>
              <a:rPr lang="fr-FR" dirty="0" smtClean="0"/>
              <a:t> transport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 smtClean="0"/>
              <a:t>3D circulation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wave</a:t>
            </a:r>
            <a:r>
              <a:rPr lang="fr-FR" dirty="0" smtClean="0"/>
              <a:t>/</a:t>
            </a:r>
            <a:r>
              <a:rPr lang="fr-FR" dirty="0" err="1" smtClean="0"/>
              <a:t>current</a:t>
            </a:r>
            <a:r>
              <a:rPr lang="fr-FR" dirty="0" smtClean="0"/>
              <a:t> interactions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/>
              <p:cNvSpPr txBox="1"/>
              <p:nvPr/>
            </p:nvSpPr>
            <p:spPr>
              <a:xfrm>
                <a:off x="1516768" y="3753712"/>
                <a:ext cx="2121093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d</a:t>
                </a:r>
                <a:r>
                  <a:rPr lang="fr-FR" dirty="0" smtClean="0"/>
                  <a:t>50=0.5mm (1 class)</a:t>
                </a:r>
              </a:p>
              <a:p>
                <a:r>
                  <a:rPr lang="fr-FR" dirty="0" smtClean="0"/>
                  <a:t>MF=6</a:t>
                </a:r>
              </a:p>
              <a:p>
                <a:r>
                  <a:rPr lang="fr-FR" dirty="0" smtClean="0"/>
                  <a:t>10 </a:t>
                </a:r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fr-FR" dirty="0" smtClean="0"/>
                  <a:t>-</a:t>
                </a:r>
                <a:r>
                  <a:rPr lang="fr-FR" dirty="0" err="1" smtClean="0"/>
                  <a:t>levels</a:t>
                </a:r>
                <a:endParaRPr lang="fr-FR" dirty="0"/>
              </a:p>
            </p:txBody>
          </p:sp>
        </mc:Choice>
        <mc:Fallback xmlns="">
          <p:sp>
            <p:nvSpPr>
              <p:cNvPr id="6" name="ZoneText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6768" y="3753712"/>
                <a:ext cx="2121093" cy="923330"/>
              </a:xfrm>
              <a:prstGeom prst="rect">
                <a:avLst/>
              </a:prstGeom>
              <a:blipFill>
                <a:blip r:embed="rId5"/>
                <a:stretch>
                  <a:fillRect l="-2586" t="-3974" r="-2011" b="-993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Connecteur droit avec flèche 17"/>
          <p:cNvCxnSpPr/>
          <p:nvPr/>
        </p:nvCxnSpPr>
        <p:spPr>
          <a:xfrm rot="5400000">
            <a:off x="5929813" y="2030904"/>
            <a:ext cx="648072" cy="288032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6455921" y="1936022"/>
            <a:ext cx="2591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Waves</a:t>
            </a:r>
            <a:r>
              <a:rPr lang="fr-FR" dirty="0">
                <a:solidFill>
                  <a:schemeClr val="bg1"/>
                </a:solidFill>
              </a:rPr>
              <a:t>: </a:t>
            </a:r>
            <a:r>
              <a:rPr lang="fr-FR" dirty="0" err="1">
                <a:solidFill>
                  <a:schemeClr val="bg1"/>
                </a:solidFill>
              </a:rPr>
              <a:t>Hs</a:t>
            </a:r>
            <a:r>
              <a:rPr lang="fr-FR" dirty="0">
                <a:solidFill>
                  <a:schemeClr val="bg1"/>
                </a:solidFill>
              </a:rPr>
              <a:t>=1.5m / </a:t>
            </a:r>
            <a:r>
              <a:rPr lang="fr-FR" dirty="0" err="1">
                <a:solidFill>
                  <a:schemeClr val="bg1"/>
                </a:solidFill>
              </a:rPr>
              <a:t>Tp</a:t>
            </a:r>
            <a:r>
              <a:rPr lang="fr-FR" dirty="0">
                <a:solidFill>
                  <a:schemeClr val="bg1"/>
                </a:solidFill>
              </a:rPr>
              <a:t>=10s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10720554" y="1430926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 smtClean="0"/>
              <a:t>Z </a:t>
            </a:r>
            <a:r>
              <a:rPr lang="fr-FR" b="1" dirty="0" smtClean="0"/>
              <a:t>[m]</a:t>
            </a:r>
            <a:endParaRPr lang="fr-FR" b="1" dirty="0"/>
          </a:p>
        </p:txBody>
      </p:sp>
      <p:grpSp>
        <p:nvGrpSpPr>
          <p:cNvPr id="39" name="Groupe 38"/>
          <p:cNvGrpSpPr/>
          <p:nvPr/>
        </p:nvGrpSpPr>
        <p:grpSpPr>
          <a:xfrm>
            <a:off x="5002926" y="2267735"/>
            <a:ext cx="5717628" cy="4492381"/>
            <a:chOff x="5002926" y="2267735"/>
            <a:chExt cx="5717628" cy="4492381"/>
          </a:xfrm>
        </p:grpSpPr>
        <p:cxnSp>
          <p:nvCxnSpPr>
            <p:cNvPr id="27" name="Connecteur droit 26"/>
            <p:cNvCxnSpPr/>
            <p:nvPr/>
          </p:nvCxnSpPr>
          <p:spPr>
            <a:xfrm>
              <a:off x="8397766" y="2501470"/>
              <a:ext cx="0" cy="900000"/>
            </a:xfrm>
            <a:prstGeom prst="line">
              <a:avLst/>
            </a:prstGeom>
            <a:ln w="28575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ZoneTexte 27"/>
            <p:cNvSpPr txBox="1"/>
            <p:nvPr/>
          </p:nvSpPr>
          <p:spPr>
            <a:xfrm>
              <a:off x="8261751" y="3326246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 smtClean="0">
                  <a:solidFill>
                    <a:srgbClr val="FF00FF"/>
                  </a:solidFill>
                </a:rPr>
                <a:t>A</a:t>
              </a:r>
              <a:endParaRPr lang="fr-FR" sz="1400" b="1" dirty="0">
                <a:solidFill>
                  <a:srgbClr val="FF00FF"/>
                </a:solidFill>
              </a:endParaRPr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8259250" y="2267735"/>
              <a:ext cx="2856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 smtClean="0">
                  <a:solidFill>
                    <a:srgbClr val="FF00FF"/>
                  </a:solidFill>
                </a:rPr>
                <a:t>B</a:t>
              </a:r>
              <a:endParaRPr lang="fr-FR" sz="1400" b="1" dirty="0">
                <a:solidFill>
                  <a:srgbClr val="FF00FF"/>
                </a:solidFill>
              </a:endParaRPr>
            </a:p>
          </p:txBody>
        </p:sp>
        <p:pic>
          <p:nvPicPr>
            <p:cNvPr id="33" name="Image 3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02926" y="3897381"/>
              <a:ext cx="5717628" cy="2862735"/>
            </a:xfrm>
            <a:prstGeom prst="rect">
              <a:avLst/>
            </a:prstGeom>
          </p:spPr>
        </p:pic>
        <p:sp>
          <p:nvSpPr>
            <p:cNvPr id="29" name="ZoneTexte 28"/>
            <p:cNvSpPr txBox="1"/>
            <p:nvPr/>
          </p:nvSpPr>
          <p:spPr>
            <a:xfrm>
              <a:off x="5483827" y="5654529"/>
              <a:ext cx="19441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/>
                <a:t>Sandbar</a:t>
              </a:r>
              <a:r>
                <a:rPr lang="fr-FR" dirty="0" smtClean="0"/>
                <a:t> formation</a:t>
              </a:r>
              <a:endParaRPr lang="fr-FR" dirty="0"/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6631348" y="5061185"/>
              <a:ext cx="11131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Initial profile</a:t>
              </a:r>
              <a:endParaRPr lang="fr-FR" sz="1400" dirty="0"/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8397766" y="4618673"/>
              <a:ext cx="10474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>
                  <a:solidFill>
                    <a:srgbClr val="0070C0"/>
                  </a:solidFill>
                </a:rPr>
                <a:t>Final profile</a:t>
              </a:r>
              <a:endParaRPr lang="fr-FR" sz="1400" dirty="0">
                <a:solidFill>
                  <a:srgbClr val="0070C0"/>
                </a:solidFill>
              </a:endParaRPr>
            </a:p>
          </p:txBody>
        </p:sp>
        <p:sp>
          <p:nvSpPr>
            <p:cNvPr id="36" name="ZoneTexte 35"/>
            <p:cNvSpPr txBox="1"/>
            <p:nvPr/>
          </p:nvSpPr>
          <p:spPr>
            <a:xfrm>
              <a:off x="5252912" y="3888099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 smtClean="0">
                  <a:solidFill>
                    <a:srgbClr val="FF00FF"/>
                  </a:solidFill>
                </a:rPr>
                <a:t>A</a:t>
              </a:r>
              <a:endParaRPr lang="fr-FR" sz="1400" b="1" dirty="0">
                <a:solidFill>
                  <a:srgbClr val="FF00FF"/>
                </a:solidFill>
              </a:endParaRPr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10383324" y="6223519"/>
              <a:ext cx="2856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>
                  <a:solidFill>
                    <a:srgbClr val="FF00FF"/>
                  </a:solidFill>
                </a:rPr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3979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  <p:par>
              <p:cTn id="8"/>
            </p:par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33847" y="533218"/>
            <a:ext cx="4896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err="1" smtClean="0"/>
              <a:t>Bedload</a:t>
            </a:r>
            <a:r>
              <a:rPr lang="fr-FR" dirty="0" smtClean="0"/>
              <a:t> transport </a:t>
            </a:r>
            <a:r>
              <a:rPr lang="fr-FR" dirty="0" err="1" smtClean="0"/>
              <a:t>caused</a:t>
            </a:r>
            <a:r>
              <a:rPr lang="fr-FR" dirty="0" smtClean="0"/>
              <a:t> by </a:t>
            </a:r>
            <a:r>
              <a:rPr lang="fr-FR" dirty="0" err="1" smtClean="0"/>
              <a:t>wave</a:t>
            </a:r>
            <a:r>
              <a:rPr lang="fr-FR" dirty="0" smtClean="0"/>
              <a:t> </a:t>
            </a:r>
            <a:r>
              <a:rPr lang="fr-FR" dirty="0" err="1" smtClean="0"/>
              <a:t>acceleration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0" y="0"/>
            <a:ext cx="12192000" cy="3815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err="1"/>
              <a:t>S</a:t>
            </a:r>
            <a:r>
              <a:rPr lang="fr-FR" dirty="0" err="1" smtClean="0"/>
              <a:t>andbar</a:t>
            </a:r>
            <a:r>
              <a:rPr lang="fr-FR" dirty="0" smtClean="0"/>
              <a:t> migration due to </a:t>
            </a:r>
            <a:r>
              <a:rPr lang="fr-FR" dirty="0" err="1" smtClean="0"/>
              <a:t>wave</a:t>
            </a:r>
            <a:r>
              <a:rPr lang="fr-FR" dirty="0" smtClean="0"/>
              <a:t> non-</a:t>
            </a:r>
            <a:r>
              <a:rPr lang="fr-FR" dirty="0" err="1" smtClean="0"/>
              <a:t>linearity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2260" y="1380075"/>
            <a:ext cx="9049407" cy="2753711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198180" y="1022723"/>
            <a:ext cx="323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Hoefel</a:t>
            </a:r>
            <a:r>
              <a:rPr lang="fr-FR" b="1" dirty="0" smtClean="0"/>
              <a:t> and Elgar (Science, 2003)</a:t>
            </a:r>
            <a:endParaRPr lang="fr-FR" b="1" dirty="0"/>
          </a:p>
        </p:txBody>
      </p:sp>
      <p:sp>
        <p:nvSpPr>
          <p:cNvPr id="9" name="Flèche droite 8"/>
          <p:cNvSpPr/>
          <p:nvPr/>
        </p:nvSpPr>
        <p:spPr>
          <a:xfrm>
            <a:off x="987973" y="4308198"/>
            <a:ext cx="412087" cy="272142"/>
          </a:xfrm>
          <a:prstGeom prst="rightArrow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1492469" y="4240932"/>
            <a:ext cx="958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Model </a:t>
            </a:r>
            <a:r>
              <a:rPr lang="fr-FR" dirty="0" err="1" smtClean="0"/>
              <a:t>accounting</a:t>
            </a:r>
            <a:r>
              <a:rPr lang="fr-FR" dirty="0" smtClean="0"/>
              <a:t> for </a:t>
            </a:r>
            <a:r>
              <a:rPr lang="fr-FR" dirty="0" err="1" smtClean="0"/>
              <a:t>fluid</a:t>
            </a:r>
            <a:r>
              <a:rPr lang="fr-FR" dirty="0" smtClean="0"/>
              <a:t> </a:t>
            </a:r>
            <a:r>
              <a:rPr lang="fr-FR" dirty="0" err="1" smtClean="0"/>
              <a:t>accelerations</a:t>
            </a:r>
            <a:r>
              <a:rPr lang="fr-FR" dirty="0" smtClean="0"/>
              <a:t> in </a:t>
            </a:r>
            <a:r>
              <a:rPr lang="fr-FR" dirty="0" err="1" smtClean="0"/>
              <a:t>waves</a:t>
            </a:r>
            <a:r>
              <a:rPr lang="fr-FR" dirty="0" smtClean="0"/>
              <a:t> </a:t>
            </a:r>
            <a:r>
              <a:rPr lang="fr-FR" dirty="0" smtClean="0">
                <a:sym typeface="Wingdings" panose="05000000000000000000" pitchFamily="2" charset="2"/>
              </a:rPr>
              <a:t> Application at </a:t>
            </a:r>
            <a:r>
              <a:rPr lang="fr-FR" dirty="0" err="1" smtClean="0">
                <a:sym typeface="Wingdings" panose="05000000000000000000" pitchFamily="2" charset="2"/>
              </a:rPr>
              <a:t>Duck</a:t>
            </a:r>
            <a:r>
              <a:rPr lang="fr-FR" dirty="0" smtClean="0">
                <a:sym typeface="Wingdings" panose="05000000000000000000" pitchFamily="2" charset="2"/>
              </a:rPr>
              <a:t> Beach (</a:t>
            </a:r>
            <a:r>
              <a:rPr lang="fr-FR" dirty="0" err="1" smtClean="0">
                <a:sym typeface="Wingdings" panose="05000000000000000000" pitchFamily="2" charset="2"/>
              </a:rPr>
              <a:t>North</a:t>
            </a:r>
            <a:r>
              <a:rPr lang="fr-FR" dirty="0" smtClean="0">
                <a:sym typeface="Wingdings" panose="05000000000000000000" pitchFamily="2" charset="2"/>
              </a:rPr>
              <a:t> Carolina, USA)</a:t>
            </a:r>
            <a:endParaRPr lang="fr-FR" dirty="0"/>
          </a:p>
        </p:txBody>
      </p:sp>
      <p:cxnSp>
        <p:nvCxnSpPr>
          <p:cNvPr id="11" name="Connecteur en angle 10"/>
          <p:cNvCxnSpPr/>
          <p:nvPr/>
        </p:nvCxnSpPr>
        <p:spPr>
          <a:xfrm>
            <a:off x="1856950" y="4692556"/>
            <a:ext cx="223322" cy="138822"/>
          </a:xfrm>
          <a:prstGeom prst="bentConnector3">
            <a:avLst>
              <a:gd name="adj1" fmla="val 1352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ZoneTexte 11"/>
              <p:cNvSpPr txBox="1"/>
              <p:nvPr/>
            </p:nvSpPr>
            <p:spPr>
              <a:xfrm>
                <a:off x="2080272" y="4646712"/>
                <a:ext cx="19530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err="1" smtClean="0"/>
                  <a:t>Bedload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term</a:t>
                </a:r>
                <a:r>
                  <a:rPr lang="fr-FR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𝑎𝑐𝑐</m:t>
                        </m:r>
                      </m:sub>
                    </m:sSub>
                  </m:oMath>
                </a14:m>
                <a:endParaRPr lang="fr-FR" dirty="0"/>
              </a:p>
            </p:txBody>
          </p:sp>
        </mc:Choice>
        <mc:Fallback>
          <p:sp>
            <p:nvSpPr>
              <p:cNvPr id="12" name="ZoneText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0272" y="4646712"/>
                <a:ext cx="1953035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2492" t="-8197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ZoneTexte 12"/>
          <p:cNvSpPr txBox="1"/>
          <p:nvPr/>
        </p:nvSpPr>
        <p:spPr>
          <a:xfrm>
            <a:off x="1868034" y="5230452"/>
            <a:ext cx="31815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err="1" smtClean="0">
                <a:solidFill>
                  <a:srgbClr val="FF0000"/>
                </a:solidFill>
              </a:rPr>
              <a:t>Onshore</a:t>
            </a:r>
            <a:r>
              <a:rPr lang="fr-FR" b="1" dirty="0" smtClean="0">
                <a:solidFill>
                  <a:srgbClr val="FF0000"/>
                </a:solidFill>
              </a:rPr>
              <a:t> migration </a:t>
            </a:r>
            <a:r>
              <a:rPr lang="fr-FR" b="1" dirty="0" err="1" smtClean="0">
                <a:solidFill>
                  <a:srgbClr val="FF0000"/>
                </a:solidFill>
              </a:rPr>
              <a:t>reproduced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fr-FR" b="1" dirty="0" err="1" smtClean="0">
                <a:solidFill>
                  <a:srgbClr val="FF0000"/>
                </a:solidFill>
              </a:rPr>
              <a:t>during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</a:rPr>
              <a:t>mild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</a:rPr>
              <a:t>wave</a:t>
            </a:r>
            <a:r>
              <a:rPr lang="fr-FR" b="1" dirty="0" smtClean="0">
                <a:solidFill>
                  <a:srgbClr val="FF0000"/>
                </a:solidFill>
              </a:rPr>
              <a:t> conditions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90897" y="4717410"/>
            <a:ext cx="3689132" cy="194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54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8098" y="443550"/>
            <a:ext cx="6652953" cy="363230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7008" y="3960246"/>
            <a:ext cx="6624044" cy="186419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0" y="0"/>
            <a:ext cx="12192000" cy="3815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err="1" smtClean="0"/>
              <a:t>Sandbar</a:t>
            </a:r>
            <a:r>
              <a:rPr lang="fr-FR" dirty="0" smtClean="0"/>
              <a:t> migration due to </a:t>
            </a:r>
            <a:r>
              <a:rPr lang="fr-FR" dirty="0" err="1" smtClean="0"/>
              <a:t>wave</a:t>
            </a:r>
            <a:r>
              <a:rPr lang="fr-FR" dirty="0" smtClean="0"/>
              <a:t> non-</a:t>
            </a:r>
            <a:r>
              <a:rPr lang="fr-FR" dirty="0" err="1" smtClean="0"/>
              <a:t>linearity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6024637" y="1628001"/>
            <a:ext cx="2459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Observed</a:t>
            </a:r>
            <a:r>
              <a:rPr lang="fr-FR" dirty="0" smtClean="0"/>
              <a:t> </a:t>
            </a:r>
            <a:r>
              <a:rPr lang="fr-FR" dirty="0" err="1" smtClean="0"/>
              <a:t>beach</a:t>
            </a:r>
            <a:r>
              <a:rPr lang="fr-FR" dirty="0" smtClean="0"/>
              <a:t> profiles</a:t>
            </a:r>
            <a:endParaRPr lang="fr-F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ZoneTexte 7"/>
              <p:cNvSpPr txBox="1"/>
              <p:nvPr/>
            </p:nvSpPr>
            <p:spPr>
              <a:xfrm>
                <a:off x="6024637" y="3472567"/>
                <a:ext cx="21286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/>
                  <a:t>Model </a:t>
                </a:r>
                <a:r>
                  <a:rPr lang="fr-FR" dirty="0" err="1" smtClean="0"/>
                  <a:t>without</a:t>
                </a:r>
                <a:r>
                  <a:rPr lang="fr-FR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𝑎𝑐𝑐</m:t>
                        </m:r>
                      </m:sub>
                    </m:sSub>
                  </m:oMath>
                </a14:m>
                <a:endParaRPr lang="fr-FR" dirty="0"/>
              </a:p>
            </p:txBody>
          </p:sp>
        </mc:Choice>
        <mc:Fallback>
          <p:sp>
            <p:nvSpPr>
              <p:cNvPr id="8" name="ZoneText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4637" y="3472567"/>
                <a:ext cx="2128660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2292" t="-10000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ZoneTexte 8"/>
              <p:cNvSpPr txBox="1"/>
              <p:nvPr/>
            </p:nvSpPr>
            <p:spPr>
              <a:xfrm>
                <a:off x="6024637" y="5069407"/>
                <a:ext cx="180805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/>
                  <a:t>Model </a:t>
                </a:r>
                <a:r>
                  <a:rPr lang="fr-FR" dirty="0" err="1" smtClean="0"/>
                  <a:t>with</a:t>
                </a:r>
                <a:r>
                  <a:rPr lang="fr-FR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𝑎𝑐𝑐</m:t>
                        </m:r>
                      </m:sub>
                    </m:sSub>
                  </m:oMath>
                </a14:m>
                <a:endParaRPr lang="fr-FR" dirty="0"/>
              </a:p>
            </p:txBody>
          </p:sp>
        </mc:Choice>
        <mc:Fallback>
          <p:sp>
            <p:nvSpPr>
              <p:cNvPr id="9" name="ZoneText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4637" y="5069407"/>
                <a:ext cx="1808059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2694" t="-10000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ZoneTexte 9"/>
          <p:cNvSpPr txBox="1"/>
          <p:nvPr/>
        </p:nvSpPr>
        <p:spPr>
          <a:xfrm>
            <a:off x="333847" y="533218"/>
            <a:ext cx="4896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err="1" smtClean="0"/>
              <a:t>Bedload</a:t>
            </a:r>
            <a:r>
              <a:rPr lang="fr-FR" dirty="0" smtClean="0"/>
              <a:t> transport </a:t>
            </a:r>
            <a:r>
              <a:rPr lang="fr-FR" dirty="0" err="1" smtClean="0"/>
              <a:t>caused</a:t>
            </a:r>
            <a:r>
              <a:rPr lang="fr-FR" dirty="0" smtClean="0"/>
              <a:t> by </a:t>
            </a:r>
            <a:r>
              <a:rPr lang="fr-FR" dirty="0" err="1" smtClean="0"/>
              <a:t>wave</a:t>
            </a:r>
            <a:r>
              <a:rPr lang="fr-FR" dirty="0" smtClean="0"/>
              <a:t> </a:t>
            </a:r>
            <a:r>
              <a:rPr lang="fr-FR" dirty="0" err="1" smtClean="0"/>
              <a:t>acceleration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/>
              <p:cNvSpPr txBox="1"/>
              <p:nvPr/>
            </p:nvSpPr>
            <p:spPr>
              <a:xfrm>
                <a:off x="557048" y="1117314"/>
                <a:ext cx="4188775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fr-FR" dirty="0" smtClean="0"/>
                  <a:t>Setup of a configuration for </a:t>
                </a:r>
                <a:r>
                  <a:rPr lang="fr-FR" dirty="0" err="1" smtClean="0"/>
                  <a:t>Duck</a:t>
                </a:r>
                <a:r>
                  <a:rPr lang="fr-FR" dirty="0" smtClean="0"/>
                  <a:t> Beach</a:t>
                </a:r>
              </a:p>
              <a:p>
                <a:r>
                  <a:rPr lang="fr-FR" dirty="0"/>
                  <a:t> </a:t>
                </a:r>
                <a:r>
                  <a:rPr lang="fr-FR" dirty="0" smtClean="0"/>
                  <a:t>    (</a:t>
                </a:r>
                <a:r>
                  <a:rPr lang="fr-FR" dirty="0" err="1" smtClean="0"/>
                  <a:t>realistic</a:t>
                </a:r>
                <a:r>
                  <a:rPr lang="fr-FR" dirty="0" smtClean="0"/>
                  <a:t>)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fr-FR" dirty="0" err="1" smtClean="0"/>
                  <a:t>Implementation</a:t>
                </a:r>
                <a:r>
                  <a:rPr lang="fr-FR" dirty="0" smtClean="0"/>
                  <a:t>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𝑎𝑐𝑐</m:t>
                        </m:r>
                      </m:sub>
                    </m:sSub>
                  </m:oMath>
                </a14:m>
                <a:r>
                  <a:rPr lang="fr-FR" dirty="0" smtClean="0"/>
                  <a:t> </a:t>
                </a:r>
                <a:r>
                  <a:rPr lang="fr-FR" dirty="0" err="1" smtClean="0"/>
                  <a:t>term</a:t>
                </a:r>
                <a:r>
                  <a:rPr lang="fr-FR" dirty="0" smtClean="0"/>
                  <a:t> in SED3D</a:t>
                </a:r>
              </a:p>
              <a:p>
                <a:r>
                  <a:rPr lang="fr-FR" dirty="0" smtClean="0"/>
                  <a:t>      (</a:t>
                </a:r>
                <a:r>
                  <a:rPr lang="fr-FR" dirty="0" err="1" smtClean="0"/>
                  <a:t>formalism</a:t>
                </a:r>
                <a:r>
                  <a:rPr lang="fr-FR" dirty="0" smtClean="0"/>
                  <a:t> of </a:t>
                </a:r>
                <a:r>
                  <a:rPr lang="fr-FR" dirty="0" err="1" smtClean="0"/>
                  <a:t>Dubarbier</a:t>
                </a:r>
                <a:r>
                  <a:rPr lang="fr-FR" dirty="0" smtClean="0"/>
                  <a:t> et al., 2015)</a:t>
                </a:r>
                <a:endParaRPr lang="fr-FR" dirty="0"/>
              </a:p>
            </p:txBody>
          </p:sp>
        </mc:Choice>
        <mc:Fallback xmlns="">
          <p:sp>
            <p:nvSpPr>
              <p:cNvPr id="11" name="ZoneText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048" y="1117314"/>
                <a:ext cx="4188775" cy="1200329"/>
              </a:xfrm>
              <a:prstGeom prst="rect">
                <a:avLst/>
              </a:prstGeom>
              <a:blipFill>
                <a:blip r:embed="rId6"/>
                <a:stretch>
                  <a:fillRect l="-872" t="-2538" r="-436" b="-710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/>
              <p:cNvSpPr txBox="1"/>
              <p:nvPr/>
            </p:nvSpPr>
            <p:spPr>
              <a:xfrm>
                <a:off x="7254204" y="5942789"/>
                <a:ext cx="356969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b="1" dirty="0" smtClean="0">
                    <a:solidFill>
                      <a:srgbClr val="FF0000"/>
                    </a:solidFill>
                  </a:rPr>
                  <a:t>Importance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b>
                        <m:r>
                          <a:rPr lang="fr-FR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𝒂𝒄𝒄</m:t>
                        </m:r>
                      </m:sub>
                    </m:sSub>
                  </m:oMath>
                </a14:m>
                <a:endParaRPr lang="fr-FR" b="1" dirty="0" smtClean="0">
                  <a:solidFill>
                    <a:srgbClr val="FF0000"/>
                  </a:solidFill>
                </a:endParaRPr>
              </a:p>
              <a:p>
                <a:pPr algn="ctr"/>
                <a:r>
                  <a:rPr lang="fr-FR" b="1" dirty="0" smtClean="0">
                    <a:solidFill>
                      <a:srgbClr val="FF0000"/>
                    </a:solidFill>
                  </a:rPr>
                  <a:t>for 3D </a:t>
                </a:r>
                <a:r>
                  <a:rPr lang="fr-FR" b="1" dirty="0" err="1" smtClean="0">
                    <a:solidFill>
                      <a:srgbClr val="FF0000"/>
                    </a:solidFill>
                  </a:rPr>
                  <a:t>morphodynamic</a:t>
                </a:r>
                <a:r>
                  <a:rPr lang="fr-FR" b="1" dirty="0" smtClean="0">
                    <a:solidFill>
                      <a:srgbClr val="FF0000"/>
                    </a:solidFill>
                  </a:rPr>
                  <a:t> application </a:t>
                </a:r>
                <a:endParaRPr lang="fr-FR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ZoneText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4204" y="5942789"/>
                <a:ext cx="3569695" cy="646331"/>
              </a:xfrm>
              <a:prstGeom prst="rect">
                <a:avLst/>
              </a:prstGeom>
              <a:blipFill>
                <a:blip r:embed="rId7"/>
                <a:stretch>
                  <a:fillRect l="-1024" t="-5660" r="-853" b="-1415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8" t="1878" r="37576"/>
          <a:stretch/>
        </p:blipFill>
        <p:spPr>
          <a:xfrm>
            <a:off x="622003" y="2505548"/>
            <a:ext cx="3096126" cy="4306685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93699" y="2441380"/>
            <a:ext cx="625642" cy="4084950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1338639" y="4399239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A</a:t>
            </a:r>
            <a:endParaRPr lang="fr-FR" b="1" dirty="0"/>
          </a:p>
        </p:txBody>
      </p:sp>
      <p:sp>
        <p:nvSpPr>
          <p:cNvPr id="17" name="ZoneTexte 16"/>
          <p:cNvSpPr txBox="1"/>
          <p:nvPr/>
        </p:nvSpPr>
        <p:spPr>
          <a:xfrm>
            <a:off x="1947272" y="4399239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B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5740750" y="5660783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A</a:t>
            </a:r>
            <a:endParaRPr lang="fr-FR" b="1" dirty="0"/>
          </a:p>
        </p:txBody>
      </p:sp>
      <p:sp>
        <p:nvSpPr>
          <p:cNvPr id="19" name="ZoneTexte 18"/>
          <p:cNvSpPr txBox="1"/>
          <p:nvPr/>
        </p:nvSpPr>
        <p:spPr>
          <a:xfrm>
            <a:off x="11698715" y="5660783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B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12532883" y="-1391831"/>
            <a:ext cx="8146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50ADF"/>
                </a:solidFill>
              </a:rPr>
              <a:t>21 Sep</a:t>
            </a:r>
          </a:p>
          <a:p>
            <a:r>
              <a:rPr lang="fr-FR" dirty="0" smtClean="0">
                <a:solidFill>
                  <a:srgbClr val="00B0F0"/>
                </a:solidFill>
              </a:rPr>
              <a:t>24 Sep</a:t>
            </a:r>
          </a:p>
          <a:p>
            <a:r>
              <a:rPr lang="fr-FR" dirty="0" smtClean="0">
                <a:solidFill>
                  <a:srgbClr val="FF0000"/>
                </a:solidFill>
              </a:rPr>
              <a:t>30 Sep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799968" y="3942140"/>
            <a:ext cx="371192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35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B0F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3356554" y="2868724"/>
            <a:ext cx="5420330" cy="523220"/>
          </a:xfrm>
          <a:prstGeom prst="rect">
            <a:avLst/>
          </a:prstGeom>
          <a:solidFill>
            <a:schemeClr val="accent4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2800" dirty="0" smtClean="0"/>
              <a:t>Future </a:t>
            </a:r>
            <a:r>
              <a:rPr lang="fr-FR" sz="2800" dirty="0" err="1" smtClean="0"/>
              <a:t>developments</a:t>
            </a:r>
            <a:r>
              <a:rPr lang="fr-FR" sz="2800" dirty="0" smtClean="0"/>
              <a:t> / Perspectives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361642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/>
              <p:cNvSpPr txBox="1"/>
              <p:nvPr/>
            </p:nvSpPr>
            <p:spPr>
              <a:xfrm>
                <a:off x="133254" y="484119"/>
                <a:ext cx="48486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fr-FR" dirty="0" err="1" smtClean="0"/>
                  <a:t>Porosity</a:t>
                </a:r>
                <a:r>
                  <a:rPr lang="fr-FR" dirty="0" smtClean="0"/>
                  <a:t> of non-</a:t>
                </a:r>
                <a:r>
                  <a:rPr lang="fr-FR" dirty="0" err="1" smtClean="0"/>
                  <a:t>cohesive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sediment</a:t>
                </a:r>
                <a:r>
                  <a:rPr lang="fr-FR" dirty="0" smtClean="0"/>
                  <a:t> mixtures </a:t>
                </a:r>
                <a14:m>
                  <m:oMath xmlns:m="http://schemas.openxmlformats.org/officeDocument/2006/math">
                    <m:r>
                      <a:rPr lang="fr-F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𝝓</m:t>
                    </m:r>
                  </m:oMath>
                </a14:m>
                <a:r>
                  <a:rPr lang="fr-FR" dirty="0" smtClean="0"/>
                  <a:t> </a:t>
                </a:r>
                <a:endParaRPr lang="fr-FR" dirty="0"/>
              </a:p>
            </p:txBody>
          </p:sp>
        </mc:Choice>
        <mc:Fallback xmlns="">
          <p:sp>
            <p:nvSpPr>
              <p:cNvPr id="4" name="ZoneText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254" y="484119"/>
                <a:ext cx="4848635" cy="369332"/>
              </a:xfrm>
              <a:prstGeom prst="rect">
                <a:avLst/>
              </a:prstGeom>
              <a:blipFill>
                <a:blip r:embed="rId2"/>
                <a:stretch>
                  <a:fillRect l="-881" t="-8197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Image 1" descr="Capture d’écran 2017-09-04 à 14.19.07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874" y="1265495"/>
            <a:ext cx="1444396" cy="792088"/>
          </a:xfrm>
          <a:prstGeom prst="rect">
            <a:avLst/>
          </a:prstGeom>
        </p:spPr>
      </p:pic>
      <p:pic>
        <p:nvPicPr>
          <p:cNvPr id="3" name="Image 2" descr="Capture d’écran 2017-09-04 à 14.19.07 - copi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978" y="1891540"/>
            <a:ext cx="2063497" cy="814115"/>
          </a:xfrm>
          <a:prstGeom prst="rect">
            <a:avLst/>
          </a:prstGeom>
        </p:spPr>
      </p:pic>
      <p:pic>
        <p:nvPicPr>
          <p:cNvPr id="5" name="Image 4" descr="Capture d’écran 2017-09-04 à 14.19.07 - copie 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281" y="2069013"/>
            <a:ext cx="1408279" cy="51088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Image 5" descr="Capture d’écran 2017-09-04 à 14.19.00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830" y="1337503"/>
            <a:ext cx="1083260" cy="54163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6281830" y="984332"/>
            <a:ext cx="41766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/>
              <a:t>Geometric</a:t>
            </a:r>
            <a:r>
              <a:rPr lang="fr-FR" sz="1600" dirty="0"/>
              <a:t> standard </a:t>
            </a:r>
            <a:r>
              <a:rPr lang="fr-FR" sz="1600" dirty="0" err="1" smtClean="0"/>
              <a:t>deviation</a:t>
            </a:r>
            <a:r>
              <a:rPr lang="fr-FR" sz="1600" dirty="0" smtClean="0"/>
              <a:t> </a:t>
            </a:r>
            <a:r>
              <a:rPr lang="fr-FR" sz="1600" dirty="0" smtClean="0">
                <a:cs typeface="Arial" pitchFamily="34" charset="0"/>
              </a:rPr>
              <a:t>(Cui </a:t>
            </a:r>
            <a:r>
              <a:rPr lang="fr-FR" sz="1600" dirty="0">
                <a:cs typeface="Arial" pitchFamily="34" charset="0"/>
              </a:rPr>
              <a:t>et al., 1996) </a:t>
            </a:r>
          </a:p>
        </p:txBody>
      </p:sp>
      <p:pic>
        <p:nvPicPr>
          <p:cNvPr id="11" name="Image 10" descr="siggeo_poro_Wooster_etal_2008_appli_seine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69"/>
          <a:stretch/>
        </p:blipFill>
        <p:spPr>
          <a:xfrm>
            <a:off x="3892947" y="3791943"/>
            <a:ext cx="4075261" cy="2940907"/>
          </a:xfrm>
          <a:prstGeom prst="rect">
            <a:avLst/>
          </a:prstGeom>
        </p:spPr>
      </p:pic>
      <p:pic>
        <p:nvPicPr>
          <p:cNvPr id="12" name="Image 11" descr="Capture d’écran 2017-09-04 à 14.17.03.pn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9"/>
          <a:stretch/>
        </p:blipFill>
        <p:spPr>
          <a:xfrm>
            <a:off x="2308860" y="1032168"/>
            <a:ext cx="3309771" cy="2365802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3412010" y="1130670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/>
              <a:t>Wooster</a:t>
            </a:r>
            <a:r>
              <a:rPr lang="fr-FR" b="1" dirty="0"/>
              <a:t> et al. (2008) 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2703295" y="3187262"/>
            <a:ext cx="313048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Geometric</a:t>
            </a:r>
            <a:r>
              <a:rPr lang="fr-FR" sz="1400" dirty="0" smtClean="0"/>
              <a:t> standard </a:t>
            </a:r>
            <a:r>
              <a:rPr lang="fr-FR" sz="1400" dirty="0" err="1" smtClean="0"/>
              <a:t>deviation</a:t>
            </a:r>
            <a:endParaRPr lang="fr-FR" sz="1400" dirty="0"/>
          </a:p>
        </p:txBody>
      </p:sp>
      <p:pic>
        <p:nvPicPr>
          <p:cNvPr id="18" name="Image 17" descr="Capture d’écran 2017-09-04 à 14.19.07 - copie 2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28" r="64896"/>
          <a:stretch/>
        </p:blipFill>
        <p:spPr>
          <a:xfrm>
            <a:off x="5062532" y="3209754"/>
            <a:ext cx="377394" cy="32326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9" name="ZoneTexte 18"/>
          <p:cNvSpPr txBox="1"/>
          <p:nvPr/>
        </p:nvSpPr>
        <p:spPr>
          <a:xfrm rot="17973997">
            <a:off x="3718894" y="4918534"/>
            <a:ext cx="1834504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050" dirty="0"/>
              <a:t>            Gravel (%) 8 mm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7212123" y="1445894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 </a:t>
            </a:r>
            <a:r>
              <a:rPr lang="fr-FR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fr-FR" sz="2000" baseline="30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l-GR" sz="2000" baseline="30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φ</a:t>
            </a:r>
            <a:endParaRPr lang="fr-FR" sz="2000" baseline="30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0" y="-339"/>
            <a:ext cx="12192000" cy="3815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Future </a:t>
            </a:r>
            <a:r>
              <a:rPr lang="fr-FR" dirty="0" err="1" smtClean="0"/>
              <a:t>developments</a:t>
            </a:r>
            <a:r>
              <a:rPr lang="fr-FR" dirty="0" smtClean="0"/>
              <a:t>: </a:t>
            </a:r>
            <a:r>
              <a:rPr lang="fr-FR" b="1" dirty="0" err="1" smtClean="0"/>
              <a:t>Bed</a:t>
            </a:r>
            <a:r>
              <a:rPr lang="fr-FR" b="1" dirty="0" smtClean="0"/>
              <a:t> </a:t>
            </a:r>
            <a:r>
              <a:rPr lang="fr-FR" b="1" dirty="0" err="1" smtClean="0"/>
              <a:t>compartment</a:t>
            </a:r>
            <a:endParaRPr lang="fr-FR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ZoneTexte 27"/>
              <p:cNvSpPr txBox="1"/>
              <p:nvPr/>
            </p:nvSpPr>
            <p:spPr>
              <a:xfrm>
                <a:off x="3519392" y="1598503"/>
                <a:ext cx="2041393" cy="58599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=0.621 </m:t>
                      </m:r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𝑠𝑔</m:t>
                              </m:r>
                            </m:sub>
                          </m:sSub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−0.659</m:t>
                          </m:r>
                        </m:sup>
                      </m:sSup>
                    </m:oMath>
                  </m:oMathPara>
                </a14:m>
                <a:endParaRPr lang="fr-FR" b="0" dirty="0" smtClean="0"/>
              </a:p>
              <a:p>
                <a:endParaRPr lang="fr-FR" dirty="0"/>
              </a:p>
            </p:txBody>
          </p:sp>
        </mc:Choice>
        <mc:Fallback xmlns="">
          <p:sp>
            <p:nvSpPr>
              <p:cNvPr id="28" name="ZoneTexte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9392" y="1598503"/>
                <a:ext cx="2041393" cy="585994"/>
              </a:xfrm>
              <a:prstGeom prst="rect">
                <a:avLst/>
              </a:prstGeom>
              <a:blipFill>
                <a:blip r:embed="rId9"/>
                <a:stretch>
                  <a:fillRect l="-2388" t="-104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ZoneTexte 28"/>
              <p:cNvSpPr txBox="1"/>
              <p:nvPr/>
            </p:nvSpPr>
            <p:spPr>
              <a:xfrm>
                <a:off x="2029411" y="1066336"/>
                <a:ext cx="21493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9" name="ZoneTexte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9411" y="1066336"/>
                <a:ext cx="214931" cy="276999"/>
              </a:xfrm>
              <a:prstGeom prst="rect">
                <a:avLst/>
              </a:prstGeom>
              <a:blipFill>
                <a:blip r:embed="rId10"/>
                <a:stretch>
                  <a:fillRect l="-40000" r="-34286" b="-33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Flèche droite 29"/>
          <p:cNvSpPr/>
          <p:nvPr/>
        </p:nvSpPr>
        <p:spPr>
          <a:xfrm>
            <a:off x="578457" y="3979130"/>
            <a:ext cx="412087" cy="272142"/>
          </a:xfrm>
          <a:prstGeom prst="rightArrow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/>
          <p:cNvSpPr txBox="1"/>
          <p:nvPr/>
        </p:nvSpPr>
        <p:spPr>
          <a:xfrm>
            <a:off x="1108710" y="3916584"/>
            <a:ext cx="2231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Example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1 </a:t>
            </a:r>
            <a:r>
              <a:rPr lang="fr-FR" dirty="0" err="1" smtClean="0"/>
              <a:t>gravel</a:t>
            </a:r>
            <a:endParaRPr lang="fr-FR" dirty="0" smtClean="0"/>
          </a:p>
          <a:p>
            <a:r>
              <a:rPr lang="fr-FR" dirty="0"/>
              <a:t>a</a:t>
            </a:r>
            <a:r>
              <a:rPr lang="fr-FR" dirty="0" smtClean="0"/>
              <a:t>nd 2 </a:t>
            </a:r>
            <a:r>
              <a:rPr lang="fr-FR" dirty="0" err="1" smtClean="0"/>
              <a:t>sands</a:t>
            </a:r>
            <a:endParaRPr lang="fr-FR" dirty="0"/>
          </a:p>
        </p:txBody>
      </p:sp>
      <p:sp>
        <p:nvSpPr>
          <p:cNvPr id="32" name="ZoneTexte 31"/>
          <p:cNvSpPr txBox="1"/>
          <p:nvPr/>
        </p:nvSpPr>
        <p:spPr>
          <a:xfrm>
            <a:off x="8624794" y="4722326"/>
            <a:ext cx="23087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Influence on </a:t>
            </a:r>
            <a:r>
              <a:rPr lang="fr-FR" b="1" dirty="0" err="1" smtClean="0">
                <a:solidFill>
                  <a:srgbClr val="FF0000"/>
                </a:solidFill>
              </a:rPr>
              <a:t>bed</a:t>
            </a:r>
            <a:r>
              <a:rPr lang="fr-FR" b="1" dirty="0" smtClean="0">
                <a:solidFill>
                  <a:srgbClr val="FF0000"/>
                </a:solidFill>
              </a:rPr>
              <a:t> layer</a:t>
            </a:r>
          </a:p>
          <a:p>
            <a:pPr algn="ctr"/>
            <a:r>
              <a:rPr lang="fr-FR" b="1" dirty="0" err="1" smtClean="0">
                <a:solidFill>
                  <a:srgbClr val="FF0000"/>
                </a:solidFill>
              </a:rPr>
              <a:t>thickness</a:t>
            </a:r>
            <a:endParaRPr lang="fr-FR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ZoneTexte 32"/>
              <p:cNvSpPr txBox="1"/>
              <p:nvPr/>
            </p:nvSpPr>
            <p:spPr>
              <a:xfrm>
                <a:off x="8868281" y="2744242"/>
                <a:ext cx="2795637" cy="4655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fr-FR" sz="1400" dirty="0" smtClean="0"/>
                  <a:t>   </a:t>
                </a:r>
                <a:r>
                  <a:rPr lang="fr-FR" sz="1400" dirty="0" err="1" smtClean="0"/>
                  <a:t>diameter</a:t>
                </a:r>
                <a:r>
                  <a:rPr lang="fr-FR" sz="1400" dirty="0" smtClean="0"/>
                  <a:t> of </a:t>
                </a:r>
                <a:r>
                  <a:rPr lang="fr-FR" sz="1400" dirty="0" err="1" smtClean="0"/>
                  <a:t>sediment</a:t>
                </a:r>
                <a:r>
                  <a:rPr lang="fr-FR" sz="1400" dirty="0" smtClean="0"/>
                  <a:t> class </a:t>
                </a:r>
                <a14:m>
                  <m:oMath xmlns:m="http://schemas.openxmlformats.org/officeDocument/2006/math"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fr-FR" sz="1400" dirty="0" smtClean="0"/>
                  <a:t> [mm]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fr-FR" sz="14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fr-FR" sz="1400" dirty="0"/>
                  <a:t>   </a:t>
                </a:r>
                <a:r>
                  <a:rPr lang="fr-FR" sz="1400" dirty="0" smtClean="0"/>
                  <a:t> fraction </a:t>
                </a:r>
                <a:r>
                  <a:rPr lang="fr-FR" sz="1400" dirty="0"/>
                  <a:t>of </a:t>
                </a:r>
                <a:r>
                  <a:rPr lang="fr-FR" sz="1400" dirty="0" err="1"/>
                  <a:t>sediment</a:t>
                </a:r>
                <a:r>
                  <a:rPr lang="fr-FR" sz="1400" dirty="0"/>
                  <a:t> class </a:t>
                </a:r>
                <a14:m>
                  <m:oMath xmlns:m="http://schemas.openxmlformats.org/officeDocument/2006/math">
                    <m:r>
                      <a:rPr lang="fr-FR" sz="1400" i="1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fr-FR" sz="1400" dirty="0"/>
                  <a:t> </a:t>
                </a:r>
                <a:r>
                  <a:rPr lang="fr-FR" sz="1400" dirty="0" smtClean="0"/>
                  <a:t>[-]</a:t>
                </a:r>
                <a:endParaRPr lang="fr-FR" sz="1400" dirty="0"/>
              </a:p>
            </p:txBody>
          </p:sp>
        </mc:Choice>
        <mc:Fallback xmlns="">
          <p:sp>
            <p:nvSpPr>
              <p:cNvPr id="33" name="ZoneTexte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8281" y="2744242"/>
                <a:ext cx="2795637" cy="465512"/>
              </a:xfrm>
              <a:prstGeom prst="rect">
                <a:avLst/>
              </a:prstGeom>
              <a:blipFill>
                <a:blip r:embed="rId11"/>
                <a:stretch>
                  <a:fillRect l="-2183" t="-10390" r="-3057" b="-1948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ZoneTexte 33"/>
              <p:cNvSpPr txBox="1"/>
              <p:nvPr/>
            </p:nvSpPr>
            <p:spPr>
              <a:xfrm>
                <a:off x="4161071" y="3969452"/>
                <a:ext cx="22923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𝝓</m:t>
                      </m:r>
                    </m:oMath>
                  </m:oMathPara>
                </a14:m>
                <a:endParaRPr lang="fr-FR" b="1" dirty="0"/>
              </a:p>
            </p:txBody>
          </p:sp>
        </mc:Choice>
        <mc:Fallback xmlns="">
          <p:sp>
            <p:nvSpPr>
              <p:cNvPr id="34" name="ZoneTexte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1071" y="3969452"/>
                <a:ext cx="229230" cy="276999"/>
              </a:xfrm>
              <a:prstGeom prst="rect">
                <a:avLst/>
              </a:prstGeom>
              <a:blipFill>
                <a:blip r:embed="rId12"/>
                <a:stretch>
                  <a:fillRect l="-37838" t="-2174" r="-37838" b="-3260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642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33254" y="484119"/>
            <a:ext cx="1871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err="1" smtClean="0"/>
              <a:t>Bed</a:t>
            </a:r>
            <a:r>
              <a:rPr lang="fr-FR" dirty="0" smtClean="0"/>
              <a:t> </a:t>
            </a:r>
            <a:r>
              <a:rPr lang="fr-FR" dirty="0" err="1" smtClean="0"/>
              <a:t>armouring</a:t>
            </a:r>
            <a:endParaRPr lang="fr-FR" dirty="0"/>
          </a:p>
        </p:txBody>
      </p:sp>
      <p:sp>
        <p:nvSpPr>
          <p:cNvPr id="25" name="ZoneTexte 24"/>
          <p:cNvSpPr txBox="1"/>
          <p:nvPr/>
        </p:nvSpPr>
        <p:spPr>
          <a:xfrm>
            <a:off x="0" y="-339"/>
            <a:ext cx="12192000" cy="3815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Future </a:t>
            </a:r>
            <a:r>
              <a:rPr lang="fr-FR" dirty="0" err="1" smtClean="0"/>
              <a:t>developments</a:t>
            </a:r>
            <a:r>
              <a:rPr lang="fr-FR" dirty="0" smtClean="0"/>
              <a:t>: </a:t>
            </a:r>
            <a:r>
              <a:rPr lang="fr-FR" b="1" dirty="0" err="1" smtClean="0"/>
              <a:t>Bed</a:t>
            </a:r>
            <a:r>
              <a:rPr lang="fr-FR" b="1" dirty="0" smtClean="0"/>
              <a:t> </a:t>
            </a:r>
            <a:r>
              <a:rPr lang="fr-FR" b="1" dirty="0" err="1" smtClean="0"/>
              <a:t>compartment</a:t>
            </a:r>
            <a:endParaRPr lang="fr-FR" b="1" dirty="0"/>
          </a:p>
        </p:txBody>
      </p:sp>
      <p:sp>
        <p:nvSpPr>
          <p:cNvPr id="23" name="Flèche droite 22"/>
          <p:cNvSpPr/>
          <p:nvPr/>
        </p:nvSpPr>
        <p:spPr>
          <a:xfrm>
            <a:off x="615689" y="1692729"/>
            <a:ext cx="294844" cy="182192"/>
          </a:xfrm>
          <a:prstGeom prst="rightArrow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988756" y="1574541"/>
            <a:ext cx="9843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Garcia and Parker (1991) </a:t>
            </a:r>
            <a:r>
              <a:rPr lang="fr-FR" dirty="0" smtClean="0">
                <a:sym typeface="Wingdings" panose="05000000000000000000" pitchFamily="2" charset="2"/>
              </a:rPr>
              <a:t> </a:t>
            </a:r>
            <a:r>
              <a:rPr lang="fr-FR" dirty="0" smtClean="0"/>
              <a:t>Modulation of </a:t>
            </a:r>
            <a:r>
              <a:rPr lang="fr-FR" dirty="0" err="1" smtClean="0"/>
              <a:t>erosion</a:t>
            </a:r>
            <a:r>
              <a:rPr lang="fr-FR" dirty="0" smtClean="0"/>
              <a:t> rates for class </a:t>
            </a:r>
            <a:r>
              <a:rPr lang="fr-FR" i="1" dirty="0" smtClean="0"/>
              <a:t>i</a:t>
            </a:r>
            <a:r>
              <a:rPr lang="fr-FR" dirty="0" smtClean="0"/>
              <a:t> </a:t>
            </a:r>
            <a:r>
              <a:rPr lang="fr-FR" dirty="0" err="1" smtClean="0"/>
              <a:t>depending</a:t>
            </a:r>
            <a:r>
              <a:rPr lang="fr-FR" dirty="0" smtClean="0"/>
              <a:t> on mixture </a:t>
            </a:r>
            <a:r>
              <a:rPr lang="fr-FR" dirty="0" err="1" smtClean="0"/>
              <a:t>heterogeneity</a:t>
            </a:r>
            <a:endParaRPr lang="fr-FR" dirty="0"/>
          </a:p>
        </p:txBody>
      </p:sp>
      <p:cxnSp>
        <p:nvCxnSpPr>
          <p:cNvPr id="26" name="Connecteur en angle 25"/>
          <p:cNvCxnSpPr/>
          <p:nvPr/>
        </p:nvCxnSpPr>
        <p:spPr>
          <a:xfrm>
            <a:off x="615689" y="1075050"/>
            <a:ext cx="223322" cy="138822"/>
          </a:xfrm>
          <a:prstGeom prst="bentConnector3">
            <a:avLst>
              <a:gd name="adj1" fmla="val 1352"/>
            </a:avLst>
          </a:prstGeom>
          <a:ln>
            <a:solidFill>
              <a:srgbClr val="050AD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988756" y="1029330"/>
            <a:ext cx="6135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Protection of </a:t>
            </a:r>
            <a:r>
              <a:rPr lang="fr-FR" dirty="0" err="1" smtClean="0"/>
              <a:t>underlying</a:t>
            </a:r>
            <a:r>
              <a:rPr lang="fr-FR" dirty="0" smtClean="0"/>
              <a:t> </a:t>
            </a:r>
            <a:r>
              <a:rPr lang="fr-FR" dirty="0" err="1" smtClean="0"/>
              <a:t>sediments</a:t>
            </a:r>
            <a:r>
              <a:rPr lang="fr-FR" dirty="0" smtClean="0"/>
              <a:t> by </a:t>
            </a:r>
            <a:r>
              <a:rPr lang="fr-FR" dirty="0" err="1" smtClean="0"/>
              <a:t>surficial</a:t>
            </a:r>
            <a:r>
              <a:rPr lang="fr-FR" dirty="0" smtClean="0"/>
              <a:t> </a:t>
            </a:r>
            <a:r>
              <a:rPr lang="fr-FR" dirty="0" err="1" smtClean="0"/>
              <a:t>coarser</a:t>
            </a:r>
            <a:r>
              <a:rPr lang="fr-FR" dirty="0" smtClean="0"/>
              <a:t> </a:t>
            </a:r>
            <a:r>
              <a:rPr lang="fr-FR" dirty="0" err="1" smtClean="0"/>
              <a:t>particles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/>
              <p:cNvSpPr txBox="1"/>
              <p:nvPr/>
            </p:nvSpPr>
            <p:spPr>
              <a:xfrm>
                <a:off x="4242082" y="2512300"/>
                <a:ext cx="2556726" cy="4464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0,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𝑛𝑒𝑤</m:t>
                        </m:r>
                      </m:sub>
                    </m:sSub>
                    <m:r>
                      <a:rPr lang="fr-FR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50</m:t>
                            </m:r>
                          </m:sub>
                        </m:sSub>
                      </m:den>
                    </m:f>
                    <m:r>
                      <a:rPr lang="fr-FR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fr-FR" b="0" i="1" smtClean="0">
                        <a:latin typeface="Cambria Math" panose="02040503050406030204" pitchFamily="18" charset="0"/>
                      </a:rPr>
                      <m:t>  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0,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𝑟𝑒𝑓</m:t>
                        </m:r>
                      </m:sub>
                    </m:sSub>
                  </m:oMath>
                </a14:m>
                <a:r>
                  <a:rPr lang="fr-FR" dirty="0" smtClean="0"/>
                  <a:t> </a:t>
                </a:r>
                <a:endParaRPr lang="fr-FR" dirty="0"/>
              </a:p>
            </p:txBody>
          </p:sp>
        </mc:Choice>
        <mc:Fallback xmlns="">
          <p:sp>
            <p:nvSpPr>
              <p:cNvPr id="13" name="ZoneTexte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2082" y="2512300"/>
                <a:ext cx="2556726" cy="446404"/>
              </a:xfrm>
              <a:prstGeom prst="rect">
                <a:avLst/>
              </a:prstGeom>
              <a:blipFill rotWithShape="0">
                <a:blip r:embed="rId2"/>
                <a:stretch>
                  <a:fillRect l="-3341" t="-1370" b="-1095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ZoneTexte 14"/>
          <p:cNvSpPr txBox="1"/>
          <p:nvPr/>
        </p:nvSpPr>
        <p:spPr>
          <a:xfrm>
            <a:off x="5219722" y="3254965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w</a:t>
            </a:r>
            <a:r>
              <a:rPr lang="fr-FR" dirty="0" err="1" smtClean="0"/>
              <a:t>ith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/>
              <p:cNvSpPr txBox="1"/>
              <p:nvPr/>
            </p:nvSpPr>
            <p:spPr>
              <a:xfrm>
                <a:off x="3098349" y="3875996"/>
                <a:ext cx="1809726" cy="2995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=1−0.29 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𝑠𝑔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6" name="ZoneTexte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8349" y="3875996"/>
                <a:ext cx="1809726" cy="299569"/>
              </a:xfrm>
              <a:prstGeom prst="rect">
                <a:avLst/>
              </a:prstGeom>
              <a:blipFill rotWithShape="0">
                <a:blip r:embed="rId3"/>
                <a:stretch>
                  <a:fillRect l="-2694" r="-1347" b="-2244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/>
          <p:cNvSpPr/>
          <p:nvPr/>
        </p:nvSpPr>
        <p:spPr>
          <a:xfrm>
            <a:off x="4539278" y="3868366"/>
            <a:ext cx="36879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Connecteur droit avec flèche 21"/>
          <p:cNvCxnSpPr>
            <a:stCxn id="17" idx="3"/>
          </p:cNvCxnSpPr>
          <p:nvPr/>
        </p:nvCxnSpPr>
        <p:spPr>
          <a:xfrm>
            <a:off x="4908075" y="4053032"/>
            <a:ext cx="25985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5219722" y="3854473"/>
            <a:ext cx="38093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Standard </a:t>
            </a:r>
            <a:r>
              <a:rPr lang="fr-FR" sz="1600" dirty="0" err="1" smtClean="0"/>
              <a:t>deviation</a:t>
            </a:r>
            <a:r>
              <a:rPr lang="fr-FR" sz="1600" dirty="0" smtClean="0"/>
              <a:t> of </a:t>
            </a:r>
            <a:r>
              <a:rPr lang="fr-FR" sz="1600" dirty="0" err="1" smtClean="0"/>
              <a:t>sediment</a:t>
            </a:r>
            <a:r>
              <a:rPr lang="fr-FR" sz="1600" dirty="0" smtClean="0"/>
              <a:t> distribution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174042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33254" y="484119"/>
            <a:ext cx="462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err="1" smtClean="0"/>
              <a:t>Cohesive</a:t>
            </a:r>
            <a:r>
              <a:rPr lang="fr-FR" dirty="0" smtClean="0"/>
              <a:t> </a:t>
            </a:r>
            <a:r>
              <a:rPr lang="fr-FR" dirty="0" err="1" smtClean="0"/>
              <a:t>sediments</a:t>
            </a:r>
            <a:r>
              <a:rPr lang="fr-FR" dirty="0" smtClean="0"/>
              <a:t> and </a:t>
            </a:r>
            <a:r>
              <a:rPr lang="fr-FR" dirty="0" err="1" smtClean="0"/>
              <a:t>sand</a:t>
            </a:r>
            <a:r>
              <a:rPr lang="fr-FR" dirty="0" smtClean="0"/>
              <a:t>/</a:t>
            </a:r>
            <a:r>
              <a:rPr lang="fr-FR" dirty="0" err="1" smtClean="0"/>
              <a:t>mud</a:t>
            </a:r>
            <a:r>
              <a:rPr lang="fr-FR" dirty="0" smtClean="0"/>
              <a:t> mixtures</a:t>
            </a:r>
            <a:endParaRPr lang="fr-FR" dirty="0"/>
          </a:p>
        </p:txBody>
      </p:sp>
      <p:sp>
        <p:nvSpPr>
          <p:cNvPr id="25" name="ZoneTexte 24"/>
          <p:cNvSpPr txBox="1"/>
          <p:nvPr/>
        </p:nvSpPr>
        <p:spPr>
          <a:xfrm>
            <a:off x="0" y="-339"/>
            <a:ext cx="12192000" cy="3815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Future </a:t>
            </a:r>
            <a:r>
              <a:rPr lang="fr-FR" dirty="0" err="1" smtClean="0"/>
              <a:t>developments</a:t>
            </a:r>
            <a:r>
              <a:rPr lang="fr-FR" dirty="0" smtClean="0"/>
              <a:t>: </a:t>
            </a:r>
            <a:r>
              <a:rPr lang="fr-FR" b="1" dirty="0" err="1" smtClean="0"/>
              <a:t>Bed</a:t>
            </a:r>
            <a:r>
              <a:rPr lang="fr-FR" b="1" dirty="0" smtClean="0"/>
              <a:t> </a:t>
            </a:r>
            <a:r>
              <a:rPr lang="fr-FR" b="1" dirty="0" err="1" smtClean="0"/>
              <a:t>compartment</a:t>
            </a:r>
            <a:r>
              <a:rPr lang="fr-FR" b="1" dirty="0" smtClean="0"/>
              <a:t> / Water-</a:t>
            </a:r>
            <a:r>
              <a:rPr lang="fr-FR" b="1" dirty="0" err="1" smtClean="0"/>
              <a:t>sediment</a:t>
            </a:r>
            <a:r>
              <a:rPr lang="fr-FR" b="1" dirty="0" smtClean="0"/>
              <a:t> interface</a:t>
            </a:r>
            <a:endParaRPr lang="fr-FR" b="1" dirty="0"/>
          </a:p>
        </p:txBody>
      </p:sp>
      <p:cxnSp>
        <p:nvCxnSpPr>
          <p:cNvPr id="11" name="Connecteur en angle 10"/>
          <p:cNvCxnSpPr/>
          <p:nvPr/>
        </p:nvCxnSpPr>
        <p:spPr>
          <a:xfrm>
            <a:off x="447618" y="1211309"/>
            <a:ext cx="223322" cy="138822"/>
          </a:xfrm>
          <a:prstGeom prst="bentConnector3">
            <a:avLst>
              <a:gd name="adj1" fmla="val 1352"/>
            </a:avLst>
          </a:prstGeom>
          <a:ln>
            <a:solidFill>
              <a:srgbClr val="050AD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820685" y="1165589"/>
            <a:ext cx="4793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Accounting</a:t>
            </a:r>
            <a:r>
              <a:rPr lang="fr-FR" dirty="0" smtClean="0"/>
              <a:t> for consolidation (</a:t>
            </a:r>
            <a:r>
              <a:rPr lang="fr-FR" dirty="0" err="1" smtClean="0"/>
              <a:t>Grasso</a:t>
            </a:r>
            <a:r>
              <a:rPr lang="fr-FR" dirty="0" smtClean="0"/>
              <a:t> et al., 2015)</a:t>
            </a:r>
            <a:endParaRPr lang="fr-FR" dirty="0"/>
          </a:p>
        </p:txBody>
      </p:sp>
      <p:cxnSp>
        <p:nvCxnSpPr>
          <p:cNvPr id="13" name="Connecteur en angle 12"/>
          <p:cNvCxnSpPr/>
          <p:nvPr/>
        </p:nvCxnSpPr>
        <p:spPr>
          <a:xfrm>
            <a:off x="447618" y="2250295"/>
            <a:ext cx="223322" cy="138822"/>
          </a:xfrm>
          <a:prstGeom prst="bentConnector3">
            <a:avLst>
              <a:gd name="adj1" fmla="val 1352"/>
            </a:avLst>
          </a:prstGeom>
          <a:ln>
            <a:solidFill>
              <a:srgbClr val="050AD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820685" y="2204575"/>
            <a:ext cx="52160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Including</a:t>
            </a:r>
            <a:r>
              <a:rPr lang="fr-FR" dirty="0" smtClean="0"/>
              <a:t> </a:t>
            </a:r>
            <a:r>
              <a:rPr lang="fr-FR" dirty="0" err="1" smtClean="0"/>
              <a:t>porosity</a:t>
            </a:r>
            <a:r>
              <a:rPr lang="fr-FR" dirty="0" smtClean="0"/>
              <a:t> modulation by </a:t>
            </a:r>
            <a:r>
              <a:rPr lang="fr-FR" dirty="0" err="1" smtClean="0"/>
              <a:t>cohesive</a:t>
            </a:r>
            <a:r>
              <a:rPr lang="fr-FR" dirty="0" smtClean="0"/>
              <a:t> </a:t>
            </a:r>
            <a:r>
              <a:rPr lang="fr-FR" dirty="0" err="1" smtClean="0"/>
              <a:t>sediments</a:t>
            </a:r>
            <a:r>
              <a:rPr lang="fr-FR" dirty="0" smtClean="0"/>
              <a:t> </a:t>
            </a:r>
          </a:p>
          <a:p>
            <a:r>
              <a:rPr lang="fr-FR" dirty="0" smtClean="0"/>
              <a:t>(Wu and Li, 2017)</a:t>
            </a:r>
            <a:endParaRPr lang="fr-FR" dirty="0"/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723" y="484119"/>
            <a:ext cx="4457897" cy="2159009"/>
          </a:xfrm>
          <a:prstGeom prst="rect">
            <a:avLst/>
          </a:prstGeom>
        </p:spPr>
      </p:pic>
      <p:grpSp>
        <p:nvGrpSpPr>
          <p:cNvPr id="28" name="Groupe 27"/>
          <p:cNvGrpSpPr/>
          <p:nvPr/>
        </p:nvGrpSpPr>
        <p:grpSpPr>
          <a:xfrm>
            <a:off x="8883134" y="611591"/>
            <a:ext cx="865537" cy="923330"/>
            <a:chOff x="7195457" y="3614057"/>
            <a:chExt cx="865537" cy="923330"/>
          </a:xfrm>
        </p:grpSpPr>
        <p:sp>
          <p:nvSpPr>
            <p:cNvPr id="22" name="ZoneTexte 21"/>
            <p:cNvSpPr txBox="1"/>
            <p:nvPr/>
          </p:nvSpPr>
          <p:spPr>
            <a:xfrm>
              <a:off x="7195457" y="3614057"/>
              <a:ext cx="64953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dirty="0" smtClean="0"/>
                <a:t>Time</a:t>
              </a:r>
            </a:p>
            <a:p>
              <a:pPr algn="r"/>
              <a:r>
                <a:rPr lang="fr-FR" dirty="0" smtClean="0"/>
                <a:t>Z</a:t>
              </a:r>
            </a:p>
            <a:p>
              <a:pPr algn="r"/>
              <a:r>
                <a:rPr lang="fr-FR" dirty="0" smtClean="0"/>
                <a:t> C</a:t>
              </a:r>
              <a:endParaRPr lang="fr-FR" dirty="0"/>
            </a:p>
          </p:txBody>
        </p:sp>
        <p:cxnSp>
          <p:nvCxnSpPr>
            <p:cNvPr id="24" name="Connecteur droit avec flèche 23"/>
            <p:cNvCxnSpPr>
              <a:cxnSpLocks noChangeAspect="1"/>
            </p:cNvCxnSpPr>
            <p:nvPr/>
          </p:nvCxnSpPr>
          <p:spPr>
            <a:xfrm flipV="1">
              <a:off x="7844994" y="3690257"/>
              <a:ext cx="216000" cy="2160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avec flèche 25"/>
            <p:cNvCxnSpPr>
              <a:cxnSpLocks noChangeAspect="1"/>
            </p:cNvCxnSpPr>
            <p:nvPr/>
          </p:nvCxnSpPr>
          <p:spPr>
            <a:xfrm flipV="1">
              <a:off x="7844994" y="4223657"/>
              <a:ext cx="216000" cy="2160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avec flèche 26"/>
            <p:cNvCxnSpPr>
              <a:cxnSpLocks noChangeAspect="1"/>
            </p:cNvCxnSpPr>
            <p:nvPr/>
          </p:nvCxnSpPr>
          <p:spPr>
            <a:xfrm>
              <a:off x="7834108" y="3962403"/>
              <a:ext cx="216000" cy="2160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 28"/>
          <p:cNvSpPr/>
          <p:nvPr/>
        </p:nvSpPr>
        <p:spPr>
          <a:xfrm>
            <a:off x="9939241" y="1903017"/>
            <a:ext cx="20383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i="1" dirty="0" smtClean="0"/>
              <a:t>(</a:t>
            </a:r>
            <a:r>
              <a:rPr lang="fr-FR" sz="1400" i="1" dirty="0" err="1"/>
              <a:t>f</a:t>
            </a:r>
            <a:r>
              <a:rPr lang="fr-FR" sz="1400" i="1" dirty="0" err="1" smtClean="0"/>
              <a:t>rom</a:t>
            </a:r>
            <a:r>
              <a:rPr lang="fr-FR" sz="1400" i="1" dirty="0" smtClean="0"/>
              <a:t> </a:t>
            </a:r>
            <a:r>
              <a:rPr lang="fr-FR" sz="1400" i="1" dirty="0" err="1" smtClean="0"/>
              <a:t>Grasso</a:t>
            </a:r>
            <a:r>
              <a:rPr lang="fr-FR" sz="1400" i="1" dirty="0" smtClean="0"/>
              <a:t> </a:t>
            </a:r>
            <a:r>
              <a:rPr lang="fr-FR" sz="1400" i="1" dirty="0"/>
              <a:t>et al., </a:t>
            </a:r>
            <a:r>
              <a:rPr lang="fr-FR" sz="1400" i="1" dirty="0" smtClean="0"/>
              <a:t>2015)</a:t>
            </a:r>
            <a:endParaRPr lang="fr-FR" sz="1400" i="1" dirty="0"/>
          </a:p>
        </p:txBody>
      </p:sp>
      <p:sp>
        <p:nvSpPr>
          <p:cNvPr id="30" name="ZoneTexte 29"/>
          <p:cNvSpPr txBox="1"/>
          <p:nvPr/>
        </p:nvSpPr>
        <p:spPr>
          <a:xfrm>
            <a:off x="8022294" y="2418007"/>
            <a:ext cx="16828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/>
              <a:t>Sediment</a:t>
            </a:r>
            <a:r>
              <a:rPr lang="fr-FR" sz="1200" dirty="0" smtClean="0"/>
              <a:t> concentration</a:t>
            </a:r>
            <a:endParaRPr lang="fr-FR" sz="1200" dirty="0"/>
          </a:p>
        </p:txBody>
      </p:sp>
      <p:pic>
        <p:nvPicPr>
          <p:cNvPr id="31" name="Image 30" descr="Wu_and_Lin_2017_Marion_exp_poro_crelmud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" t="8274" r="1931" b="49243"/>
          <a:stretch/>
        </p:blipFill>
        <p:spPr>
          <a:xfrm>
            <a:off x="2264229" y="3606790"/>
            <a:ext cx="7522028" cy="2173524"/>
          </a:xfrm>
          <a:prstGeom prst="rect">
            <a:avLst/>
          </a:prstGeom>
        </p:spPr>
      </p:pic>
      <p:sp>
        <p:nvSpPr>
          <p:cNvPr id="32" name="ZoneTexte 31"/>
          <p:cNvSpPr txBox="1"/>
          <p:nvPr/>
        </p:nvSpPr>
        <p:spPr>
          <a:xfrm>
            <a:off x="5454608" y="5848165"/>
            <a:ext cx="1248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>
                <a:latin typeface="Calibri"/>
                <a:cs typeface="Calibri"/>
              </a:rPr>
              <a:t>Mud</a:t>
            </a:r>
            <a:r>
              <a:rPr lang="fr-FR" sz="1400" dirty="0" smtClean="0">
                <a:latin typeface="Calibri"/>
                <a:cs typeface="Calibri"/>
              </a:rPr>
              <a:t> fraction</a:t>
            </a:r>
            <a:endParaRPr lang="fr-FR" sz="1400" dirty="0">
              <a:latin typeface="Calibri"/>
              <a:cs typeface="Calibri"/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9705127" y="4207684"/>
            <a:ext cx="14091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latin typeface="Calibri"/>
                <a:cs typeface="Calibri"/>
              </a:rPr>
              <a:t>Relative </a:t>
            </a:r>
            <a:r>
              <a:rPr lang="fr-FR" sz="1400" dirty="0" err="1" smtClean="0">
                <a:latin typeface="Calibri"/>
                <a:cs typeface="Calibri"/>
              </a:rPr>
              <a:t>mud</a:t>
            </a:r>
            <a:r>
              <a:rPr lang="fr-FR" sz="1400" dirty="0" smtClean="0">
                <a:latin typeface="Calibri"/>
                <a:cs typeface="Calibri"/>
              </a:rPr>
              <a:t> </a:t>
            </a:r>
          </a:p>
          <a:p>
            <a:pPr algn="ctr"/>
            <a:r>
              <a:rPr lang="fr-FR" sz="1400" dirty="0" smtClean="0">
                <a:cs typeface="Calibri"/>
              </a:rPr>
              <a:t>concentration </a:t>
            </a:r>
            <a:r>
              <a:rPr lang="fr-FR" sz="1400" dirty="0">
                <a:cs typeface="Calibri"/>
              </a:rPr>
              <a:t>[</a:t>
            </a:r>
            <a:r>
              <a:rPr lang="fr-FR" sz="1400" dirty="0" smtClean="0">
                <a:cs typeface="Calibri"/>
              </a:rPr>
              <a:t>kg/m</a:t>
            </a:r>
            <a:r>
              <a:rPr lang="fr-FR" sz="1400" baseline="30000" dirty="0" smtClean="0">
                <a:cs typeface="Calibri"/>
              </a:rPr>
              <a:t>3</a:t>
            </a:r>
            <a:r>
              <a:rPr lang="fr-FR" sz="1400" dirty="0" smtClean="0">
                <a:latin typeface="Calibri"/>
                <a:cs typeface="Calibri"/>
              </a:rPr>
              <a:t>]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2450409" y="4960223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00FF"/>
                </a:solidFill>
                <a:latin typeface="Calibri"/>
                <a:cs typeface="Calibri"/>
              </a:rPr>
              <a:t>φ</a:t>
            </a:r>
            <a:r>
              <a:rPr lang="fr-FR" b="1" baseline="-25000" dirty="0" smtClean="0">
                <a:solidFill>
                  <a:srgbClr val="0000FF"/>
                </a:solidFill>
                <a:latin typeface="Calibri"/>
                <a:cs typeface="Calibri"/>
              </a:rPr>
              <a:t>1</a:t>
            </a:r>
            <a:endParaRPr lang="fr-FR" b="1" baseline="-25000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8934855" y="4096127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latin typeface="Calibri"/>
                <a:cs typeface="Calibri"/>
              </a:rPr>
              <a:t>φ</a:t>
            </a:r>
            <a:r>
              <a:rPr lang="fr-FR" b="1" baseline="-25000" dirty="0">
                <a:solidFill>
                  <a:srgbClr val="FF0000"/>
                </a:solidFill>
                <a:latin typeface="Calibri"/>
                <a:cs typeface="Calibri"/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ZoneTexte 36"/>
              <p:cNvSpPr txBox="1"/>
              <p:nvPr/>
            </p:nvSpPr>
            <p:spPr>
              <a:xfrm>
                <a:off x="3621997" y="2955266"/>
                <a:ext cx="277402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dirty="0" smtClean="0">
                    <a:solidFill>
                      <a:srgbClr val="0000FF"/>
                    </a:solidFill>
                    <a:latin typeface="Calibri"/>
                    <a:cs typeface="Calibri"/>
                  </a:rPr>
                  <a:t>1 </a:t>
                </a:r>
                <a:r>
                  <a:rPr lang="fr-FR" sz="1600" dirty="0" err="1" smtClean="0">
                    <a:solidFill>
                      <a:srgbClr val="0000FF"/>
                    </a:solidFill>
                    <a:latin typeface="Calibri"/>
                    <a:cs typeface="Calibri"/>
                  </a:rPr>
                  <a:t>sand</a:t>
                </a:r>
                <a:r>
                  <a:rPr lang="fr-FR" sz="1600" dirty="0" smtClean="0">
                    <a:solidFill>
                      <a:srgbClr val="0000FF"/>
                    </a:solidFill>
                    <a:latin typeface="Calibri"/>
                    <a:cs typeface="Calibri"/>
                  </a:rPr>
                  <a:t>: D</a:t>
                </a:r>
                <a:r>
                  <a:rPr lang="fr-FR" sz="1600" baseline="-25000" dirty="0" smtClean="0">
                    <a:solidFill>
                      <a:srgbClr val="0000FF"/>
                    </a:solidFill>
                    <a:latin typeface="Calibri"/>
                    <a:cs typeface="Calibri"/>
                  </a:rPr>
                  <a:t>1</a:t>
                </a:r>
                <a:r>
                  <a:rPr lang="fr-FR" sz="1600" dirty="0" smtClean="0">
                    <a:solidFill>
                      <a:srgbClr val="0000FF"/>
                    </a:solidFill>
                    <a:latin typeface="Calibri"/>
                    <a:cs typeface="Calibri"/>
                  </a:rPr>
                  <a:t> = 280 µm,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 smtClean="0">
                            <a:solidFill>
                              <a:srgbClr val="050AD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fr-FR" sz="1600" i="1" smtClean="0">
                            <a:solidFill>
                              <a:srgbClr val="050AD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itchFamily="34" charset="0"/>
                          </a:rPr>
                          <m:t>𝜙</m:t>
                        </m:r>
                      </m:e>
                      <m:sub>
                        <m:r>
                          <a:rPr lang="fr-FR" sz="1600" b="0" i="1" smtClean="0">
                            <a:solidFill>
                              <a:srgbClr val="050AD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fr-FR" sz="1600" baseline="-25000" dirty="0" smtClean="0">
                    <a:solidFill>
                      <a:srgbClr val="0000FF"/>
                    </a:solidFill>
                    <a:latin typeface="Calibri"/>
                    <a:cs typeface="Calibri"/>
                  </a:rPr>
                  <a:t> </a:t>
                </a:r>
                <a:r>
                  <a:rPr lang="fr-FR" sz="1600" dirty="0" smtClean="0">
                    <a:solidFill>
                      <a:srgbClr val="0000FF"/>
                    </a:solidFill>
                    <a:latin typeface="Calibri"/>
                    <a:cs typeface="Calibri"/>
                  </a:rPr>
                  <a:t>= 0.4 </a:t>
                </a:r>
                <a:endParaRPr lang="fr-FR" sz="1600" dirty="0">
                  <a:solidFill>
                    <a:srgbClr val="0000FF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7" name="ZoneTexte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1997" y="2955266"/>
                <a:ext cx="2774029" cy="338554"/>
              </a:xfrm>
              <a:prstGeom prst="rect">
                <a:avLst/>
              </a:prstGeom>
              <a:blipFill>
                <a:blip r:embed="rId5"/>
                <a:stretch>
                  <a:fillRect l="-1099" t="-5455" b="-2363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ZoneTexte 37"/>
              <p:cNvSpPr txBox="1"/>
              <p:nvPr/>
            </p:nvSpPr>
            <p:spPr>
              <a:xfrm>
                <a:off x="3633303" y="3243298"/>
                <a:ext cx="489127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dirty="0" smtClean="0">
                    <a:solidFill>
                      <a:srgbClr val="FF0000"/>
                    </a:solidFill>
                    <a:latin typeface="Calibri"/>
                    <a:cs typeface="Calibri"/>
                  </a:rPr>
                  <a:t>1 </a:t>
                </a:r>
                <a:r>
                  <a:rPr lang="fr-FR" sz="1600" dirty="0" err="1" smtClean="0">
                    <a:solidFill>
                      <a:srgbClr val="FF0000"/>
                    </a:solidFill>
                    <a:latin typeface="Calibri"/>
                    <a:cs typeface="Calibri"/>
                  </a:rPr>
                  <a:t>mud</a:t>
                </a:r>
                <a:r>
                  <a:rPr lang="fr-FR" sz="1600" dirty="0" smtClean="0">
                    <a:solidFill>
                      <a:srgbClr val="FF0000"/>
                    </a:solidFill>
                    <a:latin typeface="Calibri"/>
                    <a:cs typeface="Calibri"/>
                  </a:rPr>
                  <a:t>: D</a:t>
                </a:r>
                <a:r>
                  <a:rPr lang="fr-FR" sz="1600" baseline="-25000" dirty="0" smtClean="0">
                    <a:solidFill>
                      <a:srgbClr val="FF0000"/>
                    </a:solidFill>
                    <a:latin typeface="Calibri"/>
                    <a:cs typeface="Calibri"/>
                  </a:rPr>
                  <a:t>2</a:t>
                </a:r>
                <a:r>
                  <a:rPr lang="fr-FR" sz="1600" dirty="0" smtClean="0">
                    <a:solidFill>
                      <a:srgbClr val="FF0000"/>
                    </a:solidFill>
                    <a:latin typeface="Calibri"/>
                    <a:cs typeface="Calibri"/>
                  </a:rPr>
                  <a:t> = 2 </a:t>
                </a:r>
                <a:r>
                  <a:rPr lang="fr-FR" sz="1600" dirty="0">
                    <a:solidFill>
                      <a:srgbClr val="FF0000"/>
                    </a:solidFill>
                    <a:latin typeface="Calibri"/>
                    <a:cs typeface="Calibri"/>
                  </a:rPr>
                  <a:t>µm</a:t>
                </a:r>
                <a:r>
                  <a:rPr lang="fr-FR" sz="1600" dirty="0" smtClean="0">
                    <a:solidFill>
                      <a:srgbClr val="FF0000"/>
                    </a:solidFill>
                    <a:latin typeface="Calibri"/>
                    <a:cs typeface="Calibri"/>
                  </a:rPr>
                  <a:t>, </a:t>
                </a:r>
                <a:r>
                  <a:rPr lang="fr-FR" sz="1600" dirty="0" err="1" smtClean="0">
                    <a:solidFill>
                      <a:srgbClr val="FF0000"/>
                    </a:solidFill>
                    <a:latin typeface="Calibri"/>
                    <a:cs typeface="Calibri"/>
                  </a:rPr>
                  <a:t>different</a:t>
                </a:r>
                <a:r>
                  <a:rPr lang="fr-FR" sz="1600" dirty="0" smtClean="0">
                    <a:solidFill>
                      <a:srgbClr val="FF0000"/>
                    </a:solidFill>
                    <a:latin typeface="Calibri"/>
                    <a:cs typeface="Calibri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fr-FR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itchFamily="34" charset="0"/>
                          </a:rPr>
                          <m:t>𝜙</m:t>
                        </m:r>
                      </m:e>
                      <m:sub>
                        <m:r>
                          <a:rPr lang="fr-FR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itchFamily="34" charset="0"/>
                          </a:rPr>
                          <m:t>2</m:t>
                        </m:r>
                      </m:sub>
                    </m:sSub>
                    <m:r>
                      <a:rPr lang="fr-FR" sz="1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=</m:t>
                    </m:r>
                    <m:r>
                      <m:rPr>
                        <m:sty m:val="p"/>
                      </m:rPr>
                      <a:rPr lang="fr-FR" sz="1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f</m:t>
                    </m:r>
                    <m:r>
                      <a:rPr lang="fr-FR" sz="1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(</m:t>
                    </m:r>
                    <m:r>
                      <m:rPr>
                        <m:sty m:val="p"/>
                      </m:rPr>
                      <a:rPr lang="fr-FR" sz="1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consolidation</m:t>
                    </m:r>
                    <m:r>
                      <a:rPr lang="fr-FR" sz="1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fr-FR" sz="1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state</m:t>
                    </m:r>
                    <m:r>
                      <a:rPr lang="fr-FR" sz="1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)</m:t>
                    </m:r>
                  </m:oMath>
                </a14:m>
                <a:endParaRPr lang="fr-FR" sz="1600" dirty="0">
                  <a:solidFill>
                    <a:srgbClr val="FF0000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8" name="ZoneTexte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3303" y="3243298"/>
                <a:ext cx="4891275" cy="338554"/>
              </a:xfrm>
              <a:prstGeom prst="rect">
                <a:avLst/>
              </a:prstGeom>
              <a:blipFill>
                <a:blip r:embed="rId6"/>
                <a:stretch>
                  <a:fillRect l="-623" t="-5357" b="-2142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Accolade fermante 38"/>
          <p:cNvSpPr/>
          <p:nvPr/>
        </p:nvSpPr>
        <p:spPr>
          <a:xfrm>
            <a:off x="8931129" y="3736087"/>
            <a:ext cx="72008" cy="1152128"/>
          </a:xfrm>
          <a:prstGeom prst="rightBrac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0" name="ZoneTexte 39"/>
              <p:cNvSpPr txBox="1"/>
              <p:nvPr/>
            </p:nvSpPr>
            <p:spPr>
              <a:xfrm>
                <a:off x="1201193" y="4385775"/>
                <a:ext cx="146337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 smtClean="0">
                    <a:solidFill>
                      <a:schemeClr val="tx1"/>
                    </a:solidFill>
                    <a:cs typeface="Arial" pitchFamily="34" charset="0"/>
                  </a:rPr>
                  <a:t>Porosity</a:t>
                </a:r>
                <a:r>
                  <a:rPr lang="fr-FR" sz="1400" dirty="0" smtClean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1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𝜙</m:t>
                    </m:r>
                  </m:oMath>
                </a14:m>
                <a:endParaRPr lang="fr-FR" sz="14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>
          <p:sp>
            <p:nvSpPr>
              <p:cNvPr id="40" name="ZoneTexte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1193" y="4385775"/>
                <a:ext cx="1463377" cy="307777"/>
              </a:xfrm>
              <a:prstGeom prst="rect">
                <a:avLst/>
              </a:prstGeom>
              <a:blipFill rotWithShape="0">
                <a:blip r:embed="rId7"/>
                <a:stretch>
                  <a:fillRect l="-1250" b="-2156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Flèche droite 33"/>
          <p:cNvSpPr/>
          <p:nvPr/>
        </p:nvSpPr>
        <p:spPr>
          <a:xfrm>
            <a:off x="906349" y="1630045"/>
            <a:ext cx="294844" cy="182192"/>
          </a:xfrm>
          <a:prstGeom prst="rightArrow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ZoneTexte 40"/>
          <p:cNvSpPr txBox="1"/>
          <p:nvPr/>
        </p:nvSpPr>
        <p:spPr>
          <a:xfrm>
            <a:off x="1236493" y="1536207"/>
            <a:ext cx="4261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Influence on </a:t>
            </a:r>
            <a:r>
              <a:rPr lang="fr-FR" dirty="0" err="1" smtClean="0"/>
              <a:t>critical</a:t>
            </a:r>
            <a:r>
              <a:rPr lang="fr-FR" dirty="0" smtClean="0"/>
              <a:t> </a:t>
            </a:r>
            <a:r>
              <a:rPr lang="fr-FR" dirty="0" err="1" smtClean="0"/>
              <a:t>shear</a:t>
            </a:r>
            <a:r>
              <a:rPr lang="fr-FR" dirty="0" smtClean="0"/>
              <a:t> stress for </a:t>
            </a:r>
            <a:r>
              <a:rPr lang="fr-FR" dirty="0" err="1" smtClean="0"/>
              <a:t>erosion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891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ZoneTexte 24"/>
          <p:cNvSpPr txBox="1"/>
          <p:nvPr/>
        </p:nvSpPr>
        <p:spPr>
          <a:xfrm>
            <a:off x="0" y="-339"/>
            <a:ext cx="12192000" cy="3815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Future </a:t>
            </a:r>
            <a:r>
              <a:rPr lang="fr-FR" dirty="0" err="1" smtClean="0"/>
              <a:t>developments</a:t>
            </a:r>
            <a:r>
              <a:rPr lang="fr-FR" dirty="0" smtClean="0"/>
              <a:t>: </a:t>
            </a:r>
            <a:r>
              <a:rPr lang="fr-FR" b="1" dirty="0" err="1" smtClean="0"/>
              <a:t>Bed</a:t>
            </a:r>
            <a:r>
              <a:rPr lang="fr-FR" b="1" dirty="0" smtClean="0"/>
              <a:t> </a:t>
            </a:r>
            <a:r>
              <a:rPr lang="fr-FR" b="1" dirty="0" err="1" smtClean="0"/>
              <a:t>compartment</a:t>
            </a:r>
            <a:r>
              <a:rPr lang="fr-FR" b="1" dirty="0" smtClean="0"/>
              <a:t> / Water-</a:t>
            </a:r>
            <a:r>
              <a:rPr lang="fr-FR" b="1" dirty="0" err="1" smtClean="0"/>
              <a:t>sediment</a:t>
            </a:r>
            <a:r>
              <a:rPr lang="fr-FR" b="1" dirty="0" smtClean="0"/>
              <a:t> interface</a:t>
            </a:r>
            <a:endParaRPr lang="fr-FR" b="1" dirty="0"/>
          </a:p>
        </p:txBody>
      </p:sp>
      <p:cxnSp>
        <p:nvCxnSpPr>
          <p:cNvPr id="5" name="Connecteur en angle 4"/>
          <p:cNvCxnSpPr/>
          <p:nvPr/>
        </p:nvCxnSpPr>
        <p:spPr>
          <a:xfrm>
            <a:off x="458503" y="1112429"/>
            <a:ext cx="223322" cy="138822"/>
          </a:xfrm>
          <a:prstGeom prst="bentConnector3">
            <a:avLst>
              <a:gd name="adj1" fmla="val 1352"/>
            </a:avLst>
          </a:prstGeom>
          <a:ln>
            <a:solidFill>
              <a:srgbClr val="050AD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831570" y="1066709"/>
            <a:ext cx="4001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Interaction </a:t>
            </a:r>
            <a:r>
              <a:rPr lang="fr-FR" dirty="0" err="1" smtClean="0"/>
              <a:t>with</a:t>
            </a:r>
            <a:r>
              <a:rPr lang="fr-FR" dirty="0" smtClean="0"/>
              <a:t> non-</a:t>
            </a:r>
            <a:r>
              <a:rPr lang="fr-FR" dirty="0" err="1" smtClean="0"/>
              <a:t>cohesive</a:t>
            </a:r>
            <a:r>
              <a:rPr lang="fr-FR" dirty="0" smtClean="0"/>
              <a:t> </a:t>
            </a:r>
            <a:r>
              <a:rPr lang="fr-FR" dirty="0" err="1" smtClean="0"/>
              <a:t>sediments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926" y="853451"/>
            <a:ext cx="6266471" cy="202628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ZoneTexte 7"/>
              <p:cNvSpPr txBox="1"/>
              <p:nvPr/>
            </p:nvSpPr>
            <p:spPr>
              <a:xfrm>
                <a:off x="630015" y="2700850"/>
                <a:ext cx="462043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b="1" dirty="0" smtClean="0">
                    <a:solidFill>
                      <a:srgbClr val="FF0000"/>
                    </a:solidFill>
                  </a:rPr>
                  <a:t>Change in </a:t>
                </a:r>
                <a:r>
                  <a:rPr lang="fr-FR" b="1" dirty="0" err="1" smtClean="0">
                    <a:solidFill>
                      <a:srgbClr val="FF0000"/>
                    </a:solidFill>
                  </a:rPr>
                  <a:t>erosion</a:t>
                </a:r>
                <a:r>
                  <a:rPr lang="fr-FR" b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fr-FR" b="1" dirty="0" err="1" smtClean="0">
                    <a:solidFill>
                      <a:srgbClr val="FF0000"/>
                    </a:solidFill>
                  </a:rPr>
                  <a:t>behaviour</a:t>
                </a:r>
                <a:r>
                  <a:rPr lang="fr-FR" b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fr-FR" b="1" dirty="0" smtClean="0">
                    <a:solidFill>
                      <a:srgbClr val="FF0000"/>
                    </a:solidFill>
                  </a:rPr>
                  <a:t>of non-</a:t>
                </a:r>
                <a:r>
                  <a:rPr lang="fr-FR" b="1" dirty="0" err="1" smtClean="0">
                    <a:solidFill>
                      <a:srgbClr val="FF0000"/>
                    </a:solidFill>
                  </a:rPr>
                  <a:t>cohesive</a:t>
                </a:r>
                <a:endParaRPr lang="fr-FR" b="1" dirty="0" smtClean="0">
                  <a:solidFill>
                    <a:srgbClr val="FF0000"/>
                  </a:solidFill>
                </a:endParaRPr>
              </a:p>
              <a:p>
                <a:pPr algn="ctr"/>
                <a:r>
                  <a:rPr lang="fr-FR" b="1" dirty="0" err="1" smtClean="0">
                    <a:solidFill>
                      <a:srgbClr val="FF0000"/>
                    </a:solidFill>
                  </a:rPr>
                  <a:t>sediments</a:t>
                </a:r>
                <a:r>
                  <a:rPr lang="fr-FR" b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fr-FR" b="1" dirty="0" err="1" smtClean="0">
                    <a:solidFill>
                      <a:srgbClr val="FF0000"/>
                    </a:solidFill>
                  </a:rPr>
                  <a:t>trapped</a:t>
                </a:r>
                <a:r>
                  <a:rPr lang="fr-FR" b="1" dirty="0" smtClean="0">
                    <a:solidFill>
                      <a:srgbClr val="FF0000"/>
                    </a:solidFill>
                  </a:rPr>
                  <a:t> in </a:t>
                </a:r>
                <a:r>
                  <a:rPr lang="fr-FR" b="1" dirty="0" err="1" smtClean="0">
                    <a:solidFill>
                      <a:srgbClr val="FF0000"/>
                    </a:solidFill>
                  </a:rPr>
                  <a:t>cohesive</a:t>
                </a:r>
                <a:r>
                  <a:rPr lang="fr-FR" b="1" dirty="0" smtClean="0">
                    <a:solidFill>
                      <a:srgbClr val="FF0000"/>
                    </a:solidFill>
                  </a:rPr>
                  <a:t> matrix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fr-FR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fr-FR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fr-FR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𝝉</m:t>
                        </m:r>
                      </m:e>
                      <m:sub>
                        <m:r>
                          <a:rPr lang="fr-FR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𝒄𝒆</m:t>
                        </m:r>
                      </m:sub>
                    </m:sSub>
                  </m:oMath>
                </a14:m>
                <a:r>
                  <a:rPr lang="fr-FR" b="1" dirty="0" smtClean="0">
                    <a:solidFill>
                      <a:srgbClr val="FF0000"/>
                    </a:solidFill>
                  </a:rPr>
                  <a:t>)</a:t>
                </a:r>
                <a:endParaRPr lang="fr-FR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8" name="ZoneText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015" y="2700850"/>
                <a:ext cx="4620432" cy="646331"/>
              </a:xfrm>
              <a:prstGeom prst="rect">
                <a:avLst/>
              </a:prstGeom>
              <a:blipFill rotWithShape="0">
                <a:blip r:embed="rId3"/>
                <a:stretch>
                  <a:fillRect l="-528" t="-4717" r="-660" b="-1415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6122759" y="920694"/>
                <a:ext cx="534313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𝑐𝑒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2759" y="920694"/>
                <a:ext cx="534313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ZoneTexte 8"/>
          <p:cNvSpPr txBox="1"/>
          <p:nvPr/>
        </p:nvSpPr>
        <p:spPr>
          <a:xfrm>
            <a:off x="6700616" y="2226893"/>
            <a:ext cx="17050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smtClean="0"/>
              <a:t>(</a:t>
            </a:r>
            <a:r>
              <a:rPr lang="fr-FR" sz="1200" i="1" dirty="0" err="1" smtClean="0"/>
              <a:t>from</a:t>
            </a:r>
            <a:r>
              <a:rPr lang="fr-FR" sz="1200" i="1" dirty="0" smtClean="0"/>
              <a:t> Le Hir et al., 2011)</a:t>
            </a:r>
            <a:endParaRPr lang="fr-FR" sz="1200" i="1" dirty="0"/>
          </a:p>
        </p:txBody>
      </p:sp>
      <p:sp>
        <p:nvSpPr>
          <p:cNvPr id="10" name="Rectangle 9"/>
          <p:cNvSpPr/>
          <p:nvPr/>
        </p:nvSpPr>
        <p:spPr>
          <a:xfrm>
            <a:off x="10689770" y="1504884"/>
            <a:ext cx="1001486" cy="5537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8" name="Connecteur droit avec flèche 17"/>
          <p:cNvCxnSpPr/>
          <p:nvPr/>
        </p:nvCxnSpPr>
        <p:spPr>
          <a:xfrm rot="5400000">
            <a:off x="11067652" y="2166650"/>
            <a:ext cx="2160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10524095" y="2320028"/>
            <a:ext cx="13031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>
                <a:solidFill>
                  <a:srgbClr val="FF0000"/>
                </a:solidFill>
              </a:rPr>
              <a:t>c</a:t>
            </a:r>
            <a:r>
              <a:rPr lang="fr-FR" sz="1600" dirty="0" smtClean="0">
                <a:solidFill>
                  <a:srgbClr val="FF0000"/>
                </a:solidFill>
              </a:rPr>
              <a:t>onsolidation</a:t>
            </a:r>
          </a:p>
          <a:p>
            <a:pPr algn="ctr"/>
            <a:r>
              <a:rPr lang="fr-FR" sz="1600" dirty="0" smtClean="0">
                <a:solidFill>
                  <a:srgbClr val="FF0000"/>
                </a:solidFill>
              </a:rPr>
              <a:t>proxy</a:t>
            </a:r>
            <a:endParaRPr lang="fr-FR" sz="1600" dirty="0">
              <a:solidFill>
                <a:srgbClr val="FF0000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9748422" y="2742862"/>
            <a:ext cx="1267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 err="1" smtClean="0"/>
              <a:t>Mud</a:t>
            </a:r>
            <a:r>
              <a:rPr lang="fr-FR" sz="1600" i="1" dirty="0" smtClean="0"/>
              <a:t> fraction</a:t>
            </a:r>
            <a:endParaRPr lang="fr-FR" sz="1600" i="1" dirty="0"/>
          </a:p>
        </p:txBody>
      </p:sp>
      <p:sp>
        <p:nvSpPr>
          <p:cNvPr id="21" name="ZoneTexte 20"/>
          <p:cNvSpPr txBox="1"/>
          <p:nvPr/>
        </p:nvSpPr>
        <p:spPr>
          <a:xfrm>
            <a:off x="133254" y="484119"/>
            <a:ext cx="462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err="1" smtClean="0"/>
              <a:t>Cohesive</a:t>
            </a:r>
            <a:r>
              <a:rPr lang="fr-FR" dirty="0" smtClean="0"/>
              <a:t> </a:t>
            </a:r>
            <a:r>
              <a:rPr lang="fr-FR" dirty="0" err="1" smtClean="0"/>
              <a:t>sediments</a:t>
            </a:r>
            <a:r>
              <a:rPr lang="fr-FR" dirty="0" smtClean="0"/>
              <a:t> and </a:t>
            </a:r>
            <a:r>
              <a:rPr lang="fr-FR" dirty="0" err="1" smtClean="0"/>
              <a:t>sand</a:t>
            </a:r>
            <a:r>
              <a:rPr lang="fr-FR" dirty="0" smtClean="0"/>
              <a:t>/</a:t>
            </a:r>
            <a:r>
              <a:rPr lang="fr-FR" dirty="0" err="1" smtClean="0"/>
              <a:t>mud</a:t>
            </a:r>
            <a:r>
              <a:rPr lang="fr-FR" dirty="0" smtClean="0"/>
              <a:t> mixtures</a:t>
            </a:r>
            <a:endParaRPr lang="fr-FR" dirty="0"/>
          </a:p>
        </p:txBody>
      </p:sp>
      <p:grpSp>
        <p:nvGrpSpPr>
          <p:cNvPr id="17" name="Groupe 16"/>
          <p:cNvGrpSpPr/>
          <p:nvPr/>
        </p:nvGrpSpPr>
        <p:grpSpPr>
          <a:xfrm>
            <a:off x="9381689" y="3189496"/>
            <a:ext cx="1341857" cy="573278"/>
            <a:chOff x="7800489" y="4279357"/>
            <a:chExt cx="3690257" cy="1162268"/>
          </a:xfrm>
        </p:grpSpPr>
        <p:pic>
          <p:nvPicPr>
            <p:cNvPr id="22" name="Image 2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00489" y="4279357"/>
              <a:ext cx="3690257" cy="1162268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10722427" y="4328174"/>
              <a:ext cx="409681" cy="1895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5" name="Groupe 34"/>
          <p:cNvGrpSpPr/>
          <p:nvPr/>
        </p:nvGrpSpPr>
        <p:grpSpPr>
          <a:xfrm>
            <a:off x="7802544" y="3210784"/>
            <a:ext cx="1365739" cy="533107"/>
            <a:chOff x="6803571" y="4253177"/>
            <a:chExt cx="2166257" cy="620818"/>
          </a:xfrm>
        </p:grpSpPr>
        <p:pic>
          <p:nvPicPr>
            <p:cNvPr id="24" name="Image 2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03571" y="4253177"/>
              <a:ext cx="2166257" cy="620818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8474161" y="4278856"/>
              <a:ext cx="229615" cy="1003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Ellipse 22"/>
            <p:cNvSpPr>
              <a:spLocks/>
            </p:cNvSpPr>
            <p:nvPr/>
          </p:nvSpPr>
          <p:spPr>
            <a:xfrm>
              <a:off x="7708647" y="4282322"/>
              <a:ext cx="360000" cy="2988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461312" y="4290052"/>
              <a:ext cx="229615" cy="1003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864620" y="4610267"/>
              <a:ext cx="73865" cy="665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6" name="Groupe 35"/>
          <p:cNvGrpSpPr/>
          <p:nvPr/>
        </p:nvGrpSpPr>
        <p:grpSpPr>
          <a:xfrm>
            <a:off x="6303688" y="3202341"/>
            <a:ext cx="1273368" cy="534301"/>
            <a:chOff x="6803571" y="4965108"/>
            <a:chExt cx="2167183" cy="610848"/>
          </a:xfrm>
        </p:grpSpPr>
        <p:pic>
          <p:nvPicPr>
            <p:cNvPr id="15" name="Image 1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03571" y="4965108"/>
              <a:ext cx="2167183" cy="610848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8566576" y="4974626"/>
              <a:ext cx="229615" cy="1003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455458" y="5042603"/>
              <a:ext cx="229615" cy="1003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890432" y="5345600"/>
              <a:ext cx="85374" cy="1003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Ellipse 31"/>
            <p:cNvSpPr>
              <a:spLocks/>
            </p:cNvSpPr>
            <p:nvPr/>
          </p:nvSpPr>
          <p:spPr>
            <a:xfrm>
              <a:off x="7723575" y="5008466"/>
              <a:ext cx="360000" cy="30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8094770" y="4967753"/>
              <a:ext cx="90000" cy="1342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9" name="Connecteur droit 38"/>
          <p:cNvCxnSpPr/>
          <p:nvPr/>
        </p:nvCxnSpPr>
        <p:spPr>
          <a:xfrm>
            <a:off x="9281209" y="2879735"/>
            <a:ext cx="0" cy="1792749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Accolade fermante 40"/>
          <p:cNvSpPr/>
          <p:nvPr/>
        </p:nvSpPr>
        <p:spPr>
          <a:xfrm rot="16200000">
            <a:off x="8451301" y="43893"/>
            <a:ext cx="45719" cy="1595141"/>
          </a:xfrm>
          <a:prstGeom prst="rightBrace">
            <a:avLst>
              <a:gd name="adj1" fmla="val 8333"/>
              <a:gd name="adj2" fmla="val 43073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ZoneTexte 41"/>
          <p:cNvSpPr txBox="1"/>
          <p:nvPr/>
        </p:nvSpPr>
        <p:spPr>
          <a:xfrm>
            <a:off x="7224323" y="503498"/>
            <a:ext cx="23621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Critical </a:t>
            </a:r>
            <a:r>
              <a:rPr lang="fr-FR" sz="1400" dirty="0" err="1" smtClean="0"/>
              <a:t>mud</a:t>
            </a:r>
            <a:r>
              <a:rPr lang="fr-FR" sz="1400" dirty="0" smtClean="0"/>
              <a:t> fractions concept</a:t>
            </a:r>
            <a:endParaRPr lang="fr-FR" sz="1400" dirty="0"/>
          </a:p>
        </p:txBody>
      </p:sp>
      <p:sp>
        <p:nvSpPr>
          <p:cNvPr id="43" name="Flèche droite 42"/>
          <p:cNvSpPr/>
          <p:nvPr/>
        </p:nvSpPr>
        <p:spPr>
          <a:xfrm rot="5400000">
            <a:off x="2741337" y="2044438"/>
            <a:ext cx="412087" cy="229822"/>
          </a:xfrm>
          <a:prstGeom prst="rightArrow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4" name="Connecteur droit 43"/>
          <p:cNvCxnSpPr/>
          <p:nvPr/>
        </p:nvCxnSpPr>
        <p:spPr>
          <a:xfrm>
            <a:off x="7673635" y="2890017"/>
            <a:ext cx="0" cy="1792749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ZoneTexte 44"/>
          <p:cNvSpPr txBox="1"/>
          <p:nvPr/>
        </p:nvSpPr>
        <p:spPr>
          <a:xfrm>
            <a:off x="6179574" y="3937819"/>
            <a:ext cx="14940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No interactions</a:t>
            </a:r>
          </a:p>
        </p:txBody>
      </p:sp>
      <p:sp>
        <p:nvSpPr>
          <p:cNvPr id="46" name="ZoneTexte 45"/>
          <p:cNvSpPr txBox="1"/>
          <p:nvPr/>
        </p:nvSpPr>
        <p:spPr>
          <a:xfrm>
            <a:off x="7628675" y="3877334"/>
            <a:ext cx="16474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 smtClean="0"/>
              <a:t>Transitional</a:t>
            </a:r>
            <a:r>
              <a:rPr lang="fr-FR" sz="1400" dirty="0" smtClean="0"/>
              <a:t> </a:t>
            </a:r>
            <a:r>
              <a:rPr lang="fr-FR" sz="1400" dirty="0" err="1" smtClean="0"/>
              <a:t>behaviour</a:t>
            </a:r>
            <a:endParaRPr lang="fr-FR" sz="1400" dirty="0" smtClean="0"/>
          </a:p>
          <a:p>
            <a:pPr algn="ctr"/>
            <a:r>
              <a:rPr lang="fr-FR" sz="1400" dirty="0" smtClean="0">
                <a:sym typeface="Wingdings" panose="05000000000000000000" pitchFamily="2" charset="2"/>
              </a:rPr>
              <a:t> Interactions </a:t>
            </a:r>
            <a:r>
              <a:rPr lang="fr-FR" sz="1400" dirty="0" err="1" smtClean="0">
                <a:sym typeface="Wingdings" panose="05000000000000000000" pitchFamily="2" charset="2"/>
              </a:rPr>
              <a:t>start</a:t>
            </a:r>
            <a:endParaRPr lang="fr-FR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/>
              <p:cNvSpPr/>
              <p:nvPr/>
            </p:nvSpPr>
            <p:spPr>
              <a:xfrm>
                <a:off x="6411120" y="4861583"/>
                <a:ext cx="1302471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sz="1600" dirty="0">
                    <a:sym typeface="Wingdings" panose="05000000000000000000" pitchFamily="2" charset="2"/>
                  </a:rPr>
                  <a:t>Independent </a:t>
                </a:r>
                <a:endParaRPr lang="fr-FR" sz="1600" dirty="0" smtClean="0">
                  <a:sym typeface="Wingdings" panose="05000000000000000000" pitchFamily="2" charset="2"/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fr-FR" sz="1600" dirty="0" smtClean="0">
                    <a:sym typeface="Wingdings" panose="05000000000000000000" pitchFamily="2" charset="2"/>
                  </a:rPr>
                  <a:t> </a:t>
                </a:r>
                <a:r>
                  <a:rPr lang="fr-FR" sz="1600" dirty="0">
                    <a:sym typeface="Wingdings" panose="05000000000000000000" pitchFamily="2" charset="2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𝑐𝑒</m:t>
                        </m:r>
                      </m:sub>
                    </m:sSub>
                  </m:oMath>
                </a14:m>
                <a:r>
                  <a:rPr lang="fr-FR" sz="1600" dirty="0">
                    <a:sym typeface="Wingdings" panose="05000000000000000000" pitchFamily="2" charset="2"/>
                  </a:rPr>
                  <a:t> </a:t>
                </a:r>
                <a:endParaRPr lang="fr-FR" sz="1600" dirty="0" smtClean="0">
                  <a:sym typeface="Wingdings" panose="05000000000000000000" pitchFamily="2" charset="2"/>
                </a:endParaRPr>
              </a:p>
              <a:p>
                <a:pPr algn="ctr"/>
                <a:r>
                  <a:rPr lang="fr-FR" sz="1600" dirty="0" smtClean="0">
                    <a:sym typeface="Wingdings" panose="05000000000000000000" pitchFamily="2" charset="2"/>
                  </a:rPr>
                  <a:t>for </a:t>
                </a:r>
                <a:r>
                  <a:rPr lang="fr-FR" sz="1600" dirty="0" err="1">
                    <a:sym typeface="Wingdings" panose="05000000000000000000" pitchFamily="2" charset="2"/>
                  </a:rPr>
                  <a:t>each</a:t>
                </a:r>
                <a:r>
                  <a:rPr lang="fr-FR" sz="1600" dirty="0">
                    <a:sym typeface="Wingdings" panose="05000000000000000000" pitchFamily="2" charset="2"/>
                  </a:rPr>
                  <a:t> class</a:t>
                </a:r>
                <a:endParaRPr lang="fr-FR" sz="1600" dirty="0"/>
              </a:p>
            </p:txBody>
          </p:sp>
        </mc:Choice>
        <mc:Fallback xmlns="">
          <p:sp>
            <p:nvSpPr>
              <p:cNvPr id="47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1120" y="4861583"/>
                <a:ext cx="1302471" cy="830997"/>
              </a:xfrm>
              <a:prstGeom prst="rect">
                <a:avLst/>
              </a:prstGeom>
              <a:blipFill>
                <a:blip r:embed="rId8"/>
                <a:stretch>
                  <a:fillRect l="-2347" t="-2206" r="-2347" b="-882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ZoneTexte 47"/>
          <p:cNvSpPr txBox="1"/>
          <p:nvPr/>
        </p:nvSpPr>
        <p:spPr>
          <a:xfrm>
            <a:off x="9337281" y="3860234"/>
            <a:ext cx="14940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Pure </a:t>
            </a:r>
            <a:r>
              <a:rPr lang="fr-FR" sz="1400" dirty="0" err="1" smtClean="0"/>
              <a:t>mud</a:t>
            </a:r>
            <a:r>
              <a:rPr lang="fr-FR" sz="1400" dirty="0" smtClean="0"/>
              <a:t> </a:t>
            </a:r>
            <a:r>
              <a:rPr lang="fr-FR" sz="1400" dirty="0" err="1" smtClean="0"/>
              <a:t>behaviour</a:t>
            </a:r>
            <a:r>
              <a:rPr lang="fr-FR" sz="1400" dirty="0" smtClean="0"/>
              <a:t> </a:t>
            </a:r>
            <a:r>
              <a:rPr lang="fr-FR" sz="1400" dirty="0" smtClean="0"/>
              <a:t>(</a:t>
            </a:r>
            <a:r>
              <a:rPr lang="fr-FR" sz="1400" dirty="0" err="1" smtClean="0"/>
              <a:t>sand</a:t>
            </a:r>
            <a:r>
              <a:rPr lang="fr-FR" sz="1400" dirty="0" smtClean="0"/>
              <a:t> matrix </a:t>
            </a:r>
            <a:r>
              <a:rPr lang="fr-FR" sz="1400" dirty="0" err="1" smtClean="0"/>
              <a:t>trapped</a:t>
            </a:r>
            <a:r>
              <a:rPr lang="fr-FR" sz="1400" dirty="0" smtClean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/>
              <p:cNvSpPr/>
              <p:nvPr/>
            </p:nvSpPr>
            <p:spPr>
              <a:xfrm>
                <a:off x="7931709" y="4855932"/>
                <a:ext cx="2763834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600" dirty="0" err="1" smtClean="0">
                    <a:sym typeface="Wingdings" panose="05000000000000000000" pitchFamily="2" charset="2"/>
                  </a:rPr>
                  <a:t>Sediment</a:t>
                </a:r>
                <a:r>
                  <a:rPr lang="fr-FR" sz="1600" dirty="0" smtClean="0">
                    <a:sym typeface="Wingdings" panose="05000000000000000000" pitchFamily="2" charset="2"/>
                  </a:rPr>
                  <a:t> </a:t>
                </a:r>
                <a:r>
                  <a:rPr lang="fr-FR" sz="1600" dirty="0" err="1" smtClean="0">
                    <a:sym typeface="Wingdings" panose="05000000000000000000" pitchFamily="2" charset="2"/>
                  </a:rPr>
                  <a:t>eroded</a:t>
                </a:r>
                <a:r>
                  <a:rPr lang="fr-FR" sz="1600" dirty="0" smtClean="0">
                    <a:sym typeface="Wingdings" panose="05000000000000000000" pitchFamily="2" charset="2"/>
                  </a:rPr>
                  <a:t> as a mixture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fr-FR" sz="1600" dirty="0">
                    <a:sym typeface="Wingdings" panose="05000000000000000000" pitchFamily="2" charset="2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𝑐𝑒</m:t>
                        </m:r>
                      </m:sub>
                    </m:sSub>
                  </m:oMath>
                </a14:m>
                <a:r>
                  <a:rPr lang="fr-FR" sz="1600" dirty="0" smtClean="0">
                    <a:sym typeface="Wingdings" panose="05000000000000000000" pitchFamily="2" charset="2"/>
                  </a:rPr>
                  <a:t>= f(</a:t>
                </a:r>
                <a:r>
                  <a:rPr lang="fr-FR" sz="1600" dirty="0" err="1" smtClean="0">
                    <a:sym typeface="Wingdings" panose="05000000000000000000" pitchFamily="2" charset="2"/>
                  </a:rPr>
                  <a:t>mud</a:t>
                </a:r>
                <a:r>
                  <a:rPr lang="fr-FR" sz="1600" dirty="0" smtClean="0">
                    <a:sym typeface="Wingdings" panose="05000000000000000000" pitchFamily="2" charset="2"/>
                  </a:rPr>
                  <a:t> fraction)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fr-FR" sz="1600" dirty="0" err="1" smtClean="0">
                    <a:sym typeface="Wingdings" panose="05000000000000000000" pitchFamily="2" charset="2"/>
                  </a:rPr>
                  <a:t>Same</a:t>
                </a:r>
                <a:r>
                  <a:rPr lang="fr-FR" sz="1600" dirty="0" smtClean="0">
                    <a:sym typeface="Wingdings" panose="05000000000000000000" pitchFamily="2" charset="2"/>
                  </a:rPr>
                  <a:t> </a:t>
                </a:r>
                <a:r>
                  <a:rPr lang="fr-FR" sz="1600" dirty="0">
                    <a:sym typeface="Wingdings" panose="05000000000000000000" pitchFamily="2" charset="2"/>
                  </a:rPr>
                  <a:t>for all classes </a:t>
                </a:r>
                <a:endParaRPr lang="fr-FR" sz="1600" dirty="0"/>
              </a:p>
            </p:txBody>
          </p:sp>
        </mc:Choice>
        <mc:Fallback xmlns="">
          <p:sp>
            <p:nvSpPr>
              <p:cNvPr id="49" name="Rectangle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1709" y="4855932"/>
                <a:ext cx="2763834" cy="830997"/>
              </a:xfrm>
              <a:prstGeom prst="rect">
                <a:avLst/>
              </a:prstGeom>
              <a:blipFill>
                <a:blip r:embed="rId9"/>
                <a:stretch>
                  <a:fillRect l="-1101" t="-2206" b="-882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Accolade fermante 49"/>
          <p:cNvSpPr/>
          <p:nvPr/>
        </p:nvSpPr>
        <p:spPr>
          <a:xfrm rot="5400000" flipV="1">
            <a:off x="6936054" y="4022016"/>
            <a:ext cx="69005" cy="1369946"/>
          </a:xfrm>
          <a:prstGeom prst="rightBrace">
            <a:avLst>
              <a:gd name="adj1" fmla="val 8333"/>
              <a:gd name="adj2" fmla="val 43073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Accolade fermante 50"/>
          <p:cNvSpPr/>
          <p:nvPr/>
        </p:nvSpPr>
        <p:spPr>
          <a:xfrm rot="5400000" flipV="1">
            <a:off x="9164368" y="3216089"/>
            <a:ext cx="69007" cy="2981801"/>
          </a:xfrm>
          <a:prstGeom prst="rightBrace">
            <a:avLst>
              <a:gd name="adj1" fmla="val 8333"/>
              <a:gd name="adj2" fmla="val 52443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323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smtClean="0"/>
              <a:t>OUTLINE</a:t>
            </a:r>
            <a:endParaRPr lang="fr-FR" b="1" dirty="0"/>
          </a:p>
        </p:txBody>
      </p:sp>
      <p:cxnSp>
        <p:nvCxnSpPr>
          <p:cNvPr id="4" name="Connecteur en angle 3"/>
          <p:cNvCxnSpPr/>
          <p:nvPr/>
        </p:nvCxnSpPr>
        <p:spPr>
          <a:xfrm>
            <a:off x="615689" y="1075050"/>
            <a:ext cx="223322" cy="138822"/>
          </a:xfrm>
          <a:prstGeom prst="bentConnector3">
            <a:avLst>
              <a:gd name="adj1" fmla="val 1352"/>
            </a:avLst>
          </a:prstGeom>
          <a:ln>
            <a:solidFill>
              <a:srgbClr val="050AD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/>
          <p:cNvSpPr txBox="1"/>
          <p:nvPr/>
        </p:nvSpPr>
        <p:spPr>
          <a:xfrm>
            <a:off x="866721" y="1015351"/>
            <a:ext cx="2348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Forcing / key </a:t>
            </a:r>
            <a:r>
              <a:rPr lang="fr-FR" dirty="0" err="1" smtClean="0"/>
              <a:t>processes</a:t>
            </a:r>
            <a:endParaRPr lang="fr-FR" dirty="0"/>
          </a:p>
        </p:txBody>
      </p:sp>
      <p:cxnSp>
        <p:nvCxnSpPr>
          <p:cNvPr id="5" name="Connecteur en angle 4"/>
          <p:cNvCxnSpPr/>
          <p:nvPr/>
        </p:nvCxnSpPr>
        <p:spPr>
          <a:xfrm>
            <a:off x="615689" y="1780768"/>
            <a:ext cx="223322" cy="138822"/>
          </a:xfrm>
          <a:prstGeom prst="bentConnector3">
            <a:avLst>
              <a:gd name="adj1" fmla="val 1352"/>
            </a:avLst>
          </a:prstGeom>
          <a:ln>
            <a:solidFill>
              <a:srgbClr val="050AD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866721" y="1721069"/>
            <a:ext cx="2005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Sediment</a:t>
            </a:r>
            <a:r>
              <a:rPr lang="fr-FR" dirty="0" smtClean="0"/>
              <a:t> transport</a:t>
            </a:r>
            <a:endParaRPr lang="fr-FR" dirty="0"/>
          </a:p>
        </p:txBody>
      </p:sp>
      <p:cxnSp>
        <p:nvCxnSpPr>
          <p:cNvPr id="7" name="Connecteur en angle 6"/>
          <p:cNvCxnSpPr/>
          <p:nvPr/>
        </p:nvCxnSpPr>
        <p:spPr>
          <a:xfrm>
            <a:off x="615689" y="2486486"/>
            <a:ext cx="223322" cy="138822"/>
          </a:xfrm>
          <a:prstGeom prst="bentConnector3">
            <a:avLst>
              <a:gd name="adj1" fmla="val 1352"/>
            </a:avLst>
          </a:prstGeom>
          <a:ln>
            <a:solidFill>
              <a:srgbClr val="050AD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866721" y="2426787"/>
            <a:ext cx="2269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Seabed</a:t>
            </a:r>
            <a:r>
              <a:rPr lang="fr-FR" dirty="0" smtClean="0"/>
              <a:t> </a:t>
            </a:r>
            <a:r>
              <a:rPr lang="fr-FR" dirty="0" err="1" smtClean="0"/>
              <a:t>compartment</a:t>
            </a:r>
            <a:endParaRPr lang="fr-FR" dirty="0"/>
          </a:p>
        </p:txBody>
      </p:sp>
      <p:sp>
        <p:nvSpPr>
          <p:cNvPr id="9" name="Accolade fermante 8"/>
          <p:cNvSpPr/>
          <p:nvPr/>
        </p:nvSpPr>
        <p:spPr>
          <a:xfrm>
            <a:off x="3366655" y="1721069"/>
            <a:ext cx="166254" cy="1170250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3763504" y="2102620"/>
            <a:ext cx="2654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SED2D/SED3D </a:t>
            </a:r>
            <a:r>
              <a:rPr lang="fr-FR" dirty="0" err="1" smtClean="0"/>
              <a:t>specificities</a:t>
            </a:r>
            <a:endParaRPr lang="fr-FR" dirty="0"/>
          </a:p>
        </p:txBody>
      </p:sp>
      <p:cxnSp>
        <p:nvCxnSpPr>
          <p:cNvPr id="11" name="Connecteur en angle 10"/>
          <p:cNvCxnSpPr/>
          <p:nvPr/>
        </p:nvCxnSpPr>
        <p:spPr>
          <a:xfrm>
            <a:off x="617047" y="3192204"/>
            <a:ext cx="223322" cy="138822"/>
          </a:xfrm>
          <a:prstGeom prst="bentConnector3">
            <a:avLst>
              <a:gd name="adj1" fmla="val 1352"/>
            </a:avLst>
          </a:prstGeom>
          <a:ln>
            <a:solidFill>
              <a:srgbClr val="050AD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868079" y="3132505"/>
            <a:ext cx="3036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Applications / </a:t>
            </a:r>
            <a:r>
              <a:rPr lang="fr-FR" dirty="0" err="1" smtClean="0"/>
              <a:t>Ongoing</a:t>
            </a:r>
            <a:r>
              <a:rPr lang="fr-FR" dirty="0" smtClean="0"/>
              <a:t> </a:t>
            </a:r>
            <a:r>
              <a:rPr lang="fr-FR" dirty="0" err="1" smtClean="0"/>
              <a:t>studies</a:t>
            </a:r>
            <a:endParaRPr lang="fr-FR" dirty="0"/>
          </a:p>
        </p:txBody>
      </p:sp>
      <p:cxnSp>
        <p:nvCxnSpPr>
          <p:cNvPr id="13" name="Connecteur en angle 12"/>
          <p:cNvCxnSpPr/>
          <p:nvPr/>
        </p:nvCxnSpPr>
        <p:spPr>
          <a:xfrm>
            <a:off x="615689" y="3849578"/>
            <a:ext cx="223322" cy="138822"/>
          </a:xfrm>
          <a:prstGeom prst="bentConnector3">
            <a:avLst>
              <a:gd name="adj1" fmla="val 1352"/>
            </a:avLst>
          </a:prstGeom>
          <a:ln>
            <a:solidFill>
              <a:srgbClr val="050AD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866721" y="3789879"/>
            <a:ext cx="2730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Perspectives &amp; Conclusions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0144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ZoneTexte 24"/>
          <p:cNvSpPr txBox="1"/>
          <p:nvPr/>
        </p:nvSpPr>
        <p:spPr>
          <a:xfrm>
            <a:off x="0" y="-339"/>
            <a:ext cx="12192000" cy="3815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Future </a:t>
            </a:r>
            <a:r>
              <a:rPr lang="fr-FR" dirty="0" err="1" smtClean="0"/>
              <a:t>developments</a:t>
            </a:r>
            <a:endParaRPr lang="fr-FR" b="1" dirty="0"/>
          </a:p>
        </p:txBody>
      </p:sp>
      <p:cxnSp>
        <p:nvCxnSpPr>
          <p:cNvPr id="52" name="Connecteur en angle 51"/>
          <p:cNvCxnSpPr/>
          <p:nvPr/>
        </p:nvCxnSpPr>
        <p:spPr>
          <a:xfrm>
            <a:off x="301749" y="720543"/>
            <a:ext cx="223322" cy="138822"/>
          </a:xfrm>
          <a:prstGeom prst="bentConnector3">
            <a:avLst>
              <a:gd name="adj1" fmla="val 1352"/>
            </a:avLst>
          </a:prstGeom>
          <a:ln>
            <a:solidFill>
              <a:srgbClr val="050AD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ZoneTexte 52"/>
          <p:cNvSpPr txBox="1"/>
          <p:nvPr/>
        </p:nvSpPr>
        <p:spPr>
          <a:xfrm>
            <a:off x="674816" y="674823"/>
            <a:ext cx="4731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Towards</a:t>
            </a:r>
            <a:r>
              <a:rPr lang="fr-FR" dirty="0"/>
              <a:t> a fusion of the </a:t>
            </a:r>
            <a:r>
              <a:rPr lang="fr-FR" dirty="0" err="1"/>
              <a:t>two</a:t>
            </a:r>
            <a:r>
              <a:rPr lang="fr-FR" dirty="0"/>
              <a:t> </a:t>
            </a:r>
            <a:r>
              <a:rPr lang="fr-FR" dirty="0" err="1"/>
              <a:t>sediment</a:t>
            </a:r>
            <a:r>
              <a:rPr lang="fr-FR" dirty="0"/>
              <a:t> modules ?</a:t>
            </a:r>
          </a:p>
        </p:txBody>
      </p:sp>
      <p:cxnSp>
        <p:nvCxnSpPr>
          <p:cNvPr id="54" name="Connecteur en angle 53"/>
          <p:cNvCxnSpPr/>
          <p:nvPr/>
        </p:nvCxnSpPr>
        <p:spPr>
          <a:xfrm>
            <a:off x="301749" y="2441971"/>
            <a:ext cx="223322" cy="138822"/>
          </a:xfrm>
          <a:prstGeom prst="bentConnector3">
            <a:avLst>
              <a:gd name="adj1" fmla="val 1352"/>
            </a:avLst>
          </a:prstGeom>
          <a:ln>
            <a:solidFill>
              <a:srgbClr val="050AD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55" name="ZoneTexte 54"/>
              <p:cNvSpPr txBox="1"/>
              <p:nvPr/>
            </p:nvSpPr>
            <p:spPr>
              <a:xfrm>
                <a:off x="674816" y="2396251"/>
                <a:ext cx="84375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/>
                  <a:t>Computation times </a:t>
                </a:r>
                <a:r>
                  <a:rPr lang="fr-FR" dirty="0" smtClean="0"/>
                  <a:t>for </a:t>
                </a:r>
                <a:r>
                  <a:rPr lang="fr-FR" dirty="0" smtClean="0"/>
                  <a:t>advection/diffusion of </a:t>
                </a:r>
                <a:r>
                  <a:rPr lang="fr-FR" dirty="0" err="1" smtClean="0"/>
                  <a:t>sediments</a:t>
                </a:r>
                <a:r>
                  <a:rPr lang="fr-FR" dirty="0" smtClean="0"/>
                  <a:t> </a:t>
                </a:r>
                <a:r>
                  <a:rPr lang="fr-FR" dirty="0" smtClean="0">
                    <a:sym typeface="Wingdings" panose="05000000000000000000" pitchFamily="2" charset="2"/>
                  </a:rPr>
                  <a:t>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</m:oMath>
                </a14:m>
                <a:r>
                  <a:rPr lang="fr-FR" dirty="0" smtClean="0">
                    <a:sym typeface="Wingdings" panose="05000000000000000000" pitchFamily="2" charset="2"/>
                  </a:rPr>
                  <a:t>strong increase/class </a:t>
                </a:r>
                <a:r>
                  <a:rPr lang="fr-FR" dirty="0" err="1" smtClean="0">
                    <a:sym typeface="Wingdings" panose="05000000000000000000" pitchFamily="2" charset="2"/>
                  </a:rPr>
                  <a:t>added</a:t>
                </a:r>
                <a:r>
                  <a:rPr lang="fr-FR" dirty="0" smtClean="0">
                    <a:sym typeface="Wingdings" panose="05000000000000000000" pitchFamily="2" charset="2"/>
                  </a:rPr>
                  <a:t> </a:t>
                </a:r>
                <a:endParaRPr lang="fr-FR" dirty="0"/>
              </a:p>
            </p:txBody>
          </p:sp>
        </mc:Choice>
        <mc:Fallback>
          <p:sp>
            <p:nvSpPr>
              <p:cNvPr id="55" name="ZoneTexte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816" y="2396251"/>
                <a:ext cx="8437503" cy="369332"/>
              </a:xfrm>
              <a:prstGeom prst="rect">
                <a:avLst/>
              </a:prstGeom>
              <a:blipFill rotWithShape="0">
                <a:blip r:embed="rId2"/>
                <a:stretch>
                  <a:fillRect l="-650" t="-9836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ZoneTexte 11"/>
          <p:cNvSpPr txBox="1"/>
          <p:nvPr/>
        </p:nvSpPr>
        <p:spPr>
          <a:xfrm>
            <a:off x="2204722" y="3166573"/>
            <a:ext cx="4147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Specific</a:t>
            </a:r>
            <a:r>
              <a:rPr lang="fr-FR" dirty="0" smtClean="0"/>
              <a:t> time </a:t>
            </a:r>
            <a:r>
              <a:rPr lang="fr-FR" dirty="0" err="1" smtClean="0"/>
              <a:t>step</a:t>
            </a:r>
            <a:r>
              <a:rPr lang="fr-FR" dirty="0" smtClean="0"/>
              <a:t> for </a:t>
            </a:r>
            <a:r>
              <a:rPr lang="fr-FR" dirty="0" smtClean="0"/>
              <a:t>advection/diffusion</a:t>
            </a:r>
            <a:r>
              <a:rPr lang="fr-FR" dirty="0" smtClean="0"/>
              <a:t>?</a:t>
            </a:r>
            <a:endParaRPr lang="fr-FR" dirty="0"/>
          </a:p>
        </p:txBody>
      </p:sp>
      <p:sp>
        <p:nvSpPr>
          <p:cNvPr id="57" name="Flèche droite 56"/>
          <p:cNvSpPr/>
          <p:nvPr/>
        </p:nvSpPr>
        <p:spPr>
          <a:xfrm>
            <a:off x="1779572" y="3275517"/>
            <a:ext cx="412087" cy="229822"/>
          </a:xfrm>
          <a:prstGeom prst="rightArrow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2204722" y="1337802"/>
            <a:ext cx="4153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Gathering</a:t>
            </a:r>
            <a:r>
              <a:rPr lang="fr-FR" dirty="0" smtClean="0"/>
              <a:t> key concepts </a:t>
            </a:r>
            <a:r>
              <a:rPr lang="fr-FR" dirty="0" err="1" smtClean="0"/>
              <a:t>from</a:t>
            </a:r>
            <a:r>
              <a:rPr lang="fr-FR" dirty="0" smtClean="0"/>
              <a:t> </a:t>
            </a:r>
            <a:r>
              <a:rPr lang="fr-FR" dirty="0" err="1" smtClean="0"/>
              <a:t>each</a:t>
            </a:r>
            <a:r>
              <a:rPr lang="fr-FR" dirty="0" smtClean="0"/>
              <a:t> module</a:t>
            </a:r>
            <a:endParaRPr lang="fr-FR" dirty="0"/>
          </a:p>
        </p:txBody>
      </p:sp>
      <p:sp>
        <p:nvSpPr>
          <p:cNvPr id="14" name="Flèche droite 13"/>
          <p:cNvSpPr/>
          <p:nvPr/>
        </p:nvSpPr>
        <p:spPr>
          <a:xfrm>
            <a:off x="1779572" y="1446746"/>
            <a:ext cx="412087" cy="229822"/>
          </a:xfrm>
          <a:prstGeom prst="rightArrow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072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-339"/>
            <a:ext cx="12192000" cy="3815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smtClean="0"/>
              <a:t>Conclusions</a:t>
            </a:r>
            <a:endParaRPr lang="fr-FR" b="1" dirty="0"/>
          </a:p>
        </p:txBody>
      </p:sp>
      <p:sp>
        <p:nvSpPr>
          <p:cNvPr id="2" name="ZoneTexte 1"/>
          <p:cNvSpPr txBox="1"/>
          <p:nvPr/>
        </p:nvSpPr>
        <p:spPr>
          <a:xfrm>
            <a:off x="254643" y="682906"/>
            <a:ext cx="5911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smtClean="0"/>
              <a:t>2 </a:t>
            </a:r>
            <a:r>
              <a:rPr lang="fr-FR" dirty="0" err="1" smtClean="0"/>
              <a:t>sediment</a:t>
            </a:r>
            <a:r>
              <a:rPr lang="fr-FR" dirty="0" smtClean="0"/>
              <a:t> modules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different</a:t>
            </a:r>
            <a:r>
              <a:rPr lang="fr-FR" dirty="0" smtClean="0"/>
              <a:t> </a:t>
            </a:r>
            <a:r>
              <a:rPr lang="fr-FR" dirty="0" err="1" smtClean="0"/>
              <a:t>advantages</a:t>
            </a:r>
            <a:r>
              <a:rPr lang="fr-FR" dirty="0" smtClean="0"/>
              <a:t>/drawbacks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2276942" y="1273215"/>
            <a:ext cx="23859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/>
              <a:t>SED2D</a:t>
            </a:r>
          </a:p>
          <a:p>
            <a:pPr algn="ctr"/>
            <a:r>
              <a:rPr lang="fr-FR" dirty="0" smtClean="0"/>
              <a:t>Total transport </a:t>
            </a:r>
          </a:p>
          <a:p>
            <a:pPr algn="ctr"/>
            <a:r>
              <a:rPr lang="fr-FR" dirty="0" smtClean="0">
                <a:sym typeface="Wingdings" panose="05000000000000000000" pitchFamily="2" charset="2"/>
              </a:rPr>
              <a:t> </a:t>
            </a:r>
            <a:r>
              <a:rPr lang="fr-FR" dirty="0" smtClean="0"/>
              <a:t>semi </a:t>
            </a:r>
            <a:r>
              <a:rPr lang="fr-FR" dirty="0" err="1" smtClean="0"/>
              <a:t>empirical</a:t>
            </a:r>
            <a:endParaRPr lang="fr-FR" dirty="0" smtClean="0"/>
          </a:p>
          <a:p>
            <a:pPr algn="ctr"/>
            <a:r>
              <a:rPr lang="fr-FR" dirty="0" err="1" smtClean="0"/>
              <a:t>Fast</a:t>
            </a:r>
            <a:r>
              <a:rPr lang="fr-FR" dirty="0" smtClean="0"/>
              <a:t> computation times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6096000" y="1273215"/>
            <a:ext cx="32835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/>
              <a:t>SED3D</a:t>
            </a:r>
          </a:p>
          <a:p>
            <a:pPr algn="ctr"/>
            <a:r>
              <a:rPr lang="fr-FR" dirty="0" smtClean="0"/>
              <a:t>Transport more </a:t>
            </a:r>
            <a:r>
              <a:rPr lang="fr-FR" dirty="0" err="1" smtClean="0"/>
              <a:t>sophisticated</a:t>
            </a:r>
            <a:endParaRPr lang="fr-FR" dirty="0"/>
          </a:p>
          <a:p>
            <a:pPr algn="ctr"/>
            <a:r>
              <a:rPr lang="fr-FR" dirty="0" smtClean="0">
                <a:sym typeface="Wingdings" panose="05000000000000000000" pitchFamily="2" charset="2"/>
              </a:rPr>
              <a:t></a:t>
            </a:r>
            <a:r>
              <a:rPr lang="fr-FR" dirty="0" smtClean="0"/>
              <a:t> </a:t>
            </a:r>
            <a:r>
              <a:rPr lang="fr-FR" dirty="0" err="1" smtClean="0"/>
              <a:t>bedload</a:t>
            </a:r>
            <a:r>
              <a:rPr lang="fr-FR" dirty="0" smtClean="0"/>
              <a:t> + </a:t>
            </a:r>
            <a:r>
              <a:rPr lang="fr-FR" dirty="0"/>
              <a:t>a</a:t>
            </a:r>
            <a:r>
              <a:rPr lang="fr-FR" dirty="0" smtClean="0"/>
              <a:t>dvection/diffusion</a:t>
            </a:r>
          </a:p>
          <a:p>
            <a:pPr algn="ctr"/>
            <a:r>
              <a:rPr lang="fr-FR" dirty="0" smtClean="0"/>
              <a:t>Time-</a:t>
            </a:r>
            <a:r>
              <a:rPr lang="fr-FR" dirty="0" err="1" smtClean="0"/>
              <a:t>consuming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254643" y="3180917"/>
            <a:ext cx="7697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smtClean="0"/>
              <a:t>SCHISM+WWM+SED3D: </a:t>
            </a:r>
            <a:r>
              <a:rPr lang="fr-FR" dirty="0" err="1" smtClean="0"/>
              <a:t>exciting</a:t>
            </a:r>
            <a:r>
              <a:rPr lang="fr-FR" dirty="0" smtClean="0"/>
              <a:t> perspectives </a:t>
            </a:r>
            <a:r>
              <a:rPr lang="fr-FR" dirty="0" err="1" smtClean="0"/>
              <a:t>dealing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morphodynamics</a:t>
            </a:r>
            <a:r>
              <a:rPr lang="fr-FR" dirty="0" smtClean="0"/>
              <a:t>!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254643" y="3888290"/>
            <a:ext cx="2567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smtClean="0"/>
              <a:t>Future </a:t>
            </a:r>
            <a:r>
              <a:rPr lang="fr-FR" dirty="0" err="1" smtClean="0"/>
              <a:t>improvements</a:t>
            </a:r>
            <a:r>
              <a:rPr lang="fr-FR" dirty="0" smtClean="0"/>
              <a:t>: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694482" y="4398380"/>
            <a:ext cx="81791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 err="1" smtClean="0"/>
              <a:t>Bed</a:t>
            </a:r>
            <a:r>
              <a:rPr lang="fr-FR" dirty="0" smtClean="0"/>
              <a:t> </a:t>
            </a:r>
            <a:r>
              <a:rPr lang="fr-FR" dirty="0" err="1" smtClean="0"/>
              <a:t>compartment</a:t>
            </a:r>
            <a:r>
              <a:rPr lang="fr-FR" dirty="0" smtClean="0"/>
              <a:t> / Water-</a:t>
            </a:r>
            <a:r>
              <a:rPr lang="fr-FR" dirty="0" err="1" smtClean="0"/>
              <a:t>sediment</a:t>
            </a:r>
            <a:r>
              <a:rPr lang="fr-FR" dirty="0" smtClean="0"/>
              <a:t> exchanges (</a:t>
            </a:r>
            <a:r>
              <a:rPr lang="fr-FR" dirty="0" err="1" smtClean="0"/>
              <a:t>processes</a:t>
            </a:r>
            <a:r>
              <a:rPr lang="fr-FR" dirty="0" smtClean="0"/>
              <a:t>, </a:t>
            </a:r>
            <a:r>
              <a:rPr lang="fr-FR" dirty="0" err="1" smtClean="0"/>
              <a:t>sediment</a:t>
            </a:r>
            <a:r>
              <a:rPr lang="fr-FR" dirty="0" smtClean="0"/>
              <a:t> interactions)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 smtClean="0"/>
              <a:t>Computation times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9466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240606" y="548003"/>
            <a:ext cx="2045881" cy="369332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err="1" smtClean="0"/>
              <a:t>Bottom</a:t>
            </a:r>
            <a:r>
              <a:rPr lang="fr-FR" dirty="0" smtClean="0"/>
              <a:t> </a:t>
            </a:r>
            <a:r>
              <a:rPr lang="fr-FR" dirty="0" err="1" smtClean="0"/>
              <a:t>shear</a:t>
            </a:r>
            <a:r>
              <a:rPr lang="fr-FR" dirty="0" smtClean="0"/>
              <a:t> stress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/>
              <p:cNvSpPr txBox="1"/>
              <p:nvPr/>
            </p:nvSpPr>
            <p:spPr>
              <a:xfrm>
                <a:off x="349628" y="1158650"/>
                <a:ext cx="14607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fr-FR" b="1" dirty="0" smtClean="0"/>
                  <a:t>Current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𝝉</m:t>
                        </m:r>
                      </m:e>
                      <m:sub>
                        <m:r>
                          <a:rPr lang="fr-F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endParaRPr lang="fr-FR" b="1" dirty="0"/>
              </a:p>
            </p:txBody>
          </p:sp>
        </mc:Choice>
        <mc:Fallback xmlns="">
          <p:sp>
            <p:nvSpPr>
              <p:cNvPr id="7" name="ZoneText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628" y="1158650"/>
                <a:ext cx="1460721" cy="369332"/>
              </a:xfrm>
              <a:prstGeom prst="rect">
                <a:avLst/>
              </a:prstGeom>
              <a:blipFill>
                <a:blip r:embed="rId2"/>
                <a:stretch>
                  <a:fillRect l="-2500" t="-8197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/>
              <p:cNvSpPr txBox="1"/>
              <p:nvPr/>
            </p:nvSpPr>
            <p:spPr>
              <a:xfrm>
                <a:off x="2275085" y="3547188"/>
                <a:ext cx="28309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</m:oMath>
                </a14:m>
                <a:r>
                  <a:rPr lang="fr-FR" dirty="0" smtClean="0"/>
                  <a:t> </a:t>
                </a:r>
                <a:r>
                  <a:rPr lang="fr-FR" dirty="0" err="1" smtClean="0"/>
                  <a:t>limiters</a:t>
                </a:r>
                <a:r>
                  <a:rPr lang="fr-FR" dirty="0" smtClean="0"/>
                  <a:t> (drag coefficient)</a:t>
                </a:r>
                <a:endParaRPr lang="fr-FR" dirty="0"/>
              </a:p>
            </p:txBody>
          </p:sp>
        </mc:Choice>
        <mc:Fallback xmlns="">
          <p:sp>
            <p:nvSpPr>
              <p:cNvPr id="11" name="ZoneText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5085" y="3547188"/>
                <a:ext cx="2830903" cy="369332"/>
              </a:xfrm>
              <a:prstGeom prst="rect">
                <a:avLst/>
              </a:prstGeom>
              <a:blipFill>
                <a:blip r:embed="rId3"/>
                <a:stretch>
                  <a:fillRect t="-10000" r="-1935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/>
              <p:cNvSpPr txBox="1"/>
              <p:nvPr/>
            </p:nvSpPr>
            <p:spPr>
              <a:xfrm>
                <a:off x="2251879" y="1229906"/>
                <a:ext cx="2455737" cy="276999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d>
                      <m:dPr>
                        <m:begChr m:val="|"/>
                        <m:endChr m:val="|"/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e>
                    </m:d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fr-FR" dirty="0" smtClean="0"/>
                  <a:t>   </a:t>
                </a:r>
                <a14:m>
                  <m:oMath xmlns:m="http://schemas.openxmlformats.org/officeDocument/2006/math">
                    <m:r>
                      <a:rPr lang="fr-FR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FR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[</m:t>
                    </m:r>
                    <m:r>
                      <a:rPr lang="fr-FR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  <m:r>
                      <a:rPr lang="fr-FR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fr-FR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fr-FR" dirty="0" smtClean="0"/>
                  <a:t>]</a:t>
                </a:r>
                <a:endParaRPr lang="fr-FR" dirty="0"/>
              </a:p>
            </p:txBody>
          </p:sp>
        </mc:Choice>
        <mc:Fallback xmlns="">
          <p:sp>
            <p:nvSpPr>
              <p:cNvPr id="12" name="ZoneText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1879" y="1229906"/>
                <a:ext cx="2455737" cy="276999"/>
              </a:xfrm>
              <a:prstGeom prst="rect">
                <a:avLst/>
              </a:prstGeom>
              <a:blipFill rotWithShape="0">
                <a:blip r:embed="rId4"/>
                <a:stretch>
                  <a:fillRect l="-2222" t="-25532" r="-4938" b="-46809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/>
              <p:cNvSpPr txBox="1"/>
              <p:nvPr/>
            </p:nvSpPr>
            <p:spPr>
              <a:xfrm>
                <a:off x="5080479" y="1054499"/>
                <a:ext cx="1713290" cy="7705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𝜅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fr-FR" b="0" i="0" smtClean="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⁡(</m:t>
                                  </m:r>
                                  <m:f>
                                    <m:fPr>
                                      <m:ctrlP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fr-FR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b="0" i="1" smtClean="0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lang="fr-FR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fr-FR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b="0" i="1" smtClean="0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lang="fr-FR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den>
                                  </m:f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3" name="ZoneTexte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0479" y="1054499"/>
                <a:ext cx="1713290" cy="770596"/>
              </a:xfrm>
              <a:prstGeom prst="rect">
                <a:avLst/>
              </a:prstGeom>
              <a:blipFill rotWithShape="0">
                <a:blip r:embed="rId5"/>
                <a:stretch>
                  <a:fillRect b="-79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ZoneTexte 58"/>
              <p:cNvSpPr txBox="1"/>
              <p:nvPr/>
            </p:nvSpPr>
            <p:spPr>
              <a:xfrm>
                <a:off x="2286686" y="2471176"/>
                <a:ext cx="554427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>
                    <a:solidFill>
                      <a:schemeClr val="bg1">
                        <a:lumMod val="50000"/>
                      </a:schemeClr>
                    </a:solidFill>
                  </a:rPr>
                  <a:t>Sediment</a:t>
                </a:r>
                <a:r>
                  <a:rPr lang="fr-FR" dirty="0" smtClean="0"/>
                  <a:t>: - </a:t>
                </a:r>
                <a:r>
                  <a:rPr lang="fr-FR" dirty="0" err="1" smtClean="0"/>
                  <a:t>diameter</a:t>
                </a:r>
                <a:r>
                  <a:rPr lang="fr-FR" dirty="0" smtClean="0"/>
                  <a:t> </a:t>
                </a:r>
                <a:r>
                  <a:rPr lang="fr-FR" i="1" dirty="0" smtClean="0"/>
                  <a:t>D</a:t>
                </a:r>
                <a:r>
                  <a:rPr lang="fr-FR" dirty="0" smtClean="0"/>
                  <a:t> </a:t>
                </a:r>
              </a:p>
              <a:p>
                <a:r>
                  <a:rPr lang="fr-FR" dirty="0">
                    <a:sym typeface="Wingdings" panose="05000000000000000000" pitchFamily="2" charset="2"/>
                  </a:rPr>
                  <a:t> </a:t>
                </a:r>
                <a:r>
                  <a:rPr lang="fr-FR" dirty="0" smtClean="0">
                    <a:sym typeface="Wingdings" panose="05000000000000000000" pitchFamily="2" charset="2"/>
                  </a:rPr>
                  <a:t>                  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𝑧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0</m:t>
                        </m:r>
                      </m:sub>
                    </m:sSub>
                  </m:oMath>
                </a14:m>
                <a:r>
                  <a:rPr lang="fr-FR" dirty="0" smtClean="0">
                    <a:sym typeface="Wingdings" panose="05000000000000000000" pitchFamily="2" charset="2"/>
                  </a:rPr>
                  <a:t>: skin [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r>
                      <a:rPr lang="fr-FR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𝑓</m:t>
                    </m:r>
                    <m:r>
                      <a:rPr lang="fr-FR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(</m:t>
                    </m:r>
                    <m:r>
                      <a:rPr lang="fr-FR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𝐷</m:t>
                    </m:r>
                    <m:r>
                      <a:rPr lang="fr-FR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)</m:t>
                    </m:r>
                    <m:r>
                      <a:rPr lang="fr-FR" b="0" i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]</m:t>
                    </m:r>
                  </m:oMath>
                </a14:m>
                <a:r>
                  <a:rPr lang="fr-FR" dirty="0" smtClean="0">
                    <a:sym typeface="Wingdings" panose="05000000000000000000" pitchFamily="2" charset="2"/>
                  </a:rPr>
                  <a:t> or </a:t>
                </a:r>
                <a:r>
                  <a:rPr lang="fr-FR" dirty="0" err="1" smtClean="0">
                    <a:sym typeface="Wingdings" panose="05000000000000000000" pitchFamily="2" charset="2"/>
                  </a:rPr>
                  <a:t>form</a:t>
                </a:r>
                <a:r>
                  <a:rPr lang="fr-FR" dirty="0">
                    <a:sym typeface="Wingdings" panose="05000000000000000000" pitchFamily="2" charset="2"/>
                  </a:rPr>
                  <a:t> </a:t>
                </a:r>
                <a:r>
                  <a:rPr lang="fr-FR" dirty="0" smtClean="0">
                    <a:sym typeface="Wingdings" panose="05000000000000000000" pitchFamily="2" charset="2"/>
                  </a:rPr>
                  <a:t>(</a:t>
                </a:r>
                <a:r>
                  <a:rPr lang="fr-FR" dirty="0" err="1" smtClean="0">
                    <a:sym typeface="Wingdings" panose="05000000000000000000" pitchFamily="2" charset="2"/>
                  </a:rPr>
                  <a:t>ripples</a:t>
                </a:r>
                <a:r>
                  <a:rPr lang="fr-FR" dirty="0" smtClean="0">
                    <a:sym typeface="Wingdings" panose="05000000000000000000" pitchFamily="2" charset="2"/>
                  </a:rPr>
                  <a:t>) </a:t>
                </a:r>
                <a:r>
                  <a:rPr lang="fr-FR" dirty="0" err="1" smtClean="0">
                    <a:sym typeface="Wingdings" panose="05000000000000000000" pitchFamily="2" charset="2"/>
                  </a:rPr>
                  <a:t>roughness</a:t>
                </a:r>
                <a:endParaRPr lang="fr-FR" dirty="0"/>
              </a:p>
            </p:txBody>
          </p:sp>
        </mc:Choice>
        <mc:Fallback xmlns="">
          <p:sp>
            <p:nvSpPr>
              <p:cNvPr id="59" name="ZoneTexte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686" y="2471176"/>
                <a:ext cx="5544275" cy="646331"/>
              </a:xfrm>
              <a:prstGeom prst="rect">
                <a:avLst/>
              </a:prstGeom>
              <a:blipFill rotWithShape="0">
                <a:blip r:embed="rId6"/>
                <a:stretch>
                  <a:fillRect l="-879" t="-4717" r="-440" b="-1415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/>
              <p:cNvSpPr txBox="1"/>
              <p:nvPr/>
            </p:nvSpPr>
            <p:spPr>
              <a:xfrm>
                <a:off x="2515214" y="4251960"/>
                <a:ext cx="21343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fr-FR" dirty="0" smtClean="0"/>
                  <a:t>Min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fr-FR" dirty="0" smtClean="0"/>
                  <a:t> in SCHISM</a:t>
                </a:r>
                <a:endParaRPr lang="fr-FR" dirty="0"/>
              </a:p>
            </p:txBody>
          </p:sp>
        </mc:Choice>
        <mc:Fallback xmlns="">
          <p:sp>
            <p:nvSpPr>
              <p:cNvPr id="2" name="ZoneText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14" y="4251960"/>
                <a:ext cx="2134302" cy="369332"/>
              </a:xfrm>
              <a:prstGeom prst="rect">
                <a:avLst/>
              </a:prstGeom>
              <a:blipFill>
                <a:blip r:embed="rId7"/>
                <a:stretch>
                  <a:fillRect l="-2000" t="-10000" r="-1714" b="-25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ZoneTexte 39"/>
              <p:cNvSpPr txBox="1"/>
              <p:nvPr/>
            </p:nvSpPr>
            <p:spPr>
              <a:xfrm>
                <a:off x="2515213" y="4799116"/>
                <a:ext cx="2205091" cy="3730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fr-FR" dirty="0" smtClean="0"/>
                  <a:t>Max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den>
                    </m:f>
                  </m:oMath>
                </a14:m>
                <a:r>
                  <a:rPr lang="fr-FR" dirty="0" smtClean="0"/>
                  <a:t> in SED2D</a:t>
                </a:r>
                <a:endParaRPr lang="fr-FR" dirty="0"/>
              </a:p>
            </p:txBody>
          </p:sp>
        </mc:Choice>
        <mc:Fallback xmlns="">
          <p:sp>
            <p:nvSpPr>
              <p:cNvPr id="40" name="ZoneTexte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13" y="4799116"/>
                <a:ext cx="2205091" cy="373051"/>
              </a:xfrm>
              <a:prstGeom prst="rect">
                <a:avLst/>
              </a:prstGeom>
              <a:blipFill>
                <a:blip r:embed="rId8"/>
                <a:stretch>
                  <a:fillRect l="-1939" t="-114754" r="-1662" b="-17704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ZoneTexte 45"/>
              <p:cNvSpPr txBox="1"/>
              <p:nvPr/>
            </p:nvSpPr>
            <p:spPr>
              <a:xfrm>
                <a:off x="2515213" y="5360269"/>
                <a:ext cx="31961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fr-FR" dirty="0" smtClean="0"/>
                  <a:t>Min/Max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</m:oMath>
                </a14:m>
                <a:r>
                  <a:rPr lang="fr-FR" dirty="0" smtClean="0"/>
                  <a:t> values in SED3D</a:t>
                </a:r>
                <a:endParaRPr lang="fr-FR" dirty="0"/>
              </a:p>
            </p:txBody>
          </p:sp>
        </mc:Choice>
        <mc:Fallback xmlns="">
          <p:sp>
            <p:nvSpPr>
              <p:cNvPr id="46" name="ZoneTexte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13" y="5360269"/>
                <a:ext cx="3196131" cy="369332"/>
              </a:xfrm>
              <a:prstGeom prst="rect">
                <a:avLst/>
              </a:prstGeom>
              <a:blipFill>
                <a:blip r:embed="rId9"/>
                <a:stretch>
                  <a:fillRect l="-1336" t="-8197" r="-763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ag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656" y="3071002"/>
            <a:ext cx="4306883" cy="3537572"/>
          </a:xfrm>
          <a:prstGeom prst="rect">
            <a:avLst/>
          </a:prstGeom>
        </p:spPr>
      </p:pic>
      <p:grpSp>
        <p:nvGrpSpPr>
          <p:cNvPr id="16" name="Groupe 15"/>
          <p:cNvGrpSpPr/>
          <p:nvPr/>
        </p:nvGrpSpPr>
        <p:grpSpPr>
          <a:xfrm>
            <a:off x="7956935" y="548363"/>
            <a:ext cx="3818940" cy="2439396"/>
            <a:chOff x="7691752" y="373552"/>
            <a:chExt cx="3818940" cy="2439396"/>
          </a:xfrm>
        </p:grpSpPr>
        <p:cxnSp>
          <p:nvCxnSpPr>
            <p:cNvPr id="15" name="Connecteur droit 14"/>
            <p:cNvCxnSpPr/>
            <p:nvPr/>
          </p:nvCxnSpPr>
          <p:spPr>
            <a:xfrm flipV="1">
              <a:off x="8637724" y="2564304"/>
              <a:ext cx="1365626" cy="95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Forme libre 16"/>
            <p:cNvSpPr/>
            <p:nvPr/>
          </p:nvSpPr>
          <p:spPr>
            <a:xfrm>
              <a:off x="8649808" y="2420458"/>
              <a:ext cx="144374" cy="144804"/>
            </a:xfrm>
            <a:custGeom>
              <a:avLst/>
              <a:gdLst>
                <a:gd name="connsiteX0" fmla="*/ 0 w 153007"/>
                <a:gd name="connsiteY0" fmla="*/ 80147 h 153007"/>
                <a:gd name="connsiteX1" fmla="*/ 25501 w 153007"/>
                <a:gd name="connsiteY1" fmla="*/ 10929 h 153007"/>
                <a:gd name="connsiteX2" fmla="*/ 54645 w 153007"/>
                <a:gd name="connsiteY2" fmla="*/ 0 h 153007"/>
                <a:gd name="connsiteX3" fmla="*/ 87432 w 153007"/>
                <a:gd name="connsiteY3" fmla="*/ 0 h 153007"/>
                <a:gd name="connsiteX4" fmla="*/ 112933 w 153007"/>
                <a:gd name="connsiteY4" fmla="*/ 0 h 153007"/>
                <a:gd name="connsiteX5" fmla="*/ 142078 w 153007"/>
                <a:gd name="connsiteY5" fmla="*/ 7286 h 153007"/>
                <a:gd name="connsiteX6" fmla="*/ 149364 w 153007"/>
                <a:gd name="connsiteY6" fmla="*/ 32788 h 153007"/>
                <a:gd name="connsiteX7" fmla="*/ 153007 w 153007"/>
                <a:gd name="connsiteY7" fmla="*/ 65575 h 153007"/>
                <a:gd name="connsiteX8" fmla="*/ 153007 w 153007"/>
                <a:gd name="connsiteY8" fmla="*/ 91076 h 153007"/>
                <a:gd name="connsiteX9" fmla="*/ 149364 w 153007"/>
                <a:gd name="connsiteY9" fmla="*/ 120220 h 153007"/>
                <a:gd name="connsiteX10" fmla="*/ 138435 w 153007"/>
                <a:gd name="connsiteY10" fmla="*/ 123863 h 153007"/>
                <a:gd name="connsiteX11" fmla="*/ 120220 w 153007"/>
                <a:gd name="connsiteY11" fmla="*/ 138435 h 153007"/>
                <a:gd name="connsiteX12" fmla="*/ 94718 w 153007"/>
                <a:gd name="connsiteY12" fmla="*/ 153007 h 153007"/>
                <a:gd name="connsiteX13" fmla="*/ 76503 w 153007"/>
                <a:gd name="connsiteY13" fmla="*/ 153007 h 153007"/>
                <a:gd name="connsiteX14" fmla="*/ 54645 w 153007"/>
                <a:gd name="connsiteY14" fmla="*/ 145721 h 153007"/>
                <a:gd name="connsiteX15" fmla="*/ 29144 w 153007"/>
                <a:gd name="connsiteY15" fmla="*/ 131149 h 153007"/>
                <a:gd name="connsiteX16" fmla="*/ 0 w 153007"/>
                <a:gd name="connsiteY16" fmla="*/ 80147 h 153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07" h="153007">
                  <a:moveTo>
                    <a:pt x="0" y="80147"/>
                  </a:moveTo>
                  <a:lnTo>
                    <a:pt x="25501" y="10929"/>
                  </a:lnTo>
                  <a:lnTo>
                    <a:pt x="54645" y="0"/>
                  </a:lnTo>
                  <a:lnTo>
                    <a:pt x="87432" y="0"/>
                  </a:lnTo>
                  <a:lnTo>
                    <a:pt x="112933" y="0"/>
                  </a:lnTo>
                  <a:lnTo>
                    <a:pt x="142078" y="7286"/>
                  </a:lnTo>
                  <a:lnTo>
                    <a:pt x="149364" y="32788"/>
                  </a:lnTo>
                  <a:lnTo>
                    <a:pt x="153007" y="65575"/>
                  </a:lnTo>
                  <a:lnTo>
                    <a:pt x="153007" y="91076"/>
                  </a:lnTo>
                  <a:lnTo>
                    <a:pt x="149364" y="120220"/>
                  </a:lnTo>
                  <a:lnTo>
                    <a:pt x="138435" y="123863"/>
                  </a:lnTo>
                  <a:lnTo>
                    <a:pt x="120220" y="138435"/>
                  </a:lnTo>
                  <a:lnTo>
                    <a:pt x="94718" y="153007"/>
                  </a:lnTo>
                  <a:lnTo>
                    <a:pt x="76503" y="153007"/>
                  </a:lnTo>
                  <a:lnTo>
                    <a:pt x="54645" y="145721"/>
                  </a:lnTo>
                  <a:lnTo>
                    <a:pt x="29144" y="131149"/>
                  </a:lnTo>
                  <a:lnTo>
                    <a:pt x="0" y="8014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8" name="Forme libre 17"/>
            <p:cNvSpPr/>
            <p:nvPr/>
          </p:nvSpPr>
          <p:spPr>
            <a:xfrm>
              <a:off x="8806636" y="2425258"/>
              <a:ext cx="144374" cy="144804"/>
            </a:xfrm>
            <a:custGeom>
              <a:avLst/>
              <a:gdLst>
                <a:gd name="connsiteX0" fmla="*/ 0 w 153007"/>
                <a:gd name="connsiteY0" fmla="*/ 80147 h 153007"/>
                <a:gd name="connsiteX1" fmla="*/ 25501 w 153007"/>
                <a:gd name="connsiteY1" fmla="*/ 10929 h 153007"/>
                <a:gd name="connsiteX2" fmla="*/ 54645 w 153007"/>
                <a:gd name="connsiteY2" fmla="*/ 0 h 153007"/>
                <a:gd name="connsiteX3" fmla="*/ 87432 w 153007"/>
                <a:gd name="connsiteY3" fmla="*/ 0 h 153007"/>
                <a:gd name="connsiteX4" fmla="*/ 112933 w 153007"/>
                <a:gd name="connsiteY4" fmla="*/ 0 h 153007"/>
                <a:gd name="connsiteX5" fmla="*/ 142078 w 153007"/>
                <a:gd name="connsiteY5" fmla="*/ 7286 h 153007"/>
                <a:gd name="connsiteX6" fmla="*/ 149364 w 153007"/>
                <a:gd name="connsiteY6" fmla="*/ 32788 h 153007"/>
                <a:gd name="connsiteX7" fmla="*/ 153007 w 153007"/>
                <a:gd name="connsiteY7" fmla="*/ 65575 h 153007"/>
                <a:gd name="connsiteX8" fmla="*/ 153007 w 153007"/>
                <a:gd name="connsiteY8" fmla="*/ 91076 h 153007"/>
                <a:gd name="connsiteX9" fmla="*/ 149364 w 153007"/>
                <a:gd name="connsiteY9" fmla="*/ 120220 h 153007"/>
                <a:gd name="connsiteX10" fmla="*/ 138435 w 153007"/>
                <a:gd name="connsiteY10" fmla="*/ 123863 h 153007"/>
                <a:gd name="connsiteX11" fmla="*/ 120220 w 153007"/>
                <a:gd name="connsiteY11" fmla="*/ 138435 h 153007"/>
                <a:gd name="connsiteX12" fmla="*/ 94718 w 153007"/>
                <a:gd name="connsiteY12" fmla="*/ 153007 h 153007"/>
                <a:gd name="connsiteX13" fmla="*/ 76503 w 153007"/>
                <a:gd name="connsiteY13" fmla="*/ 153007 h 153007"/>
                <a:gd name="connsiteX14" fmla="*/ 54645 w 153007"/>
                <a:gd name="connsiteY14" fmla="*/ 145721 h 153007"/>
                <a:gd name="connsiteX15" fmla="*/ 29144 w 153007"/>
                <a:gd name="connsiteY15" fmla="*/ 131149 h 153007"/>
                <a:gd name="connsiteX16" fmla="*/ 0 w 153007"/>
                <a:gd name="connsiteY16" fmla="*/ 80147 h 153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07" h="153007">
                  <a:moveTo>
                    <a:pt x="0" y="80147"/>
                  </a:moveTo>
                  <a:lnTo>
                    <a:pt x="25501" y="10929"/>
                  </a:lnTo>
                  <a:lnTo>
                    <a:pt x="54645" y="0"/>
                  </a:lnTo>
                  <a:lnTo>
                    <a:pt x="87432" y="0"/>
                  </a:lnTo>
                  <a:lnTo>
                    <a:pt x="112933" y="0"/>
                  </a:lnTo>
                  <a:lnTo>
                    <a:pt x="142078" y="7286"/>
                  </a:lnTo>
                  <a:lnTo>
                    <a:pt x="149364" y="32788"/>
                  </a:lnTo>
                  <a:lnTo>
                    <a:pt x="153007" y="65575"/>
                  </a:lnTo>
                  <a:lnTo>
                    <a:pt x="153007" y="91076"/>
                  </a:lnTo>
                  <a:lnTo>
                    <a:pt x="149364" y="120220"/>
                  </a:lnTo>
                  <a:lnTo>
                    <a:pt x="138435" y="123863"/>
                  </a:lnTo>
                  <a:lnTo>
                    <a:pt x="120220" y="138435"/>
                  </a:lnTo>
                  <a:lnTo>
                    <a:pt x="94718" y="153007"/>
                  </a:lnTo>
                  <a:lnTo>
                    <a:pt x="76503" y="153007"/>
                  </a:lnTo>
                  <a:lnTo>
                    <a:pt x="54645" y="145721"/>
                  </a:lnTo>
                  <a:lnTo>
                    <a:pt x="29144" y="131149"/>
                  </a:lnTo>
                  <a:lnTo>
                    <a:pt x="0" y="8014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9" name="Forme libre 18"/>
            <p:cNvSpPr/>
            <p:nvPr/>
          </p:nvSpPr>
          <p:spPr>
            <a:xfrm>
              <a:off x="8957446" y="2425258"/>
              <a:ext cx="144374" cy="144804"/>
            </a:xfrm>
            <a:custGeom>
              <a:avLst/>
              <a:gdLst>
                <a:gd name="connsiteX0" fmla="*/ 0 w 153007"/>
                <a:gd name="connsiteY0" fmla="*/ 80147 h 153007"/>
                <a:gd name="connsiteX1" fmla="*/ 25501 w 153007"/>
                <a:gd name="connsiteY1" fmla="*/ 10929 h 153007"/>
                <a:gd name="connsiteX2" fmla="*/ 54645 w 153007"/>
                <a:gd name="connsiteY2" fmla="*/ 0 h 153007"/>
                <a:gd name="connsiteX3" fmla="*/ 87432 w 153007"/>
                <a:gd name="connsiteY3" fmla="*/ 0 h 153007"/>
                <a:gd name="connsiteX4" fmla="*/ 112933 w 153007"/>
                <a:gd name="connsiteY4" fmla="*/ 0 h 153007"/>
                <a:gd name="connsiteX5" fmla="*/ 142078 w 153007"/>
                <a:gd name="connsiteY5" fmla="*/ 7286 h 153007"/>
                <a:gd name="connsiteX6" fmla="*/ 149364 w 153007"/>
                <a:gd name="connsiteY6" fmla="*/ 32788 h 153007"/>
                <a:gd name="connsiteX7" fmla="*/ 153007 w 153007"/>
                <a:gd name="connsiteY7" fmla="*/ 65575 h 153007"/>
                <a:gd name="connsiteX8" fmla="*/ 153007 w 153007"/>
                <a:gd name="connsiteY8" fmla="*/ 91076 h 153007"/>
                <a:gd name="connsiteX9" fmla="*/ 149364 w 153007"/>
                <a:gd name="connsiteY9" fmla="*/ 120220 h 153007"/>
                <a:gd name="connsiteX10" fmla="*/ 138435 w 153007"/>
                <a:gd name="connsiteY10" fmla="*/ 123863 h 153007"/>
                <a:gd name="connsiteX11" fmla="*/ 120220 w 153007"/>
                <a:gd name="connsiteY11" fmla="*/ 138435 h 153007"/>
                <a:gd name="connsiteX12" fmla="*/ 94718 w 153007"/>
                <a:gd name="connsiteY12" fmla="*/ 153007 h 153007"/>
                <a:gd name="connsiteX13" fmla="*/ 76503 w 153007"/>
                <a:gd name="connsiteY13" fmla="*/ 153007 h 153007"/>
                <a:gd name="connsiteX14" fmla="*/ 54645 w 153007"/>
                <a:gd name="connsiteY14" fmla="*/ 145721 h 153007"/>
                <a:gd name="connsiteX15" fmla="*/ 29144 w 153007"/>
                <a:gd name="connsiteY15" fmla="*/ 131149 h 153007"/>
                <a:gd name="connsiteX16" fmla="*/ 0 w 153007"/>
                <a:gd name="connsiteY16" fmla="*/ 80147 h 153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07" h="153007">
                  <a:moveTo>
                    <a:pt x="0" y="80147"/>
                  </a:moveTo>
                  <a:lnTo>
                    <a:pt x="25501" y="10929"/>
                  </a:lnTo>
                  <a:lnTo>
                    <a:pt x="54645" y="0"/>
                  </a:lnTo>
                  <a:lnTo>
                    <a:pt x="87432" y="0"/>
                  </a:lnTo>
                  <a:lnTo>
                    <a:pt x="112933" y="0"/>
                  </a:lnTo>
                  <a:lnTo>
                    <a:pt x="142078" y="7286"/>
                  </a:lnTo>
                  <a:lnTo>
                    <a:pt x="149364" y="32788"/>
                  </a:lnTo>
                  <a:lnTo>
                    <a:pt x="153007" y="65575"/>
                  </a:lnTo>
                  <a:lnTo>
                    <a:pt x="153007" y="91076"/>
                  </a:lnTo>
                  <a:lnTo>
                    <a:pt x="149364" y="120220"/>
                  </a:lnTo>
                  <a:lnTo>
                    <a:pt x="138435" y="123863"/>
                  </a:lnTo>
                  <a:lnTo>
                    <a:pt x="120220" y="138435"/>
                  </a:lnTo>
                  <a:lnTo>
                    <a:pt x="94718" y="153007"/>
                  </a:lnTo>
                  <a:lnTo>
                    <a:pt x="76503" y="153007"/>
                  </a:lnTo>
                  <a:lnTo>
                    <a:pt x="54645" y="145721"/>
                  </a:lnTo>
                  <a:lnTo>
                    <a:pt x="29144" y="131149"/>
                  </a:lnTo>
                  <a:lnTo>
                    <a:pt x="0" y="8014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20" name="Forme libre 19"/>
            <p:cNvSpPr/>
            <p:nvPr/>
          </p:nvSpPr>
          <p:spPr>
            <a:xfrm>
              <a:off x="9097039" y="2419501"/>
              <a:ext cx="144374" cy="144804"/>
            </a:xfrm>
            <a:custGeom>
              <a:avLst/>
              <a:gdLst>
                <a:gd name="connsiteX0" fmla="*/ 0 w 153007"/>
                <a:gd name="connsiteY0" fmla="*/ 80147 h 153007"/>
                <a:gd name="connsiteX1" fmla="*/ 25501 w 153007"/>
                <a:gd name="connsiteY1" fmla="*/ 10929 h 153007"/>
                <a:gd name="connsiteX2" fmla="*/ 54645 w 153007"/>
                <a:gd name="connsiteY2" fmla="*/ 0 h 153007"/>
                <a:gd name="connsiteX3" fmla="*/ 87432 w 153007"/>
                <a:gd name="connsiteY3" fmla="*/ 0 h 153007"/>
                <a:gd name="connsiteX4" fmla="*/ 112933 w 153007"/>
                <a:gd name="connsiteY4" fmla="*/ 0 h 153007"/>
                <a:gd name="connsiteX5" fmla="*/ 142078 w 153007"/>
                <a:gd name="connsiteY5" fmla="*/ 7286 h 153007"/>
                <a:gd name="connsiteX6" fmla="*/ 149364 w 153007"/>
                <a:gd name="connsiteY6" fmla="*/ 32788 h 153007"/>
                <a:gd name="connsiteX7" fmla="*/ 153007 w 153007"/>
                <a:gd name="connsiteY7" fmla="*/ 65575 h 153007"/>
                <a:gd name="connsiteX8" fmla="*/ 153007 w 153007"/>
                <a:gd name="connsiteY8" fmla="*/ 91076 h 153007"/>
                <a:gd name="connsiteX9" fmla="*/ 149364 w 153007"/>
                <a:gd name="connsiteY9" fmla="*/ 120220 h 153007"/>
                <a:gd name="connsiteX10" fmla="*/ 138435 w 153007"/>
                <a:gd name="connsiteY10" fmla="*/ 123863 h 153007"/>
                <a:gd name="connsiteX11" fmla="*/ 120220 w 153007"/>
                <a:gd name="connsiteY11" fmla="*/ 138435 h 153007"/>
                <a:gd name="connsiteX12" fmla="*/ 94718 w 153007"/>
                <a:gd name="connsiteY12" fmla="*/ 153007 h 153007"/>
                <a:gd name="connsiteX13" fmla="*/ 76503 w 153007"/>
                <a:gd name="connsiteY13" fmla="*/ 153007 h 153007"/>
                <a:gd name="connsiteX14" fmla="*/ 54645 w 153007"/>
                <a:gd name="connsiteY14" fmla="*/ 145721 h 153007"/>
                <a:gd name="connsiteX15" fmla="*/ 29144 w 153007"/>
                <a:gd name="connsiteY15" fmla="*/ 131149 h 153007"/>
                <a:gd name="connsiteX16" fmla="*/ 0 w 153007"/>
                <a:gd name="connsiteY16" fmla="*/ 80147 h 153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07" h="153007">
                  <a:moveTo>
                    <a:pt x="0" y="80147"/>
                  </a:moveTo>
                  <a:lnTo>
                    <a:pt x="25501" y="10929"/>
                  </a:lnTo>
                  <a:lnTo>
                    <a:pt x="54645" y="0"/>
                  </a:lnTo>
                  <a:lnTo>
                    <a:pt x="87432" y="0"/>
                  </a:lnTo>
                  <a:lnTo>
                    <a:pt x="112933" y="0"/>
                  </a:lnTo>
                  <a:lnTo>
                    <a:pt x="142078" y="7286"/>
                  </a:lnTo>
                  <a:lnTo>
                    <a:pt x="149364" y="32788"/>
                  </a:lnTo>
                  <a:lnTo>
                    <a:pt x="153007" y="65575"/>
                  </a:lnTo>
                  <a:lnTo>
                    <a:pt x="153007" y="91076"/>
                  </a:lnTo>
                  <a:lnTo>
                    <a:pt x="149364" y="120220"/>
                  </a:lnTo>
                  <a:lnTo>
                    <a:pt x="138435" y="123863"/>
                  </a:lnTo>
                  <a:lnTo>
                    <a:pt x="120220" y="138435"/>
                  </a:lnTo>
                  <a:lnTo>
                    <a:pt x="94718" y="153007"/>
                  </a:lnTo>
                  <a:lnTo>
                    <a:pt x="76503" y="153007"/>
                  </a:lnTo>
                  <a:lnTo>
                    <a:pt x="54645" y="145721"/>
                  </a:lnTo>
                  <a:lnTo>
                    <a:pt x="29144" y="131149"/>
                  </a:lnTo>
                  <a:lnTo>
                    <a:pt x="0" y="8014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21" name="Forme libre 20"/>
            <p:cNvSpPr/>
            <p:nvPr/>
          </p:nvSpPr>
          <p:spPr>
            <a:xfrm>
              <a:off x="9235761" y="2424300"/>
              <a:ext cx="144374" cy="144804"/>
            </a:xfrm>
            <a:custGeom>
              <a:avLst/>
              <a:gdLst>
                <a:gd name="connsiteX0" fmla="*/ 0 w 153007"/>
                <a:gd name="connsiteY0" fmla="*/ 80147 h 153007"/>
                <a:gd name="connsiteX1" fmla="*/ 25501 w 153007"/>
                <a:gd name="connsiteY1" fmla="*/ 10929 h 153007"/>
                <a:gd name="connsiteX2" fmla="*/ 54645 w 153007"/>
                <a:gd name="connsiteY2" fmla="*/ 0 h 153007"/>
                <a:gd name="connsiteX3" fmla="*/ 87432 w 153007"/>
                <a:gd name="connsiteY3" fmla="*/ 0 h 153007"/>
                <a:gd name="connsiteX4" fmla="*/ 112933 w 153007"/>
                <a:gd name="connsiteY4" fmla="*/ 0 h 153007"/>
                <a:gd name="connsiteX5" fmla="*/ 142078 w 153007"/>
                <a:gd name="connsiteY5" fmla="*/ 7286 h 153007"/>
                <a:gd name="connsiteX6" fmla="*/ 149364 w 153007"/>
                <a:gd name="connsiteY6" fmla="*/ 32788 h 153007"/>
                <a:gd name="connsiteX7" fmla="*/ 153007 w 153007"/>
                <a:gd name="connsiteY7" fmla="*/ 65575 h 153007"/>
                <a:gd name="connsiteX8" fmla="*/ 153007 w 153007"/>
                <a:gd name="connsiteY8" fmla="*/ 91076 h 153007"/>
                <a:gd name="connsiteX9" fmla="*/ 149364 w 153007"/>
                <a:gd name="connsiteY9" fmla="*/ 120220 h 153007"/>
                <a:gd name="connsiteX10" fmla="*/ 138435 w 153007"/>
                <a:gd name="connsiteY10" fmla="*/ 123863 h 153007"/>
                <a:gd name="connsiteX11" fmla="*/ 120220 w 153007"/>
                <a:gd name="connsiteY11" fmla="*/ 138435 h 153007"/>
                <a:gd name="connsiteX12" fmla="*/ 94718 w 153007"/>
                <a:gd name="connsiteY12" fmla="*/ 153007 h 153007"/>
                <a:gd name="connsiteX13" fmla="*/ 76503 w 153007"/>
                <a:gd name="connsiteY13" fmla="*/ 153007 h 153007"/>
                <a:gd name="connsiteX14" fmla="*/ 54645 w 153007"/>
                <a:gd name="connsiteY14" fmla="*/ 145721 h 153007"/>
                <a:gd name="connsiteX15" fmla="*/ 29144 w 153007"/>
                <a:gd name="connsiteY15" fmla="*/ 131149 h 153007"/>
                <a:gd name="connsiteX16" fmla="*/ 0 w 153007"/>
                <a:gd name="connsiteY16" fmla="*/ 80147 h 153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07" h="153007">
                  <a:moveTo>
                    <a:pt x="0" y="80147"/>
                  </a:moveTo>
                  <a:lnTo>
                    <a:pt x="25501" y="10929"/>
                  </a:lnTo>
                  <a:lnTo>
                    <a:pt x="54645" y="0"/>
                  </a:lnTo>
                  <a:lnTo>
                    <a:pt x="87432" y="0"/>
                  </a:lnTo>
                  <a:lnTo>
                    <a:pt x="112933" y="0"/>
                  </a:lnTo>
                  <a:lnTo>
                    <a:pt x="142078" y="7286"/>
                  </a:lnTo>
                  <a:lnTo>
                    <a:pt x="149364" y="32788"/>
                  </a:lnTo>
                  <a:lnTo>
                    <a:pt x="153007" y="65575"/>
                  </a:lnTo>
                  <a:lnTo>
                    <a:pt x="153007" y="91076"/>
                  </a:lnTo>
                  <a:lnTo>
                    <a:pt x="149364" y="120220"/>
                  </a:lnTo>
                  <a:lnTo>
                    <a:pt x="138435" y="123863"/>
                  </a:lnTo>
                  <a:lnTo>
                    <a:pt x="120220" y="138435"/>
                  </a:lnTo>
                  <a:lnTo>
                    <a:pt x="94718" y="153007"/>
                  </a:lnTo>
                  <a:lnTo>
                    <a:pt x="76503" y="153007"/>
                  </a:lnTo>
                  <a:lnTo>
                    <a:pt x="54645" y="145721"/>
                  </a:lnTo>
                  <a:lnTo>
                    <a:pt x="29144" y="131149"/>
                  </a:lnTo>
                  <a:lnTo>
                    <a:pt x="0" y="8014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22" name="Forme libre 21"/>
            <p:cNvSpPr/>
            <p:nvPr/>
          </p:nvSpPr>
          <p:spPr>
            <a:xfrm>
              <a:off x="9374517" y="2424300"/>
              <a:ext cx="144374" cy="144804"/>
            </a:xfrm>
            <a:custGeom>
              <a:avLst/>
              <a:gdLst>
                <a:gd name="connsiteX0" fmla="*/ 0 w 153007"/>
                <a:gd name="connsiteY0" fmla="*/ 80147 h 153007"/>
                <a:gd name="connsiteX1" fmla="*/ 25501 w 153007"/>
                <a:gd name="connsiteY1" fmla="*/ 10929 h 153007"/>
                <a:gd name="connsiteX2" fmla="*/ 54645 w 153007"/>
                <a:gd name="connsiteY2" fmla="*/ 0 h 153007"/>
                <a:gd name="connsiteX3" fmla="*/ 87432 w 153007"/>
                <a:gd name="connsiteY3" fmla="*/ 0 h 153007"/>
                <a:gd name="connsiteX4" fmla="*/ 112933 w 153007"/>
                <a:gd name="connsiteY4" fmla="*/ 0 h 153007"/>
                <a:gd name="connsiteX5" fmla="*/ 142078 w 153007"/>
                <a:gd name="connsiteY5" fmla="*/ 7286 h 153007"/>
                <a:gd name="connsiteX6" fmla="*/ 149364 w 153007"/>
                <a:gd name="connsiteY6" fmla="*/ 32788 h 153007"/>
                <a:gd name="connsiteX7" fmla="*/ 153007 w 153007"/>
                <a:gd name="connsiteY7" fmla="*/ 65575 h 153007"/>
                <a:gd name="connsiteX8" fmla="*/ 153007 w 153007"/>
                <a:gd name="connsiteY8" fmla="*/ 91076 h 153007"/>
                <a:gd name="connsiteX9" fmla="*/ 149364 w 153007"/>
                <a:gd name="connsiteY9" fmla="*/ 120220 h 153007"/>
                <a:gd name="connsiteX10" fmla="*/ 138435 w 153007"/>
                <a:gd name="connsiteY10" fmla="*/ 123863 h 153007"/>
                <a:gd name="connsiteX11" fmla="*/ 120220 w 153007"/>
                <a:gd name="connsiteY11" fmla="*/ 138435 h 153007"/>
                <a:gd name="connsiteX12" fmla="*/ 94718 w 153007"/>
                <a:gd name="connsiteY12" fmla="*/ 153007 h 153007"/>
                <a:gd name="connsiteX13" fmla="*/ 76503 w 153007"/>
                <a:gd name="connsiteY13" fmla="*/ 153007 h 153007"/>
                <a:gd name="connsiteX14" fmla="*/ 54645 w 153007"/>
                <a:gd name="connsiteY14" fmla="*/ 145721 h 153007"/>
                <a:gd name="connsiteX15" fmla="*/ 29144 w 153007"/>
                <a:gd name="connsiteY15" fmla="*/ 131149 h 153007"/>
                <a:gd name="connsiteX16" fmla="*/ 0 w 153007"/>
                <a:gd name="connsiteY16" fmla="*/ 80147 h 153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07" h="153007">
                  <a:moveTo>
                    <a:pt x="0" y="80147"/>
                  </a:moveTo>
                  <a:lnTo>
                    <a:pt x="25501" y="10929"/>
                  </a:lnTo>
                  <a:lnTo>
                    <a:pt x="54645" y="0"/>
                  </a:lnTo>
                  <a:lnTo>
                    <a:pt x="87432" y="0"/>
                  </a:lnTo>
                  <a:lnTo>
                    <a:pt x="112933" y="0"/>
                  </a:lnTo>
                  <a:lnTo>
                    <a:pt x="142078" y="7286"/>
                  </a:lnTo>
                  <a:lnTo>
                    <a:pt x="149364" y="32788"/>
                  </a:lnTo>
                  <a:lnTo>
                    <a:pt x="153007" y="65575"/>
                  </a:lnTo>
                  <a:lnTo>
                    <a:pt x="153007" y="91076"/>
                  </a:lnTo>
                  <a:lnTo>
                    <a:pt x="149364" y="120220"/>
                  </a:lnTo>
                  <a:lnTo>
                    <a:pt x="138435" y="123863"/>
                  </a:lnTo>
                  <a:lnTo>
                    <a:pt x="120220" y="138435"/>
                  </a:lnTo>
                  <a:lnTo>
                    <a:pt x="94718" y="153007"/>
                  </a:lnTo>
                  <a:lnTo>
                    <a:pt x="76503" y="153007"/>
                  </a:lnTo>
                  <a:lnTo>
                    <a:pt x="54645" y="145721"/>
                  </a:lnTo>
                  <a:lnTo>
                    <a:pt x="29144" y="131149"/>
                  </a:lnTo>
                  <a:lnTo>
                    <a:pt x="0" y="8014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23" name="Forme libre 22"/>
            <p:cNvSpPr/>
            <p:nvPr/>
          </p:nvSpPr>
          <p:spPr>
            <a:xfrm>
              <a:off x="9516650" y="2419501"/>
              <a:ext cx="144374" cy="144804"/>
            </a:xfrm>
            <a:custGeom>
              <a:avLst/>
              <a:gdLst>
                <a:gd name="connsiteX0" fmla="*/ 0 w 153007"/>
                <a:gd name="connsiteY0" fmla="*/ 80147 h 153007"/>
                <a:gd name="connsiteX1" fmla="*/ 25501 w 153007"/>
                <a:gd name="connsiteY1" fmla="*/ 10929 h 153007"/>
                <a:gd name="connsiteX2" fmla="*/ 54645 w 153007"/>
                <a:gd name="connsiteY2" fmla="*/ 0 h 153007"/>
                <a:gd name="connsiteX3" fmla="*/ 87432 w 153007"/>
                <a:gd name="connsiteY3" fmla="*/ 0 h 153007"/>
                <a:gd name="connsiteX4" fmla="*/ 112933 w 153007"/>
                <a:gd name="connsiteY4" fmla="*/ 0 h 153007"/>
                <a:gd name="connsiteX5" fmla="*/ 142078 w 153007"/>
                <a:gd name="connsiteY5" fmla="*/ 7286 h 153007"/>
                <a:gd name="connsiteX6" fmla="*/ 149364 w 153007"/>
                <a:gd name="connsiteY6" fmla="*/ 32788 h 153007"/>
                <a:gd name="connsiteX7" fmla="*/ 153007 w 153007"/>
                <a:gd name="connsiteY7" fmla="*/ 65575 h 153007"/>
                <a:gd name="connsiteX8" fmla="*/ 153007 w 153007"/>
                <a:gd name="connsiteY8" fmla="*/ 91076 h 153007"/>
                <a:gd name="connsiteX9" fmla="*/ 149364 w 153007"/>
                <a:gd name="connsiteY9" fmla="*/ 120220 h 153007"/>
                <a:gd name="connsiteX10" fmla="*/ 138435 w 153007"/>
                <a:gd name="connsiteY10" fmla="*/ 123863 h 153007"/>
                <a:gd name="connsiteX11" fmla="*/ 120220 w 153007"/>
                <a:gd name="connsiteY11" fmla="*/ 138435 h 153007"/>
                <a:gd name="connsiteX12" fmla="*/ 94718 w 153007"/>
                <a:gd name="connsiteY12" fmla="*/ 153007 h 153007"/>
                <a:gd name="connsiteX13" fmla="*/ 76503 w 153007"/>
                <a:gd name="connsiteY13" fmla="*/ 153007 h 153007"/>
                <a:gd name="connsiteX14" fmla="*/ 54645 w 153007"/>
                <a:gd name="connsiteY14" fmla="*/ 145721 h 153007"/>
                <a:gd name="connsiteX15" fmla="*/ 29144 w 153007"/>
                <a:gd name="connsiteY15" fmla="*/ 131149 h 153007"/>
                <a:gd name="connsiteX16" fmla="*/ 0 w 153007"/>
                <a:gd name="connsiteY16" fmla="*/ 80147 h 153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07" h="153007">
                  <a:moveTo>
                    <a:pt x="0" y="80147"/>
                  </a:moveTo>
                  <a:lnTo>
                    <a:pt x="25501" y="10929"/>
                  </a:lnTo>
                  <a:lnTo>
                    <a:pt x="54645" y="0"/>
                  </a:lnTo>
                  <a:lnTo>
                    <a:pt x="87432" y="0"/>
                  </a:lnTo>
                  <a:lnTo>
                    <a:pt x="112933" y="0"/>
                  </a:lnTo>
                  <a:lnTo>
                    <a:pt x="142078" y="7286"/>
                  </a:lnTo>
                  <a:lnTo>
                    <a:pt x="149364" y="32788"/>
                  </a:lnTo>
                  <a:lnTo>
                    <a:pt x="153007" y="65575"/>
                  </a:lnTo>
                  <a:lnTo>
                    <a:pt x="153007" y="91076"/>
                  </a:lnTo>
                  <a:lnTo>
                    <a:pt x="149364" y="120220"/>
                  </a:lnTo>
                  <a:lnTo>
                    <a:pt x="138435" y="123863"/>
                  </a:lnTo>
                  <a:lnTo>
                    <a:pt x="120220" y="138435"/>
                  </a:lnTo>
                  <a:lnTo>
                    <a:pt x="94718" y="153007"/>
                  </a:lnTo>
                  <a:lnTo>
                    <a:pt x="76503" y="153007"/>
                  </a:lnTo>
                  <a:lnTo>
                    <a:pt x="54645" y="145721"/>
                  </a:lnTo>
                  <a:lnTo>
                    <a:pt x="29144" y="131149"/>
                  </a:lnTo>
                  <a:lnTo>
                    <a:pt x="0" y="8014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24" name="Forme libre 23"/>
            <p:cNvSpPr/>
            <p:nvPr/>
          </p:nvSpPr>
          <p:spPr>
            <a:xfrm>
              <a:off x="9661410" y="2424300"/>
              <a:ext cx="144374" cy="144804"/>
            </a:xfrm>
            <a:custGeom>
              <a:avLst/>
              <a:gdLst>
                <a:gd name="connsiteX0" fmla="*/ 0 w 153007"/>
                <a:gd name="connsiteY0" fmla="*/ 80147 h 153007"/>
                <a:gd name="connsiteX1" fmla="*/ 25501 w 153007"/>
                <a:gd name="connsiteY1" fmla="*/ 10929 h 153007"/>
                <a:gd name="connsiteX2" fmla="*/ 54645 w 153007"/>
                <a:gd name="connsiteY2" fmla="*/ 0 h 153007"/>
                <a:gd name="connsiteX3" fmla="*/ 87432 w 153007"/>
                <a:gd name="connsiteY3" fmla="*/ 0 h 153007"/>
                <a:gd name="connsiteX4" fmla="*/ 112933 w 153007"/>
                <a:gd name="connsiteY4" fmla="*/ 0 h 153007"/>
                <a:gd name="connsiteX5" fmla="*/ 142078 w 153007"/>
                <a:gd name="connsiteY5" fmla="*/ 7286 h 153007"/>
                <a:gd name="connsiteX6" fmla="*/ 149364 w 153007"/>
                <a:gd name="connsiteY6" fmla="*/ 32788 h 153007"/>
                <a:gd name="connsiteX7" fmla="*/ 153007 w 153007"/>
                <a:gd name="connsiteY7" fmla="*/ 65575 h 153007"/>
                <a:gd name="connsiteX8" fmla="*/ 153007 w 153007"/>
                <a:gd name="connsiteY8" fmla="*/ 91076 h 153007"/>
                <a:gd name="connsiteX9" fmla="*/ 149364 w 153007"/>
                <a:gd name="connsiteY9" fmla="*/ 120220 h 153007"/>
                <a:gd name="connsiteX10" fmla="*/ 138435 w 153007"/>
                <a:gd name="connsiteY10" fmla="*/ 123863 h 153007"/>
                <a:gd name="connsiteX11" fmla="*/ 120220 w 153007"/>
                <a:gd name="connsiteY11" fmla="*/ 138435 h 153007"/>
                <a:gd name="connsiteX12" fmla="*/ 94718 w 153007"/>
                <a:gd name="connsiteY12" fmla="*/ 153007 h 153007"/>
                <a:gd name="connsiteX13" fmla="*/ 76503 w 153007"/>
                <a:gd name="connsiteY13" fmla="*/ 153007 h 153007"/>
                <a:gd name="connsiteX14" fmla="*/ 54645 w 153007"/>
                <a:gd name="connsiteY14" fmla="*/ 145721 h 153007"/>
                <a:gd name="connsiteX15" fmla="*/ 29144 w 153007"/>
                <a:gd name="connsiteY15" fmla="*/ 131149 h 153007"/>
                <a:gd name="connsiteX16" fmla="*/ 0 w 153007"/>
                <a:gd name="connsiteY16" fmla="*/ 80147 h 153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07" h="153007">
                  <a:moveTo>
                    <a:pt x="0" y="80147"/>
                  </a:moveTo>
                  <a:lnTo>
                    <a:pt x="25501" y="10929"/>
                  </a:lnTo>
                  <a:lnTo>
                    <a:pt x="54645" y="0"/>
                  </a:lnTo>
                  <a:lnTo>
                    <a:pt x="87432" y="0"/>
                  </a:lnTo>
                  <a:lnTo>
                    <a:pt x="112933" y="0"/>
                  </a:lnTo>
                  <a:lnTo>
                    <a:pt x="142078" y="7286"/>
                  </a:lnTo>
                  <a:lnTo>
                    <a:pt x="149364" y="32788"/>
                  </a:lnTo>
                  <a:lnTo>
                    <a:pt x="153007" y="65575"/>
                  </a:lnTo>
                  <a:lnTo>
                    <a:pt x="153007" y="91076"/>
                  </a:lnTo>
                  <a:lnTo>
                    <a:pt x="149364" y="120220"/>
                  </a:lnTo>
                  <a:lnTo>
                    <a:pt x="138435" y="123863"/>
                  </a:lnTo>
                  <a:lnTo>
                    <a:pt x="120220" y="138435"/>
                  </a:lnTo>
                  <a:lnTo>
                    <a:pt x="94718" y="153007"/>
                  </a:lnTo>
                  <a:lnTo>
                    <a:pt x="76503" y="153007"/>
                  </a:lnTo>
                  <a:lnTo>
                    <a:pt x="54645" y="145721"/>
                  </a:lnTo>
                  <a:lnTo>
                    <a:pt x="29144" y="131149"/>
                  </a:lnTo>
                  <a:lnTo>
                    <a:pt x="0" y="8014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25" name="Forme libre 24"/>
            <p:cNvSpPr/>
            <p:nvPr/>
          </p:nvSpPr>
          <p:spPr>
            <a:xfrm>
              <a:off x="9800163" y="2424300"/>
              <a:ext cx="144374" cy="144804"/>
            </a:xfrm>
            <a:custGeom>
              <a:avLst/>
              <a:gdLst>
                <a:gd name="connsiteX0" fmla="*/ 0 w 153007"/>
                <a:gd name="connsiteY0" fmla="*/ 80147 h 153007"/>
                <a:gd name="connsiteX1" fmla="*/ 25501 w 153007"/>
                <a:gd name="connsiteY1" fmla="*/ 10929 h 153007"/>
                <a:gd name="connsiteX2" fmla="*/ 54645 w 153007"/>
                <a:gd name="connsiteY2" fmla="*/ 0 h 153007"/>
                <a:gd name="connsiteX3" fmla="*/ 87432 w 153007"/>
                <a:gd name="connsiteY3" fmla="*/ 0 h 153007"/>
                <a:gd name="connsiteX4" fmla="*/ 112933 w 153007"/>
                <a:gd name="connsiteY4" fmla="*/ 0 h 153007"/>
                <a:gd name="connsiteX5" fmla="*/ 142078 w 153007"/>
                <a:gd name="connsiteY5" fmla="*/ 7286 h 153007"/>
                <a:gd name="connsiteX6" fmla="*/ 149364 w 153007"/>
                <a:gd name="connsiteY6" fmla="*/ 32788 h 153007"/>
                <a:gd name="connsiteX7" fmla="*/ 153007 w 153007"/>
                <a:gd name="connsiteY7" fmla="*/ 65575 h 153007"/>
                <a:gd name="connsiteX8" fmla="*/ 153007 w 153007"/>
                <a:gd name="connsiteY8" fmla="*/ 91076 h 153007"/>
                <a:gd name="connsiteX9" fmla="*/ 149364 w 153007"/>
                <a:gd name="connsiteY9" fmla="*/ 120220 h 153007"/>
                <a:gd name="connsiteX10" fmla="*/ 138435 w 153007"/>
                <a:gd name="connsiteY10" fmla="*/ 123863 h 153007"/>
                <a:gd name="connsiteX11" fmla="*/ 120220 w 153007"/>
                <a:gd name="connsiteY11" fmla="*/ 138435 h 153007"/>
                <a:gd name="connsiteX12" fmla="*/ 94718 w 153007"/>
                <a:gd name="connsiteY12" fmla="*/ 153007 h 153007"/>
                <a:gd name="connsiteX13" fmla="*/ 76503 w 153007"/>
                <a:gd name="connsiteY13" fmla="*/ 153007 h 153007"/>
                <a:gd name="connsiteX14" fmla="*/ 54645 w 153007"/>
                <a:gd name="connsiteY14" fmla="*/ 145721 h 153007"/>
                <a:gd name="connsiteX15" fmla="*/ 29144 w 153007"/>
                <a:gd name="connsiteY15" fmla="*/ 131149 h 153007"/>
                <a:gd name="connsiteX16" fmla="*/ 0 w 153007"/>
                <a:gd name="connsiteY16" fmla="*/ 80147 h 153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07" h="153007">
                  <a:moveTo>
                    <a:pt x="0" y="80147"/>
                  </a:moveTo>
                  <a:lnTo>
                    <a:pt x="25501" y="10929"/>
                  </a:lnTo>
                  <a:lnTo>
                    <a:pt x="54645" y="0"/>
                  </a:lnTo>
                  <a:lnTo>
                    <a:pt x="87432" y="0"/>
                  </a:lnTo>
                  <a:lnTo>
                    <a:pt x="112933" y="0"/>
                  </a:lnTo>
                  <a:lnTo>
                    <a:pt x="142078" y="7286"/>
                  </a:lnTo>
                  <a:lnTo>
                    <a:pt x="149364" y="32788"/>
                  </a:lnTo>
                  <a:lnTo>
                    <a:pt x="153007" y="65575"/>
                  </a:lnTo>
                  <a:lnTo>
                    <a:pt x="153007" y="91076"/>
                  </a:lnTo>
                  <a:lnTo>
                    <a:pt x="149364" y="120220"/>
                  </a:lnTo>
                  <a:lnTo>
                    <a:pt x="138435" y="123863"/>
                  </a:lnTo>
                  <a:lnTo>
                    <a:pt x="120220" y="138435"/>
                  </a:lnTo>
                  <a:lnTo>
                    <a:pt x="94718" y="153007"/>
                  </a:lnTo>
                  <a:lnTo>
                    <a:pt x="76503" y="153007"/>
                  </a:lnTo>
                  <a:lnTo>
                    <a:pt x="54645" y="145721"/>
                  </a:lnTo>
                  <a:lnTo>
                    <a:pt x="29144" y="131149"/>
                  </a:lnTo>
                  <a:lnTo>
                    <a:pt x="0" y="8014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26" name="Forme libre 25"/>
            <p:cNvSpPr/>
            <p:nvPr/>
          </p:nvSpPr>
          <p:spPr>
            <a:xfrm>
              <a:off x="8600986" y="732669"/>
              <a:ext cx="1529032" cy="72250"/>
            </a:xfrm>
            <a:custGeom>
              <a:avLst/>
              <a:gdLst>
                <a:gd name="connsiteX0" fmla="*/ 0 w 1514475"/>
                <a:gd name="connsiteY0" fmla="*/ 19050 h 38167"/>
                <a:gd name="connsiteX1" fmla="*/ 323850 w 1514475"/>
                <a:gd name="connsiteY1" fmla="*/ 9525 h 38167"/>
                <a:gd name="connsiteX2" fmla="*/ 504825 w 1514475"/>
                <a:gd name="connsiteY2" fmla="*/ 19050 h 38167"/>
                <a:gd name="connsiteX3" fmla="*/ 742950 w 1514475"/>
                <a:gd name="connsiteY3" fmla="*/ 9525 h 38167"/>
                <a:gd name="connsiteX4" fmla="*/ 1095375 w 1514475"/>
                <a:gd name="connsiteY4" fmla="*/ 38100 h 38167"/>
                <a:gd name="connsiteX5" fmla="*/ 1514475 w 1514475"/>
                <a:gd name="connsiteY5" fmla="*/ 0 h 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14475" h="38167">
                  <a:moveTo>
                    <a:pt x="0" y="19050"/>
                  </a:moveTo>
                  <a:cubicBezTo>
                    <a:pt x="119856" y="14287"/>
                    <a:pt x="239713" y="9525"/>
                    <a:pt x="323850" y="9525"/>
                  </a:cubicBezTo>
                  <a:cubicBezTo>
                    <a:pt x="407987" y="9525"/>
                    <a:pt x="434975" y="19050"/>
                    <a:pt x="504825" y="19050"/>
                  </a:cubicBezTo>
                  <a:cubicBezTo>
                    <a:pt x="574675" y="19050"/>
                    <a:pt x="644525" y="6350"/>
                    <a:pt x="742950" y="9525"/>
                  </a:cubicBezTo>
                  <a:cubicBezTo>
                    <a:pt x="841375" y="12700"/>
                    <a:pt x="966788" y="39688"/>
                    <a:pt x="1095375" y="38100"/>
                  </a:cubicBezTo>
                  <a:cubicBezTo>
                    <a:pt x="1223963" y="36513"/>
                    <a:pt x="1369219" y="18256"/>
                    <a:pt x="1514475" y="0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Forme libre 26"/>
            <p:cNvSpPr/>
            <p:nvPr/>
          </p:nvSpPr>
          <p:spPr>
            <a:xfrm>
              <a:off x="9017169" y="781920"/>
              <a:ext cx="909277" cy="1715964"/>
            </a:xfrm>
            <a:custGeom>
              <a:avLst/>
              <a:gdLst>
                <a:gd name="connsiteX0" fmla="*/ 0 w 638175"/>
                <a:gd name="connsiteY0" fmla="*/ 1085850 h 1085850"/>
                <a:gd name="connsiteX1" fmla="*/ 276225 w 638175"/>
                <a:gd name="connsiteY1" fmla="*/ 981075 h 1085850"/>
                <a:gd name="connsiteX2" fmla="*/ 438150 w 638175"/>
                <a:gd name="connsiteY2" fmla="*/ 828675 h 1085850"/>
                <a:gd name="connsiteX3" fmla="*/ 542925 w 638175"/>
                <a:gd name="connsiteY3" fmla="*/ 600075 h 1085850"/>
                <a:gd name="connsiteX4" fmla="*/ 638175 w 638175"/>
                <a:gd name="connsiteY4" fmla="*/ 0 h 10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8175" h="1085850">
                  <a:moveTo>
                    <a:pt x="0" y="1085850"/>
                  </a:moveTo>
                  <a:cubicBezTo>
                    <a:pt x="101600" y="1054893"/>
                    <a:pt x="203200" y="1023937"/>
                    <a:pt x="276225" y="981075"/>
                  </a:cubicBezTo>
                  <a:cubicBezTo>
                    <a:pt x="349250" y="938213"/>
                    <a:pt x="393700" y="892175"/>
                    <a:pt x="438150" y="828675"/>
                  </a:cubicBezTo>
                  <a:cubicBezTo>
                    <a:pt x="482600" y="765175"/>
                    <a:pt x="509588" y="738187"/>
                    <a:pt x="542925" y="600075"/>
                  </a:cubicBezTo>
                  <a:cubicBezTo>
                    <a:pt x="576262" y="461963"/>
                    <a:pt x="607218" y="230981"/>
                    <a:pt x="638175" y="0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2" name="Connecteur droit 31"/>
            <p:cNvCxnSpPr/>
            <p:nvPr/>
          </p:nvCxnSpPr>
          <p:spPr>
            <a:xfrm flipV="1">
              <a:off x="8637723" y="2283333"/>
              <a:ext cx="1365626" cy="958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riangle isocèle 33"/>
            <p:cNvSpPr/>
            <p:nvPr/>
          </p:nvSpPr>
          <p:spPr>
            <a:xfrm flipV="1">
              <a:off x="8800223" y="662498"/>
              <a:ext cx="66158" cy="7225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6" name="Connecteur droit 35"/>
            <p:cNvCxnSpPr>
              <a:stCxn id="26" idx="1"/>
              <a:endCxn id="26" idx="1"/>
            </p:cNvCxnSpPr>
            <p:nvPr/>
          </p:nvCxnSpPr>
          <p:spPr>
            <a:xfrm>
              <a:off x="8927949" y="750701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/>
            <p:cNvCxnSpPr/>
            <p:nvPr/>
          </p:nvCxnSpPr>
          <p:spPr>
            <a:xfrm>
              <a:off x="8812278" y="799910"/>
              <a:ext cx="5129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avec flèche 44"/>
            <p:cNvCxnSpPr/>
            <p:nvPr/>
          </p:nvCxnSpPr>
          <p:spPr>
            <a:xfrm flipV="1">
              <a:off x="9017169" y="536016"/>
              <a:ext cx="0" cy="214751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avec flèche 46"/>
            <p:cNvCxnSpPr/>
            <p:nvPr/>
          </p:nvCxnSpPr>
          <p:spPr>
            <a:xfrm>
              <a:off x="9017169" y="2283333"/>
              <a:ext cx="461638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avec flèche 48"/>
            <p:cNvCxnSpPr/>
            <p:nvPr/>
          </p:nvCxnSpPr>
          <p:spPr>
            <a:xfrm>
              <a:off x="10186068" y="2283333"/>
              <a:ext cx="0" cy="341343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ZoneTexte 51"/>
                <p:cNvSpPr txBox="1"/>
                <p:nvPr/>
              </p:nvSpPr>
              <p:spPr>
                <a:xfrm>
                  <a:off x="10279750" y="2317301"/>
                  <a:ext cx="259276" cy="29182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oMath>
                    </m:oMathPara>
                  </a14:m>
                  <a:endParaRPr lang="fr-FR" sz="1200" dirty="0"/>
                </a:p>
              </p:txBody>
            </p:sp>
          </mc:Choice>
          <mc:Fallback xmlns="">
            <p:sp>
              <p:nvSpPr>
                <p:cNvPr id="52" name="ZoneTexte 5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79750" y="2317301"/>
                  <a:ext cx="259276" cy="291827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ZoneTexte 52"/>
                <p:cNvSpPr txBox="1"/>
                <p:nvPr/>
              </p:nvSpPr>
              <p:spPr>
                <a:xfrm>
                  <a:off x="9106123" y="1929267"/>
                  <a:ext cx="285223" cy="29182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2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fr-FR" sz="1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oMath>
                    </m:oMathPara>
                  </a14:m>
                  <a:endParaRPr lang="fr-FR" sz="1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53" name="ZoneTexte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06123" y="1929267"/>
                  <a:ext cx="285223" cy="291827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4" name="Connecteur droit avec flèche 53"/>
            <p:cNvCxnSpPr/>
            <p:nvPr/>
          </p:nvCxnSpPr>
          <p:spPr>
            <a:xfrm>
              <a:off x="8563174" y="2489515"/>
              <a:ext cx="0" cy="56890"/>
            </a:xfrm>
            <a:prstGeom prst="straightConnector1">
              <a:avLst/>
            </a:prstGeom>
            <a:ln>
              <a:solidFill>
                <a:schemeClr val="tx1"/>
              </a:solidFill>
              <a:headEnd type="diamond" w="sm" len="sm"/>
              <a:tailEnd type="diamond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ZoneTexte 54"/>
                <p:cNvSpPr txBox="1"/>
                <p:nvPr/>
              </p:nvSpPr>
              <p:spPr>
                <a:xfrm>
                  <a:off x="8269517" y="2324426"/>
                  <a:ext cx="252698" cy="29182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fr-FR" sz="1200" dirty="0"/>
                </a:p>
              </p:txBody>
            </p:sp>
          </mc:Choice>
          <mc:Fallback xmlns="">
            <p:sp>
              <p:nvSpPr>
                <p:cNvPr id="55" name="ZoneTexte 5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69517" y="2324426"/>
                  <a:ext cx="252698" cy="291827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ZoneTexte 55"/>
                <p:cNvSpPr txBox="1"/>
                <p:nvPr/>
              </p:nvSpPr>
              <p:spPr>
                <a:xfrm>
                  <a:off x="9058590" y="373552"/>
                  <a:ext cx="159057" cy="29182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2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fr-FR" sz="1200" dirty="0"/>
                </a:p>
              </p:txBody>
            </p:sp>
          </mc:Choice>
          <mc:Fallback xmlns="">
            <p:sp>
              <p:nvSpPr>
                <p:cNvPr id="56" name="ZoneTexte 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58590" y="373552"/>
                  <a:ext cx="159057" cy="291827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0" name="ZoneTexte 59"/>
            <p:cNvSpPr txBox="1"/>
            <p:nvPr/>
          </p:nvSpPr>
          <p:spPr>
            <a:xfrm>
              <a:off x="8321143" y="1060202"/>
              <a:ext cx="708489" cy="5350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800" dirty="0" smtClean="0">
                  <a:solidFill>
                    <a:srgbClr val="0070C0"/>
                  </a:solidFill>
                </a:rPr>
                <a:t>Water</a:t>
              </a:r>
            </a:p>
            <a:p>
              <a:pPr algn="ctr"/>
              <a:r>
                <a:rPr lang="fr-FR" sz="800" dirty="0" err="1" smtClean="0">
                  <a:solidFill>
                    <a:srgbClr val="0070C0"/>
                  </a:solidFill>
                </a:rPr>
                <a:t>column</a:t>
              </a:r>
              <a:endParaRPr lang="fr-FR" sz="800" dirty="0">
                <a:solidFill>
                  <a:srgbClr val="0070C0"/>
                </a:solidFill>
              </a:endParaRPr>
            </a:p>
          </p:txBody>
        </p:sp>
        <p:sp>
          <p:nvSpPr>
            <p:cNvPr id="61" name="ZoneTexte 60"/>
            <p:cNvSpPr txBox="1"/>
            <p:nvPr/>
          </p:nvSpPr>
          <p:spPr>
            <a:xfrm>
              <a:off x="10473312" y="2277932"/>
              <a:ext cx="1037380" cy="5350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 err="1" smtClean="0"/>
                <a:t>Bottom</a:t>
              </a:r>
              <a:r>
                <a:rPr lang="fr-FR" sz="800" dirty="0" smtClean="0"/>
                <a:t> layer</a:t>
              </a:r>
            </a:p>
            <a:p>
              <a:r>
                <a:rPr lang="fr-FR" sz="800" dirty="0" err="1" smtClean="0"/>
                <a:t>thickness</a:t>
              </a:r>
              <a:endParaRPr lang="fr-FR" sz="800" dirty="0"/>
            </a:p>
          </p:txBody>
        </p:sp>
        <p:cxnSp>
          <p:nvCxnSpPr>
            <p:cNvPr id="42" name="Connecteur droit avec flèche 41"/>
            <p:cNvCxnSpPr/>
            <p:nvPr/>
          </p:nvCxnSpPr>
          <p:spPr>
            <a:xfrm>
              <a:off x="7973551" y="799910"/>
              <a:ext cx="0" cy="1754277"/>
            </a:xfrm>
            <a:prstGeom prst="straightConnector1">
              <a:avLst/>
            </a:prstGeom>
            <a:ln>
              <a:solidFill>
                <a:srgbClr val="0070C0"/>
              </a:solidFill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ZoneTexte 42"/>
            <p:cNvSpPr txBox="1"/>
            <p:nvPr/>
          </p:nvSpPr>
          <p:spPr>
            <a:xfrm>
              <a:off x="7691752" y="1392456"/>
              <a:ext cx="2632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i="1" dirty="0" smtClean="0">
                  <a:solidFill>
                    <a:srgbClr val="0070C0"/>
                  </a:solidFill>
                </a:rPr>
                <a:t>h</a:t>
              </a:r>
              <a:endParaRPr lang="fr-FR" sz="1200" i="1" dirty="0">
                <a:solidFill>
                  <a:srgbClr val="0070C0"/>
                </a:solidFill>
              </a:endParaRPr>
            </a:p>
          </p:txBody>
        </p:sp>
        <p:cxnSp>
          <p:nvCxnSpPr>
            <p:cNvPr id="48" name="Connecteur droit 47"/>
            <p:cNvCxnSpPr/>
            <p:nvPr/>
          </p:nvCxnSpPr>
          <p:spPr>
            <a:xfrm>
              <a:off x="8799576" y="778740"/>
              <a:ext cx="72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ZoneTexte 43"/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Initiation of motion </a:t>
            </a:r>
            <a:r>
              <a:rPr lang="fr-FR" dirty="0" smtClean="0">
                <a:sym typeface="Wingdings" panose="05000000000000000000" pitchFamily="2" charset="2"/>
              </a:rPr>
              <a:t> Forcing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/>
              <p:cNvSpPr txBox="1"/>
              <p:nvPr/>
            </p:nvSpPr>
            <p:spPr>
              <a:xfrm>
                <a:off x="10054131" y="4660616"/>
                <a:ext cx="29950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rgbClr val="050AD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rgbClr val="050ADF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050ADF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fr-FR" dirty="0">
                  <a:solidFill>
                    <a:srgbClr val="050ADF"/>
                  </a:solidFill>
                </a:endParaRPr>
              </a:p>
            </p:txBody>
          </p:sp>
        </mc:Choice>
        <mc:Fallback xmlns=""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4131" y="4660616"/>
                <a:ext cx="299505" cy="276999"/>
              </a:xfrm>
              <a:prstGeom prst="rect">
                <a:avLst/>
              </a:prstGeom>
              <a:blipFill>
                <a:blip r:embed="rId15"/>
                <a:stretch>
                  <a:fillRect l="-18367" r="-8163" b="-1777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ZoneTexte 49"/>
              <p:cNvSpPr txBox="1"/>
              <p:nvPr/>
            </p:nvSpPr>
            <p:spPr>
              <a:xfrm>
                <a:off x="9707543" y="3928637"/>
                <a:ext cx="701539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50" name="ZoneTexte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07543" y="3928637"/>
                <a:ext cx="701539" cy="289182"/>
              </a:xfrm>
              <a:prstGeom prst="rect">
                <a:avLst/>
              </a:prstGeom>
              <a:blipFill>
                <a:blip r:embed="rId16"/>
                <a:stretch>
                  <a:fillRect l="-6897" r="-862" b="-125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ZoneTexte 50"/>
              <p:cNvSpPr txBox="1"/>
              <p:nvPr/>
            </p:nvSpPr>
            <p:spPr>
              <a:xfrm>
                <a:off x="9703361" y="5783892"/>
                <a:ext cx="663067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𝑚𝑖𝑛</m:t>
                          </m:r>
                        </m:sub>
                      </m:sSub>
                    </m:oMath>
                  </m:oMathPara>
                </a14:m>
                <a:endParaRPr lang="fr-FR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1" name="ZoneTexte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03361" y="5783892"/>
                <a:ext cx="663067" cy="289182"/>
              </a:xfrm>
              <a:prstGeom prst="rect">
                <a:avLst/>
              </a:prstGeom>
              <a:blipFill rotWithShape="0">
                <a:blip r:embed="rId17"/>
                <a:stretch>
                  <a:fillRect l="-8257" r="-3670" b="-1489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442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3" name="ZoneTexte 62"/>
              <p:cNvSpPr txBox="1"/>
              <p:nvPr/>
            </p:nvSpPr>
            <p:spPr>
              <a:xfrm>
                <a:off x="2456362" y="1081183"/>
                <a:ext cx="2513445" cy="79560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fr-FR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</m:t>
                      </m:r>
                      <m:r>
                        <a:rPr lang="fr-FR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r>
                        <a:rPr lang="fr-FR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fr-FR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r>
                        <m:rPr>
                          <m:nor/>
                        </m:rPr>
                        <a:rPr lang="fr-FR" dirty="0"/>
                        <m:t>]</m:t>
                      </m:r>
                    </m:oMath>
                  </m:oMathPara>
                </a14:m>
                <a:endParaRPr lang="fr-FR" dirty="0"/>
              </a:p>
              <a:p>
                <a:endParaRPr lang="fr-FR" dirty="0"/>
              </a:p>
            </p:txBody>
          </p:sp>
        </mc:Choice>
        <mc:Fallback xmlns="">
          <p:sp>
            <p:nvSpPr>
              <p:cNvPr id="63" name="ZoneTexte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6362" y="1081183"/>
                <a:ext cx="2513445" cy="795602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ZoneTexte 64"/>
              <p:cNvSpPr txBox="1"/>
              <p:nvPr/>
            </p:nvSpPr>
            <p:spPr>
              <a:xfrm>
                <a:off x="2128611" y="2655531"/>
                <a:ext cx="20708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</m:oMath>
                </a14:m>
                <a:r>
                  <a:rPr lang="fr-FR" dirty="0" smtClean="0"/>
                  <a:t> : Orbital </a:t>
                </a:r>
                <a:r>
                  <a:rPr lang="fr-FR" dirty="0" err="1" smtClean="0"/>
                  <a:t>velocity</a:t>
                </a:r>
                <a:endParaRPr lang="fr-FR" dirty="0" smtClean="0"/>
              </a:p>
            </p:txBody>
          </p:sp>
        </mc:Choice>
        <mc:Fallback xmlns="">
          <p:sp>
            <p:nvSpPr>
              <p:cNvPr id="65" name="ZoneTexte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8611" y="2655531"/>
                <a:ext cx="2070888" cy="369332"/>
              </a:xfrm>
              <a:prstGeom prst="rect">
                <a:avLst/>
              </a:prstGeom>
              <a:blipFill rotWithShape="0">
                <a:blip r:embed="rId3"/>
                <a:stretch>
                  <a:fillRect t="-10000" r="-2353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ZoneTexte 65"/>
              <p:cNvSpPr txBox="1"/>
              <p:nvPr/>
            </p:nvSpPr>
            <p:spPr>
              <a:xfrm>
                <a:off x="2128611" y="3024863"/>
                <a:ext cx="24977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</m:oMath>
                </a14:m>
                <a:r>
                  <a:rPr lang="fr-FR" dirty="0" smtClean="0"/>
                  <a:t> : </a:t>
                </a:r>
                <a:r>
                  <a:rPr lang="fr-FR" dirty="0" err="1" smtClean="0"/>
                  <a:t>Wave</a:t>
                </a:r>
                <a:r>
                  <a:rPr lang="fr-FR" dirty="0" smtClean="0"/>
                  <a:t> friction factor</a:t>
                </a:r>
              </a:p>
            </p:txBody>
          </p:sp>
        </mc:Choice>
        <mc:Fallback xmlns="">
          <p:sp>
            <p:nvSpPr>
              <p:cNvPr id="66" name="ZoneTexte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8611" y="3024863"/>
                <a:ext cx="2497735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732" t="-8197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ZoneTexte 66"/>
              <p:cNvSpPr txBox="1"/>
              <p:nvPr/>
            </p:nvSpPr>
            <p:spPr>
              <a:xfrm>
                <a:off x="4486248" y="3024863"/>
                <a:ext cx="9602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/>
                  <a:t>=f(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fr-FR" dirty="0" smtClean="0"/>
                  <a:t>)</a:t>
                </a:r>
                <a:endParaRPr lang="fr-FR" dirty="0"/>
              </a:p>
            </p:txBody>
          </p:sp>
        </mc:Choice>
        <mc:Fallback xmlns="">
          <p:sp>
            <p:nvSpPr>
              <p:cNvPr id="67" name="ZoneTexte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6248" y="3024863"/>
                <a:ext cx="960263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5732" t="-8197" r="-5732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ZoneTexte 67"/>
          <p:cNvSpPr txBox="1"/>
          <p:nvPr/>
        </p:nvSpPr>
        <p:spPr>
          <a:xfrm>
            <a:off x="2613219" y="3420853"/>
            <a:ext cx="196553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Many</a:t>
            </a:r>
            <a:r>
              <a:rPr lang="fr-FR" dirty="0" smtClean="0"/>
              <a:t> formulations</a:t>
            </a:r>
          </a:p>
          <a:p>
            <a:endParaRPr lang="fr-FR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 smtClean="0"/>
              <a:t>Swart (1974)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 smtClean="0"/>
              <a:t>Nielsen (1992)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 err="1" smtClean="0"/>
              <a:t>Soulsby</a:t>
            </a:r>
            <a:r>
              <a:rPr lang="fr-FR" dirty="0" smtClean="0"/>
              <a:t> (1997)</a:t>
            </a:r>
            <a:endParaRPr lang="fr-FR" dirty="0"/>
          </a:p>
        </p:txBody>
      </p:sp>
      <p:pic>
        <p:nvPicPr>
          <p:cNvPr id="69" name="Image 6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8669" y="1138877"/>
            <a:ext cx="6071502" cy="3801067"/>
          </a:xfrm>
          <a:prstGeom prst="rect">
            <a:avLst/>
          </a:prstGeom>
        </p:spPr>
      </p:pic>
      <p:sp>
        <p:nvSpPr>
          <p:cNvPr id="70" name="ZoneTexte 69"/>
          <p:cNvSpPr txBox="1"/>
          <p:nvPr/>
        </p:nvSpPr>
        <p:spPr>
          <a:xfrm>
            <a:off x="9113523" y="4642488"/>
            <a:ext cx="22667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(relative </a:t>
            </a:r>
            <a:r>
              <a:rPr lang="fr-FR" sz="1200" dirty="0" err="1" smtClean="0"/>
              <a:t>bottom</a:t>
            </a:r>
            <a:r>
              <a:rPr lang="fr-FR" sz="1200" dirty="0" smtClean="0"/>
              <a:t> </a:t>
            </a:r>
            <a:r>
              <a:rPr lang="fr-FR" sz="1200" dirty="0" smtClean="0"/>
              <a:t>orbital </a:t>
            </a:r>
            <a:r>
              <a:rPr lang="fr-FR" sz="1200" dirty="0" err="1" smtClean="0"/>
              <a:t>excusion</a:t>
            </a:r>
            <a:r>
              <a:rPr lang="fr-FR" sz="1200" dirty="0" smtClean="0"/>
              <a:t>)</a:t>
            </a:r>
            <a:endParaRPr lang="fr-FR" sz="1200" dirty="0"/>
          </a:p>
        </p:txBody>
      </p:sp>
      <p:sp>
        <p:nvSpPr>
          <p:cNvPr id="71" name="Rectangle 70"/>
          <p:cNvSpPr/>
          <p:nvPr/>
        </p:nvSpPr>
        <p:spPr>
          <a:xfrm>
            <a:off x="10307908" y="1463073"/>
            <a:ext cx="14294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i="1" dirty="0" err="1" smtClean="0"/>
              <a:t>from</a:t>
            </a:r>
            <a:r>
              <a:rPr lang="fr-FR" sz="1200" i="1" dirty="0" smtClean="0"/>
              <a:t> </a:t>
            </a:r>
            <a:r>
              <a:rPr lang="fr-FR" sz="1200" i="1" dirty="0" err="1" smtClean="0"/>
              <a:t>Soulsby</a:t>
            </a:r>
            <a:r>
              <a:rPr lang="fr-FR" sz="1200" i="1" dirty="0" smtClean="0"/>
              <a:t> (1997)</a:t>
            </a:r>
            <a:endParaRPr lang="fr-FR" sz="1200" i="1" dirty="0"/>
          </a:p>
        </p:txBody>
      </p:sp>
      <p:sp>
        <p:nvSpPr>
          <p:cNvPr id="2" name="ZoneTexte 1"/>
          <p:cNvSpPr txBox="1"/>
          <p:nvPr/>
        </p:nvSpPr>
        <p:spPr>
          <a:xfrm>
            <a:off x="2466850" y="1876785"/>
            <a:ext cx="14830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 smtClean="0"/>
              <a:t>(</a:t>
            </a:r>
            <a:r>
              <a:rPr lang="fr-FR" sz="1600" i="1" dirty="0" err="1" smtClean="0"/>
              <a:t>Jonsson</a:t>
            </a:r>
            <a:r>
              <a:rPr lang="fr-FR" sz="1600" i="1" dirty="0" smtClean="0"/>
              <a:t>, 1966)</a:t>
            </a:r>
            <a:endParaRPr lang="fr-FR" sz="1600" i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240606" y="548003"/>
            <a:ext cx="2045881" cy="369332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err="1" smtClean="0"/>
              <a:t>Bottom</a:t>
            </a:r>
            <a:r>
              <a:rPr lang="fr-FR" dirty="0" smtClean="0"/>
              <a:t> </a:t>
            </a:r>
            <a:r>
              <a:rPr lang="fr-FR" dirty="0" err="1" smtClean="0"/>
              <a:t>shear</a:t>
            </a:r>
            <a:r>
              <a:rPr lang="fr-FR" dirty="0" smtClean="0"/>
              <a:t> stress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/>
              <p:cNvSpPr txBox="1"/>
              <p:nvPr/>
            </p:nvSpPr>
            <p:spPr>
              <a:xfrm>
                <a:off x="349628" y="1158650"/>
                <a:ext cx="14116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fr-FR" b="1" dirty="0" smtClean="0"/>
                  <a:t>Waves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𝝉</m:t>
                        </m:r>
                      </m:e>
                      <m:sub>
                        <m:r>
                          <a:rPr lang="fr-F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𝒘</m:t>
                        </m:r>
                      </m:sub>
                    </m:sSub>
                  </m:oMath>
                </a14:m>
                <a:endParaRPr lang="fr-FR" b="1" dirty="0" smtClean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ZoneTexte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628" y="1158650"/>
                <a:ext cx="1411605" cy="369332"/>
              </a:xfrm>
              <a:prstGeom prst="rect">
                <a:avLst/>
              </a:prstGeom>
              <a:blipFill rotWithShape="0">
                <a:blip r:embed="rId7"/>
                <a:stretch>
                  <a:fillRect l="-2586" t="-8197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ZoneTexte 15"/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Initiation of motion </a:t>
            </a:r>
            <a:r>
              <a:rPr lang="fr-FR" dirty="0" smtClean="0">
                <a:sym typeface="Wingdings" panose="05000000000000000000" pitchFamily="2" charset="2"/>
              </a:rPr>
              <a:t> Forcing</a:t>
            </a:r>
            <a:endParaRPr lang="fr-FR" dirty="0"/>
          </a:p>
        </p:txBody>
      </p:sp>
      <p:cxnSp>
        <p:nvCxnSpPr>
          <p:cNvPr id="17" name="Connecteur en angle 16"/>
          <p:cNvCxnSpPr/>
          <p:nvPr/>
        </p:nvCxnSpPr>
        <p:spPr>
          <a:xfrm>
            <a:off x="2344701" y="3495489"/>
            <a:ext cx="223322" cy="138822"/>
          </a:xfrm>
          <a:prstGeom prst="bentConnector3">
            <a:avLst>
              <a:gd name="adj1" fmla="val 1352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308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3606" y="917335"/>
            <a:ext cx="5612130" cy="45148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/>
              <p:cNvSpPr txBox="1"/>
              <p:nvPr/>
            </p:nvSpPr>
            <p:spPr>
              <a:xfrm>
                <a:off x="1154430" y="2450972"/>
                <a:ext cx="3242298" cy="723788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1+1.2</m:t>
                          </m:r>
                          <m:sSup>
                            <m:s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fr-FR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𝜏</m:t>
                                          </m:r>
                                        </m:e>
                                        <m:sub>
                                          <m:r>
                                            <a:rPr lang="fr-FR" b="0" i="1" smtClean="0"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fr-FR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𝜏</m:t>
                                          </m:r>
                                        </m:e>
                                        <m:sub>
                                          <m:r>
                                            <a:rPr lang="fr-FR" b="0" i="1" smtClean="0"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sub>
                                      </m:sSub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fr-FR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𝜏</m:t>
                                          </m:r>
                                        </m:e>
                                        <m:sub>
                                          <m:r>
                                            <a:rPr lang="fr-FR" b="0" i="1" smtClean="0"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3.2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7" name="ZoneText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4430" y="2450972"/>
                <a:ext cx="3242298" cy="72378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8119671" y="4605490"/>
            <a:ext cx="308802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i="1" dirty="0" err="1"/>
              <a:t>f</a:t>
            </a:r>
            <a:r>
              <a:rPr lang="fr-FR" sz="1200" i="1" dirty="0" err="1" smtClean="0"/>
              <a:t>rom</a:t>
            </a:r>
            <a:r>
              <a:rPr lang="fr-FR" sz="1200" i="1" dirty="0" smtClean="0"/>
              <a:t> </a:t>
            </a:r>
            <a:r>
              <a:rPr lang="fr-FR" sz="1200" i="1" dirty="0" err="1" smtClean="0"/>
              <a:t>Soulsby</a:t>
            </a:r>
            <a:r>
              <a:rPr lang="fr-FR" sz="1200" i="1" dirty="0" smtClean="0"/>
              <a:t> et al. (1993), </a:t>
            </a:r>
            <a:r>
              <a:rPr lang="fr-FR" sz="1200" i="1" dirty="0" err="1" smtClean="0"/>
              <a:t>Coastal</a:t>
            </a:r>
            <a:r>
              <a:rPr lang="fr-FR" sz="1200" i="1" dirty="0" smtClean="0"/>
              <a:t> Engineering</a:t>
            </a:r>
            <a:endParaRPr lang="fr-FR" sz="1200" i="1" dirty="0"/>
          </a:p>
        </p:txBody>
      </p:sp>
      <p:sp>
        <p:nvSpPr>
          <p:cNvPr id="17" name="Rectangle 16"/>
          <p:cNvSpPr/>
          <p:nvPr/>
        </p:nvSpPr>
        <p:spPr>
          <a:xfrm>
            <a:off x="6206756" y="1269328"/>
            <a:ext cx="6512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err="1" smtClean="0"/>
              <a:t>Current</a:t>
            </a:r>
            <a:endParaRPr lang="fr-FR" sz="1200" dirty="0"/>
          </a:p>
        </p:txBody>
      </p:sp>
      <p:sp>
        <p:nvSpPr>
          <p:cNvPr id="18" name="Rectangle 17"/>
          <p:cNvSpPr/>
          <p:nvPr/>
        </p:nvSpPr>
        <p:spPr>
          <a:xfrm>
            <a:off x="9845306" y="778835"/>
            <a:ext cx="5920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err="1" smtClean="0"/>
              <a:t>Waves</a:t>
            </a:r>
            <a:endParaRPr lang="fr-FR" sz="1200" dirty="0"/>
          </a:p>
        </p:txBody>
      </p:sp>
      <p:sp>
        <p:nvSpPr>
          <p:cNvPr id="19" name="Rectangle 18"/>
          <p:cNvSpPr/>
          <p:nvPr/>
        </p:nvSpPr>
        <p:spPr>
          <a:xfrm>
            <a:off x="6173835" y="3318676"/>
            <a:ext cx="4865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smtClean="0"/>
              <a:t>Total</a:t>
            </a:r>
            <a:endParaRPr lang="fr-FR" sz="1200" dirty="0"/>
          </a:p>
        </p:txBody>
      </p:sp>
      <p:sp>
        <p:nvSpPr>
          <p:cNvPr id="14" name="ZoneTexte 13"/>
          <p:cNvSpPr txBox="1"/>
          <p:nvPr/>
        </p:nvSpPr>
        <p:spPr>
          <a:xfrm>
            <a:off x="240606" y="548003"/>
            <a:ext cx="2045881" cy="369332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err="1" smtClean="0"/>
              <a:t>Bottom</a:t>
            </a:r>
            <a:r>
              <a:rPr lang="fr-FR" dirty="0" smtClean="0"/>
              <a:t> </a:t>
            </a:r>
            <a:r>
              <a:rPr lang="fr-FR" dirty="0" err="1" smtClean="0"/>
              <a:t>shear</a:t>
            </a:r>
            <a:r>
              <a:rPr lang="fr-FR" dirty="0" smtClean="0"/>
              <a:t> stress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/>
              <p:cNvSpPr txBox="1"/>
              <p:nvPr/>
            </p:nvSpPr>
            <p:spPr>
              <a:xfrm>
                <a:off x="349628" y="1158650"/>
                <a:ext cx="4512902" cy="3758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fr-FR" b="1" dirty="0" smtClean="0"/>
                  <a:t>Combined </a:t>
                </a:r>
                <a:r>
                  <a:rPr lang="fr-FR" b="1" dirty="0" err="1"/>
                  <a:t>waves</a:t>
                </a:r>
                <a:r>
                  <a:rPr lang="fr-FR" b="1" dirty="0"/>
                  <a:t> and </a:t>
                </a:r>
                <a:r>
                  <a:rPr lang="fr-FR" b="1" dirty="0" err="1"/>
                  <a:t>current</a:t>
                </a:r>
                <a:r>
                  <a:rPr lang="fr-FR" b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𝝉</m:t>
                        </m:r>
                      </m:e>
                      <m:sub>
                        <m:r>
                          <a:rPr lang="fr-FR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</m:t>
                        </m:r>
                      </m:sub>
                    </m:sSub>
                    <m:r>
                      <a:rPr lang="fr-F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[</m:t>
                    </m:r>
                    <m:r>
                      <a:rPr lang="fr-F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𝑵</m:t>
                    </m:r>
                    <m:r>
                      <a:rPr lang="fr-F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fr-F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fr-F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fr-F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fr-F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endParaRPr lang="fr-FR" b="1" dirty="0"/>
              </a:p>
            </p:txBody>
          </p:sp>
        </mc:Choice>
        <mc:Fallback xmlns="">
          <p:sp>
            <p:nvSpPr>
              <p:cNvPr id="15" name="ZoneTexte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628" y="1158650"/>
                <a:ext cx="4512902" cy="375872"/>
              </a:xfrm>
              <a:prstGeom prst="rect">
                <a:avLst/>
              </a:prstGeom>
              <a:blipFill rotWithShape="0">
                <a:blip r:embed="rId4"/>
                <a:stretch>
                  <a:fillRect l="-810" t="-6452" b="-2419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ZoneTexte 15"/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Initiation of motion </a:t>
            </a:r>
            <a:r>
              <a:rPr lang="fr-FR" dirty="0" smtClean="0">
                <a:sym typeface="Wingdings" panose="05000000000000000000" pitchFamily="2" charset="2"/>
              </a:rPr>
              <a:t> Forcing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7941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1242542" y="4034684"/>
            <a:ext cx="2815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Critical </a:t>
            </a:r>
            <a:r>
              <a:rPr lang="fr-FR" b="1" dirty="0" err="1"/>
              <a:t>shear</a:t>
            </a:r>
            <a:r>
              <a:rPr lang="fr-FR" b="1" dirty="0"/>
              <a:t> </a:t>
            </a:r>
            <a:r>
              <a:rPr lang="fr-FR" b="1" dirty="0" smtClean="0"/>
              <a:t>stress </a:t>
            </a:r>
            <a:r>
              <a:rPr lang="fr-FR" dirty="0" smtClean="0"/>
              <a:t>[N.m</a:t>
            </a:r>
            <a:r>
              <a:rPr lang="fr-FR" baseline="30000" dirty="0" smtClean="0"/>
              <a:t>-2</a:t>
            </a:r>
            <a:r>
              <a:rPr lang="fr-FR" dirty="0" smtClean="0"/>
              <a:t>]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/>
              <p:cNvSpPr txBox="1"/>
              <p:nvPr/>
            </p:nvSpPr>
            <p:spPr>
              <a:xfrm>
                <a:off x="1367003" y="3294402"/>
                <a:ext cx="3416063" cy="4371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𝑐𝑒</m:t>
                        </m:r>
                      </m:sub>
                    </m:sSub>
                  </m:oMath>
                </a14:m>
                <a:r>
                  <a:rPr lang="fr-FR" dirty="0" smtClean="0"/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0.3</m:t>
                        </m:r>
                      </m:num>
                      <m:den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1+1.2</m:t>
                        </m:r>
                        <m:sSub>
                          <m:sSubPr>
                            <m:ctrlPr>
                              <a:rPr lang="fr-FR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dirty="0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fr-FR" b="0" i="1" dirty="0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b>
                        </m:sSub>
                      </m:den>
                    </m:f>
                    <m:r>
                      <a:rPr lang="fr-FR" b="0" i="1" dirty="0" smtClean="0">
                        <a:latin typeface="Cambria Math" panose="02040503050406030204" pitchFamily="18" charset="0"/>
                      </a:rPr>
                      <m:t>+0.055 </m:t>
                    </m:r>
                    <m:d>
                      <m:dPr>
                        <m:ctrlPr>
                          <a:rPr lang="fr-FR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1−</m:t>
                        </m:r>
                        <m:sSup>
                          <m:sSupPr>
                            <m:ctrlPr>
                              <a:rPr lang="fr-FR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b="0" i="1" dirty="0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FR" b="0" i="1" dirty="0" smtClean="0">
                                <a:latin typeface="Cambria Math" panose="02040503050406030204" pitchFamily="18" charset="0"/>
                              </a:rPr>
                              <m:t>−0.02</m:t>
                            </m:r>
                            <m:sSub>
                              <m:sSubPr>
                                <m:ctrlPr>
                                  <a:rPr lang="fr-FR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 dirty="0" smtClean="0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fr-FR" b="0" i="1" dirty="0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b>
                            </m:sSub>
                          </m:sup>
                        </m:sSup>
                      </m:e>
                    </m:d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10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7003" y="3294402"/>
                <a:ext cx="3416063" cy="437107"/>
              </a:xfrm>
              <a:prstGeom prst="rect">
                <a:avLst/>
              </a:prstGeom>
              <a:blipFill>
                <a:blip r:embed="rId2"/>
                <a:stretch>
                  <a:fillRect l="-2317" t="-4167" b="-972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ZoneTexte 12"/>
          <p:cNvSpPr txBox="1"/>
          <p:nvPr/>
        </p:nvSpPr>
        <p:spPr>
          <a:xfrm>
            <a:off x="1242542" y="2731694"/>
            <a:ext cx="2269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Mobility</a:t>
            </a:r>
            <a:r>
              <a:rPr lang="fr-FR" dirty="0" smtClean="0"/>
              <a:t> </a:t>
            </a:r>
            <a:r>
              <a:rPr lang="fr-FR" dirty="0" err="1" smtClean="0"/>
              <a:t>parameter</a:t>
            </a:r>
            <a:r>
              <a:rPr lang="fr-FR" dirty="0" smtClean="0"/>
              <a:t> [-]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/>
              <p:cNvSpPr txBox="1"/>
              <p:nvPr/>
            </p:nvSpPr>
            <p:spPr>
              <a:xfrm>
                <a:off x="1372244" y="1725857"/>
                <a:ext cx="2601866" cy="6902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type m:val="skw"/>
                                          <m:ctrlPr>
                                            <a:rPr lang="fr-FR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b>
                                            <m:sSubPr>
                                              <m:ctrlPr>
                                                <a:rPr lang="fr-FR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fr-FR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𝜌</m:t>
                                              </m:r>
                                            </m:e>
                                            <m:sub>
                                              <m:r>
                                                <a:rPr lang="fr-FR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fr-FR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fr-FR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𝜌</m:t>
                                              </m:r>
                                            </m:e>
                                            <m:sub>
                                              <m:r>
                                                <a:rPr lang="fr-FR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e>
                                  </m:d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𝜐</m:t>
                                      </m:r>
                                    </m:e>
                                    <m:sup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1/3</m:t>
                          </m:r>
                        </m:sup>
                      </m:sSup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4" name="ZoneText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2244" y="1725857"/>
                <a:ext cx="2601866" cy="69025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ZoneTexte 19"/>
          <p:cNvSpPr txBox="1"/>
          <p:nvPr/>
        </p:nvSpPr>
        <p:spPr>
          <a:xfrm>
            <a:off x="1242542" y="1244038"/>
            <a:ext cx="2455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Dimensionless</a:t>
            </a:r>
            <a:r>
              <a:rPr lang="fr-FR" dirty="0" smtClean="0"/>
              <a:t> grain size</a:t>
            </a:r>
            <a:endParaRPr lang="fr-FR" dirty="0"/>
          </a:p>
        </p:txBody>
      </p:sp>
      <p:grpSp>
        <p:nvGrpSpPr>
          <p:cNvPr id="23" name="Groupe 22"/>
          <p:cNvGrpSpPr/>
          <p:nvPr/>
        </p:nvGrpSpPr>
        <p:grpSpPr>
          <a:xfrm>
            <a:off x="5180665" y="1821548"/>
            <a:ext cx="5264233" cy="3083574"/>
            <a:chOff x="5463694" y="1138877"/>
            <a:chExt cx="5264233" cy="3083574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7"/>
            <a:stretch/>
          </p:blipFill>
          <p:spPr>
            <a:xfrm>
              <a:off x="5823857" y="1138877"/>
              <a:ext cx="4904070" cy="2806575"/>
            </a:xfrm>
            <a:prstGeom prst="rect">
              <a:avLst/>
            </a:prstGeom>
            <a:scene3d>
              <a:camera prst="orthographicFront">
                <a:rot lat="0" lon="0" rev="21570000"/>
              </a:camera>
              <a:lightRig rig="threePt" dir="t"/>
            </a:scene3d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ZoneTexte 10"/>
                <p:cNvSpPr txBox="1"/>
                <p:nvPr/>
              </p:nvSpPr>
              <p:spPr>
                <a:xfrm>
                  <a:off x="8488407" y="3945452"/>
                  <a:ext cx="29097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b>
                        </m:sSub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11" name="ZoneTexte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88407" y="3945452"/>
                  <a:ext cx="290977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18750" r="-2083" b="-8696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ZoneTexte 11"/>
                <p:cNvSpPr txBox="1"/>
                <p:nvPr/>
              </p:nvSpPr>
              <p:spPr>
                <a:xfrm>
                  <a:off x="5463694" y="2265165"/>
                  <a:ext cx="36016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𝑐𝑒</m:t>
                            </m:r>
                          </m:sub>
                        </m:sSub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12" name="ZoneTexte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63694" y="2265165"/>
                  <a:ext cx="360163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16949" b="-11111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Rectangle 15"/>
            <p:cNvSpPr/>
            <p:nvPr/>
          </p:nvSpPr>
          <p:spPr>
            <a:xfrm>
              <a:off x="9121365" y="1767873"/>
              <a:ext cx="142943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200" i="1" dirty="0" err="1" smtClean="0"/>
                <a:t>from</a:t>
              </a:r>
              <a:r>
                <a:rPr lang="fr-FR" sz="1200" i="1" dirty="0" smtClean="0"/>
                <a:t> </a:t>
              </a:r>
              <a:r>
                <a:rPr lang="fr-FR" sz="1200" i="1" dirty="0" err="1" smtClean="0"/>
                <a:t>Soulsby</a:t>
              </a:r>
              <a:r>
                <a:rPr lang="fr-FR" sz="1200" i="1" dirty="0" smtClean="0"/>
                <a:t> (1997)</a:t>
              </a:r>
              <a:endParaRPr lang="fr-FR" sz="1200" i="1" dirty="0"/>
            </a:p>
          </p:txBody>
        </p:sp>
        <p:sp>
          <p:nvSpPr>
            <p:cNvPr id="15" name="Forme libre 14"/>
            <p:cNvSpPr/>
            <p:nvPr/>
          </p:nvSpPr>
          <p:spPr>
            <a:xfrm>
              <a:off x="6074229" y="1937657"/>
              <a:ext cx="4495800" cy="1785257"/>
            </a:xfrm>
            <a:custGeom>
              <a:avLst/>
              <a:gdLst>
                <a:gd name="connsiteX0" fmla="*/ 0 w 4495800"/>
                <a:gd name="connsiteY0" fmla="*/ 0 h 1785257"/>
                <a:gd name="connsiteX1" fmla="*/ 10885 w 4495800"/>
                <a:gd name="connsiteY1" fmla="*/ 1785257 h 1785257"/>
                <a:gd name="connsiteX2" fmla="*/ 4474028 w 4495800"/>
                <a:gd name="connsiteY2" fmla="*/ 1785257 h 1785257"/>
                <a:gd name="connsiteX3" fmla="*/ 4495800 w 4495800"/>
                <a:gd name="connsiteY3" fmla="*/ 870857 h 1785257"/>
                <a:gd name="connsiteX4" fmla="*/ 3951514 w 4495800"/>
                <a:gd name="connsiteY4" fmla="*/ 870857 h 1785257"/>
                <a:gd name="connsiteX5" fmla="*/ 3744685 w 4495800"/>
                <a:gd name="connsiteY5" fmla="*/ 870857 h 1785257"/>
                <a:gd name="connsiteX6" fmla="*/ 3581400 w 4495800"/>
                <a:gd name="connsiteY6" fmla="*/ 881743 h 1785257"/>
                <a:gd name="connsiteX7" fmla="*/ 3243942 w 4495800"/>
                <a:gd name="connsiteY7" fmla="*/ 968829 h 1785257"/>
                <a:gd name="connsiteX8" fmla="*/ 2971800 w 4495800"/>
                <a:gd name="connsiteY8" fmla="*/ 1088572 h 1785257"/>
                <a:gd name="connsiteX9" fmla="*/ 2677885 w 4495800"/>
                <a:gd name="connsiteY9" fmla="*/ 1197429 h 1785257"/>
                <a:gd name="connsiteX10" fmla="*/ 2503714 w 4495800"/>
                <a:gd name="connsiteY10" fmla="*/ 1208314 h 1785257"/>
                <a:gd name="connsiteX11" fmla="*/ 2253342 w 4495800"/>
                <a:gd name="connsiteY11" fmla="*/ 1132114 h 1785257"/>
                <a:gd name="connsiteX12" fmla="*/ 1937657 w 4495800"/>
                <a:gd name="connsiteY12" fmla="*/ 936172 h 1785257"/>
                <a:gd name="connsiteX13" fmla="*/ 1741714 w 4495800"/>
                <a:gd name="connsiteY13" fmla="*/ 805543 h 1785257"/>
                <a:gd name="connsiteX14" fmla="*/ 1469571 w 4495800"/>
                <a:gd name="connsiteY14" fmla="*/ 609600 h 1785257"/>
                <a:gd name="connsiteX15" fmla="*/ 1230085 w 4495800"/>
                <a:gd name="connsiteY15" fmla="*/ 435429 h 1785257"/>
                <a:gd name="connsiteX16" fmla="*/ 870857 w 4495800"/>
                <a:gd name="connsiteY16" fmla="*/ 239486 h 1785257"/>
                <a:gd name="connsiteX17" fmla="*/ 478971 w 4495800"/>
                <a:gd name="connsiteY17" fmla="*/ 97972 h 1785257"/>
                <a:gd name="connsiteX18" fmla="*/ 217714 w 4495800"/>
                <a:gd name="connsiteY18" fmla="*/ 43543 h 1785257"/>
                <a:gd name="connsiteX19" fmla="*/ 0 w 4495800"/>
                <a:gd name="connsiteY19" fmla="*/ 0 h 1785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495800" h="1785257">
                  <a:moveTo>
                    <a:pt x="0" y="0"/>
                  </a:moveTo>
                  <a:cubicBezTo>
                    <a:pt x="3628" y="595086"/>
                    <a:pt x="7257" y="1190171"/>
                    <a:pt x="10885" y="1785257"/>
                  </a:cubicBezTo>
                  <a:lnTo>
                    <a:pt x="4474028" y="1785257"/>
                  </a:lnTo>
                  <a:lnTo>
                    <a:pt x="4495800" y="870857"/>
                  </a:lnTo>
                  <a:lnTo>
                    <a:pt x="3951514" y="870857"/>
                  </a:lnTo>
                  <a:lnTo>
                    <a:pt x="3744685" y="870857"/>
                  </a:lnTo>
                  <a:lnTo>
                    <a:pt x="3581400" y="881743"/>
                  </a:lnTo>
                  <a:lnTo>
                    <a:pt x="3243942" y="968829"/>
                  </a:lnTo>
                  <a:lnTo>
                    <a:pt x="2971800" y="1088572"/>
                  </a:lnTo>
                  <a:lnTo>
                    <a:pt x="2677885" y="1197429"/>
                  </a:lnTo>
                  <a:lnTo>
                    <a:pt x="2503714" y="1208314"/>
                  </a:lnTo>
                  <a:lnTo>
                    <a:pt x="2253342" y="1132114"/>
                  </a:lnTo>
                  <a:lnTo>
                    <a:pt x="1937657" y="936172"/>
                  </a:lnTo>
                  <a:lnTo>
                    <a:pt x="1741714" y="805543"/>
                  </a:lnTo>
                  <a:lnTo>
                    <a:pt x="1469571" y="609600"/>
                  </a:lnTo>
                  <a:lnTo>
                    <a:pt x="1230085" y="435429"/>
                  </a:lnTo>
                  <a:lnTo>
                    <a:pt x="870857" y="239486"/>
                  </a:lnTo>
                  <a:lnTo>
                    <a:pt x="478971" y="97972"/>
                  </a:lnTo>
                  <a:lnTo>
                    <a:pt x="217714" y="435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6190047" y="2994003"/>
              <a:ext cx="1188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FF0000"/>
                  </a:solidFill>
                </a:rPr>
                <a:t>No motion</a:t>
              </a:r>
              <a:endParaRPr lang="fr-FR" dirty="0">
                <a:solidFill>
                  <a:srgbClr val="FF00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/>
              <p:cNvSpPr txBox="1"/>
              <p:nvPr/>
            </p:nvSpPr>
            <p:spPr>
              <a:xfrm>
                <a:off x="1327597" y="4707191"/>
                <a:ext cx="2285690" cy="27699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𝑐𝑒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𝑐𝑒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dirty="0" smtClean="0"/>
                  <a:t> </a:t>
                </a:r>
                <a14:m>
                  <m:oMath xmlns:m="http://schemas.openxmlformats.org/officeDocument/2006/math">
                    <m:r>
                      <a:rPr lang="fr-FR" b="0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22" name="ZoneTexte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597" y="4707191"/>
                <a:ext cx="2285690" cy="276999"/>
              </a:xfrm>
              <a:prstGeom prst="rect">
                <a:avLst/>
              </a:prstGeom>
              <a:blipFill>
                <a:blip r:embed="rId7"/>
                <a:stretch>
                  <a:fillRect l="-2387" r="-2122" b="-208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Flèche droite 23"/>
          <p:cNvSpPr/>
          <p:nvPr/>
        </p:nvSpPr>
        <p:spPr>
          <a:xfrm>
            <a:off x="1443204" y="5709556"/>
            <a:ext cx="412087" cy="272142"/>
          </a:xfrm>
          <a:prstGeom prst="rightArrow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/>
              <p:cNvSpPr txBox="1"/>
              <p:nvPr/>
            </p:nvSpPr>
            <p:spPr>
              <a:xfrm>
                <a:off x="1942854" y="5639580"/>
                <a:ext cx="32412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 smtClean="0"/>
                  <a:t>Sediment in motion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𝝉</m:t>
                        </m:r>
                      </m:e>
                      <m:sub>
                        <m:r>
                          <a:rPr lang="fr-F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</m:t>
                        </m:r>
                      </m:sub>
                    </m:sSub>
                    <m:r>
                      <a:rPr lang="fr-F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fr-F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𝝉</m:t>
                        </m:r>
                      </m:e>
                      <m:sub>
                        <m:r>
                          <a:rPr lang="fr-F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𝒄𝒆</m:t>
                        </m:r>
                      </m:sub>
                    </m:sSub>
                  </m:oMath>
                </a14:m>
                <a:endParaRPr lang="fr-FR" b="1" dirty="0"/>
              </a:p>
            </p:txBody>
          </p:sp>
        </mc:Choice>
        <mc:Fallback xmlns="">
          <p:sp>
            <p:nvSpPr>
              <p:cNvPr id="25" name="ZoneTexte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2854" y="5639580"/>
                <a:ext cx="3241208" cy="369332"/>
              </a:xfrm>
              <a:prstGeom prst="rect">
                <a:avLst/>
              </a:prstGeom>
              <a:blipFill>
                <a:blip r:embed="rId8"/>
                <a:stretch>
                  <a:fillRect l="-1695" t="-8197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ZoneTexte 18"/>
          <p:cNvSpPr txBox="1"/>
          <p:nvPr/>
        </p:nvSpPr>
        <p:spPr>
          <a:xfrm>
            <a:off x="240606" y="548003"/>
            <a:ext cx="2043060" cy="369332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Critical </a:t>
            </a:r>
            <a:r>
              <a:rPr lang="fr-FR" dirty="0" err="1" smtClean="0"/>
              <a:t>shear</a:t>
            </a:r>
            <a:r>
              <a:rPr lang="fr-FR" dirty="0" smtClean="0"/>
              <a:t> stress</a:t>
            </a:r>
            <a:endParaRPr lang="fr-FR" dirty="0"/>
          </a:p>
        </p:txBody>
      </p:sp>
      <p:sp>
        <p:nvSpPr>
          <p:cNvPr id="27" name="ZoneTexte 26"/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Initiation of motion </a:t>
            </a:r>
            <a:r>
              <a:rPr lang="fr-FR" dirty="0" smtClean="0">
                <a:sym typeface="Wingdings" panose="05000000000000000000" pitchFamily="2" charset="2"/>
              </a:rPr>
              <a:t> </a:t>
            </a:r>
            <a:r>
              <a:rPr lang="fr-FR" dirty="0" err="1" smtClean="0">
                <a:sym typeface="Wingdings" panose="05000000000000000000" pitchFamily="2" charset="2"/>
              </a:rPr>
              <a:t>Threshold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2008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/>
              <p:cNvSpPr txBox="1"/>
              <p:nvPr/>
            </p:nvSpPr>
            <p:spPr>
              <a:xfrm>
                <a:off x="97816" y="527595"/>
                <a:ext cx="91662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fr-FR" dirty="0" smtClean="0"/>
                  <a:t>Hydrodynamics: </a:t>
                </a:r>
                <a:r>
                  <a:rPr lang="fr-FR" dirty="0" err="1" smtClean="0"/>
                  <a:t>Bedform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predictor</a:t>
                </a:r>
                <a:r>
                  <a:rPr lang="fr-FR" dirty="0" smtClean="0"/>
                  <a:t> </a:t>
                </a:r>
                <a:r>
                  <a:rPr lang="fr-FR" dirty="0" smtClean="0">
                    <a:sym typeface="Wingdings" panose="05000000000000000000" pitchFamily="2" charset="2"/>
                  </a:rPr>
                  <a:t> </a:t>
                </a:r>
                <a:r>
                  <a:rPr lang="fr-FR" dirty="0" err="1" smtClean="0"/>
                  <a:t>Form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roughness</a:t>
                </a:r>
                <a:r>
                  <a:rPr lang="fr-FR" dirty="0" smtClean="0"/>
                  <a:t> sent back to SCHISM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fr-FR" dirty="0" smtClean="0"/>
                  <a:t> </a:t>
                </a:r>
                <a:r>
                  <a:rPr lang="fr-FR" dirty="0" err="1" smtClean="0"/>
                  <a:t>estimates</a:t>
                </a:r>
                <a:endParaRPr lang="fr-FR" dirty="0"/>
              </a:p>
            </p:txBody>
          </p:sp>
        </mc:Choice>
        <mc:Fallback xmlns="">
          <p:sp>
            <p:nvSpPr>
              <p:cNvPr id="5" name="ZoneText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16" y="527595"/>
                <a:ext cx="9166292" cy="369332"/>
              </a:xfrm>
              <a:prstGeom prst="rect">
                <a:avLst/>
              </a:prstGeom>
              <a:blipFill>
                <a:blip r:embed="rId2"/>
                <a:stretch>
                  <a:fillRect l="-399" t="-11667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/>
              <p:cNvSpPr txBox="1"/>
              <p:nvPr/>
            </p:nvSpPr>
            <p:spPr>
              <a:xfrm>
                <a:off x="103440" y="6226736"/>
                <a:ext cx="6380849" cy="3915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fr-FR" dirty="0" err="1" smtClean="0"/>
                  <a:t>Roughness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length</a:t>
                </a:r>
                <a:r>
                  <a:rPr lang="fr-FR" dirty="0" smtClean="0"/>
                  <a:t> in </a:t>
                </a:r>
                <a:r>
                  <a:rPr lang="fr-FR" dirty="0" err="1" smtClean="0"/>
                  <a:t>sediment</a:t>
                </a:r>
                <a:r>
                  <a:rPr lang="fr-FR" dirty="0" smtClean="0"/>
                  <a:t> module: skin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0,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fr-FR" dirty="0" smtClean="0"/>
                  <a:t>) or </a:t>
                </a:r>
                <a:r>
                  <a:rPr lang="fr-FR" dirty="0" err="1" smtClean="0"/>
                  <a:t>form</a:t>
                </a:r>
                <a:r>
                  <a:rPr lang="fr-FR" dirty="0" smtClean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0,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fr-FR" dirty="0" smtClean="0"/>
                  <a:t>)</a:t>
                </a:r>
                <a:endParaRPr lang="fr-FR" dirty="0"/>
              </a:p>
            </p:txBody>
          </p:sp>
        </mc:Choice>
        <mc:Fallback xmlns="">
          <p:sp>
            <p:nvSpPr>
              <p:cNvPr id="7" name="ZoneText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440" y="6226736"/>
                <a:ext cx="6380849" cy="391582"/>
              </a:xfrm>
              <a:prstGeom prst="rect">
                <a:avLst/>
              </a:prstGeom>
              <a:blipFill>
                <a:blip r:embed="rId3"/>
                <a:stretch>
                  <a:fillRect l="-669" t="-6154" b="-1846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e 3"/>
          <p:cNvGrpSpPr/>
          <p:nvPr/>
        </p:nvGrpSpPr>
        <p:grpSpPr>
          <a:xfrm>
            <a:off x="126307" y="1028966"/>
            <a:ext cx="5080172" cy="3478066"/>
            <a:chOff x="126307" y="1028966"/>
            <a:chExt cx="5080172" cy="3478066"/>
          </a:xfrm>
        </p:grpSpPr>
        <p:sp>
          <p:nvSpPr>
            <p:cNvPr id="3" name="ZoneTexte 2"/>
            <p:cNvSpPr txBox="1"/>
            <p:nvPr/>
          </p:nvSpPr>
          <p:spPr>
            <a:xfrm>
              <a:off x="323571" y="3043138"/>
              <a:ext cx="8643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>
                  <a:solidFill>
                    <a:srgbClr val="FF0000"/>
                  </a:solidFill>
                </a:rPr>
                <a:t>Ripples</a:t>
              </a:r>
              <a:endParaRPr lang="fr-FR" dirty="0">
                <a:solidFill>
                  <a:srgbClr val="FF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ZoneTexte 21"/>
                <p:cNvSpPr txBox="1"/>
                <p:nvPr/>
              </p:nvSpPr>
              <p:spPr>
                <a:xfrm>
                  <a:off x="1652432" y="3082360"/>
                  <a:ext cx="139858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𝑐𝑟</m:t>
                            </m:r>
                          </m:sub>
                        </m:s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=1000 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22" name="ZoneTexte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2432" y="3082360"/>
                  <a:ext cx="1398588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3493" r="-3493" b="-11111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ZoneTexte 22"/>
                <p:cNvSpPr txBox="1"/>
                <p:nvPr/>
              </p:nvSpPr>
              <p:spPr>
                <a:xfrm>
                  <a:off x="3553710" y="3058499"/>
                  <a:ext cx="125374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𝑐𝑟</m:t>
                            </m:r>
                          </m:sub>
                        </m:s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𝑐𝑟</m:t>
                            </m:r>
                          </m:sub>
                        </m:s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/7</m:t>
                        </m:r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23" name="ZoneTexte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53710" y="3058499"/>
                  <a:ext cx="1253741" cy="276999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4369" t="-4444" r="-3883" b="-35556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ZoneTexte 24"/>
            <p:cNvSpPr txBox="1"/>
            <p:nvPr/>
          </p:nvSpPr>
          <p:spPr>
            <a:xfrm>
              <a:off x="126307" y="3507819"/>
              <a:ext cx="12211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chemeClr val="accent2"/>
                  </a:solidFill>
                </a:rPr>
                <a:t>Dunes</a:t>
              </a:r>
            </a:p>
            <a:p>
              <a:pPr algn="ctr"/>
              <a:r>
                <a:rPr lang="fr-FR" dirty="0" err="1" smtClean="0">
                  <a:solidFill>
                    <a:schemeClr val="accent2"/>
                  </a:solidFill>
                </a:rPr>
                <a:t>Sandwaves</a:t>
              </a:r>
              <a:endParaRPr lang="fr-FR" dirty="0">
                <a:solidFill>
                  <a:schemeClr val="accent2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ZoneTexte 25"/>
                <p:cNvSpPr txBox="1"/>
                <p:nvPr/>
              </p:nvSpPr>
              <p:spPr>
                <a:xfrm>
                  <a:off x="1652432" y="3660792"/>
                  <a:ext cx="245701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𝑠𝑤</m:t>
                          </m:r>
                        </m:sub>
                      </m:sSub>
                      <m:r>
                        <a:rPr lang="fr-FR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fr-FR" b="0" i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𝑤𝑎𝑡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𝑐𝑒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fr-FR" dirty="0" smtClean="0"/>
                    <a:t> </a:t>
                  </a:r>
                  <a:endParaRPr lang="fr-FR" dirty="0"/>
                </a:p>
              </p:txBody>
            </p:sp>
          </mc:Choice>
          <mc:Fallback xmlns="">
            <p:sp>
              <p:nvSpPr>
                <p:cNvPr id="26" name="ZoneTexte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2432" y="3660792"/>
                  <a:ext cx="2457019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3226" t="-4444" r="-1489" b="-35556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/>
                <p:cNvSpPr/>
                <p:nvPr/>
              </p:nvSpPr>
              <p:spPr>
                <a:xfrm>
                  <a:off x="1524224" y="4137700"/>
                  <a:ext cx="168122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𝑠𝑤</m:t>
                            </m:r>
                          </m:sub>
                        </m:s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fr-FR" i="1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𝑤𝑎𝑡</m:t>
                            </m:r>
                          </m:sub>
                        </m:s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27" name="Rectangle 2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4224" y="4137700"/>
                  <a:ext cx="1681229" cy="369332"/>
                </a:xfrm>
                <a:prstGeom prst="rect">
                  <a:avLst/>
                </a:prstGeom>
                <a:blipFill>
                  <a:blip r:embed="rId7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3" name="Groupe 42"/>
            <p:cNvGrpSpPr/>
            <p:nvPr/>
          </p:nvGrpSpPr>
          <p:grpSpPr>
            <a:xfrm>
              <a:off x="653234" y="1028966"/>
              <a:ext cx="4553245" cy="2027604"/>
              <a:chOff x="-68554" y="977018"/>
              <a:chExt cx="4553245" cy="2027604"/>
            </a:xfrm>
          </p:grpSpPr>
          <p:pic>
            <p:nvPicPr>
              <p:cNvPr id="6" name="Image 5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444"/>
              <a:stretch/>
            </p:blipFill>
            <p:spPr>
              <a:xfrm>
                <a:off x="69574" y="1006252"/>
                <a:ext cx="3986495" cy="1998370"/>
              </a:xfrm>
              <a:prstGeom prst="rect">
                <a:avLst/>
              </a:prstGeom>
            </p:spPr>
          </p:pic>
          <p:sp>
            <p:nvSpPr>
              <p:cNvPr id="2" name="ZoneTexte 1"/>
              <p:cNvSpPr txBox="1"/>
              <p:nvPr/>
            </p:nvSpPr>
            <p:spPr>
              <a:xfrm>
                <a:off x="380456" y="977018"/>
                <a:ext cx="8992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 err="1" smtClean="0">
                    <a:solidFill>
                      <a:srgbClr val="FF0000"/>
                    </a:solidFill>
                  </a:rPr>
                  <a:t>Current</a:t>
                </a:r>
                <a:endParaRPr lang="fr-FR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11" name="Connecteur droit avec flèche 10"/>
              <p:cNvCxnSpPr/>
              <p:nvPr/>
            </p:nvCxnSpPr>
            <p:spPr>
              <a:xfrm>
                <a:off x="3089710" y="2269066"/>
                <a:ext cx="46800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necteur droit avec flèche 12"/>
              <p:cNvCxnSpPr/>
              <p:nvPr/>
            </p:nvCxnSpPr>
            <p:spPr>
              <a:xfrm rot="5400000">
                <a:off x="3587175" y="2448930"/>
                <a:ext cx="25200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ZoneTexte 15"/>
                  <p:cNvSpPr txBox="1"/>
                  <p:nvPr/>
                </p:nvSpPr>
                <p:spPr>
                  <a:xfrm>
                    <a:off x="2062821" y="984545"/>
                    <a:ext cx="1833900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r>
                      <a:rPr lang="fr-FR" b="0" dirty="0" smtClean="0"/>
                      <a:t>If</a:t>
                    </a:r>
                    <a14:m>
                      <m:oMath xmlns:m="http://schemas.openxmlformats.org/officeDocument/2006/math"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𝑐𝑒</m:t>
                            </m:r>
                          </m:sub>
                        </m:s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&lt;</m:t>
                        </m:r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&lt;</m:t>
                        </m:r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𝑤𝑎𝑠h</m:t>
                            </m:r>
                          </m:sub>
                        </m:sSub>
                      </m:oMath>
                    </a14:m>
                    <a:endParaRPr lang="fr-FR" dirty="0"/>
                  </a:p>
                </p:txBody>
              </p:sp>
            </mc:Choice>
            <mc:Fallback xmlns="">
              <p:sp>
                <p:nvSpPr>
                  <p:cNvPr id="16" name="ZoneTexte 1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62821" y="984545"/>
                    <a:ext cx="1833900" cy="276999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7973" t="-28889" r="-2326" b="-53333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Rectangle 19"/>
                  <p:cNvSpPr/>
                  <p:nvPr/>
                </p:nvSpPr>
                <p:spPr>
                  <a:xfrm>
                    <a:off x="3069145" y="1883848"/>
                    <a:ext cx="550600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fr-FR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oMath>
                      </m:oMathPara>
                    </a14:m>
                    <a:endParaRPr lang="fr-FR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0" name="Rectangle 1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69145" y="1883848"/>
                    <a:ext cx="550600" cy="369332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Rectangle 20"/>
                  <p:cNvSpPr/>
                  <p:nvPr/>
                </p:nvSpPr>
                <p:spPr>
                  <a:xfrm>
                    <a:off x="3902737" y="2272129"/>
                    <a:ext cx="581954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fr-FR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oMath>
                      </m:oMathPara>
                    </a14:m>
                    <a:endParaRPr lang="fr-FR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1" name="Rectangle 2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02737" y="2272129"/>
                    <a:ext cx="581954" cy="369332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8" name="Connecteur droit avec flèche 27"/>
              <p:cNvCxnSpPr/>
              <p:nvPr/>
            </p:nvCxnSpPr>
            <p:spPr>
              <a:xfrm rot="5400000">
                <a:off x="87400" y="1912581"/>
                <a:ext cx="93600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Rectangle 28"/>
                  <p:cNvSpPr/>
                  <p:nvPr/>
                </p:nvSpPr>
                <p:spPr>
                  <a:xfrm>
                    <a:off x="-68554" y="1621121"/>
                    <a:ext cx="697242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𝑤𝑎𝑡</m:t>
                              </m:r>
                            </m:sub>
                          </m:sSub>
                        </m:oMath>
                      </m:oMathPara>
                    </a14:m>
                    <a:endParaRPr lang="fr-FR" dirty="0"/>
                  </a:p>
                </p:txBody>
              </p:sp>
            </mc:Choice>
            <mc:Fallback xmlns="">
              <p:sp>
                <p:nvSpPr>
                  <p:cNvPr id="29" name="Rectangle 28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68554" y="1621121"/>
                    <a:ext cx="697242" cy="369332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30" name="Accolade ouvrante 29"/>
            <p:cNvSpPr/>
            <p:nvPr/>
          </p:nvSpPr>
          <p:spPr>
            <a:xfrm>
              <a:off x="1432140" y="3507819"/>
              <a:ext cx="176783" cy="999213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3171297" y="4148441"/>
              <a:ext cx="184736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i="1" dirty="0" smtClean="0"/>
                <a:t>(</a:t>
              </a:r>
              <a:r>
                <a:rPr lang="fr-FR" sz="1600" i="1" dirty="0" err="1" smtClean="0"/>
                <a:t>e.g</a:t>
              </a:r>
              <a:r>
                <a:rPr lang="fr-FR" sz="1600" i="1" dirty="0" smtClean="0"/>
                <a:t>. Van Rijn, 1984)</a:t>
              </a:r>
              <a:endParaRPr lang="fr-FR" sz="1600" i="1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ZoneTexte 43"/>
              <p:cNvSpPr txBox="1"/>
              <p:nvPr/>
            </p:nvSpPr>
            <p:spPr>
              <a:xfrm>
                <a:off x="0" y="0"/>
                <a:ext cx="12192000" cy="38151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dirty="0" err="1"/>
                  <a:t>Roughness</a:t>
                </a:r>
                <a:r>
                  <a:rPr lang="fr-FR" dirty="0"/>
                  <a:t> </a:t>
                </a:r>
                <a:r>
                  <a:rPr lang="fr-FR" dirty="0" err="1"/>
                  <a:t>length</a:t>
                </a:r>
                <a:r>
                  <a:rPr lang="fr-FR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44" name="ZoneTexte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12192000" cy="381515"/>
              </a:xfrm>
              <a:prstGeom prst="rect">
                <a:avLst/>
              </a:prstGeom>
              <a:blipFill>
                <a:blip r:embed="rId20"/>
                <a:stretch>
                  <a:fillRect l="-350" t="-6154" b="-1846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e 7"/>
          <p:cNvGrpSpPr/>
          <p:nvPr/>
        </p:nvGrpSpPr>
        <p:grpSpPr>
          <a:xfrm>
            <a:off x="6182028" y="1020955"/>
            <a:ext cx="6008099" cy="3058278"/>
            <a:chOff x="6182028" y="1020955"/>
            <a:chExt cx="6008099" cy="305827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ZoneTexte 16"/>
                <p:cNvSpPr txBox="1"/>
                <p:nvPr/>
              </p:nvSpPr>
              <p:spPr>
                <a:xfrm>
                  <a:off x="6482710" y="3400722"/>
                  <a:ext cx="3232552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𝑤𝑟</m:t>
                                </m:r>
                              </m:sub>
                            </m:s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  <m: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𝑤𝑟</m:t>
                                </m:r>
                              </m:sub>
                            </m:sSub>
                          </m:e>
                        </m:d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𝑈</m:t>
                                </m:r>
                              </m:e>
                              <m: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sub>
                            </m:s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  <m: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sub>
                            </m:s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  <m: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𝑐𝑒</m:t>
                                </m:r>
                              </m:sub>
                            </m:s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fr-FR" b="0" dirty="0" smtClean="0"/>
                </a:p>
              </p:txBody>
            </p:sp>
          </mc:Choice>
          <mc:Fallback xmlns="">
            <p:sp>
              <p:nvSpPr>
                <p:cNvPr id="17" name="ZoneTexte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82710" y="3400722"/>
                  <a:ext cx="3232552" cy="276999"/>
                </a:xfrm>
                <a:prstGeom prst="rect">
                  <a:avLst/>
                </a:prstGeom>
                <a:blipFill>
                  <a:blip r:embed="rId21"/>
                  <a:stretch>
                    <a:fillRect t="-2222" b="-35556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ZoneTexte 17"/>
                <p:cNvSpPr txBox="1"/>
                <p:nvPr/>
              </p:nvSpPr>
              <p:spPr>
                <a:xfrm>
                  <a:off x="6516576" y="3799291"/>
                  <a:ext cx="144244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𝑤𝑟</m:t>
                            </m:r>
                          </m:sub>
                        </m:s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𝑤𝑟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18" name="ZoneTexte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16576" y="3799291"/>
                  <a:ext cx="1442446" cy="276999"/>
                </a:xfrm>
                <a:prstGeom prst="rect">
                  <a:avLst/>
                </a:prstGeom>
                <a:blipFill>
                  <a:blip r:embed="rId22"/>
                  <a:stretch>
                    <a:fillRect l="-3797" t="-2174" b="-32609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2" name="Groupe 41"/>
            <p:cNvGrpSpPr/>
            <p:nvPr/>
          </p:nvGrpSpPr>
          <p:grpSpPr>
            <a:xfrm>
              <a:off x="6182028" y="1020955"/>
              <a:ext cx="4670009" cy="2072860"/>
              <a:chOff x="6678820" y="978940"/>
              <a:chExt cx="4670009" cy="2072860"/>
            </a:xfrm>
          </p:grpSpPr>
          <p:pic>
            <p:nvPicPr>
              <p:cNvPr id="9" name="Image 8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196"/>
              <a:stretch/>
            </p:blipFill>
            <p:spPr>
              <a:xfrm>
                <a:off x="6678820" y="1198653"/>
                <a:ext cx="4492352" cy="1853147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ZoneTexte 23"/>
                  <p:cNvSpPr txBox="1"/>
                  <p:nvPr/>
                </p:nvSpPr>
                <p:spPr>
                  <a:xfrm>
                    <a:off x="8527489" y="1006252"/>
                    <a:ext cx="1899110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r>
                      <a:rPr lang="fr-FR" b="0" dirty="0" smtClean="0"/>
                      <a:t>If</a:t>
                    </a:r>
                    <a14:m>
                      <m:oMath xmlns:m="http://schemas.openxmlformats.org/officeDocument/2006/math"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𝑐𝑒</m:t>
                            </m:r>
                          </m:sub>
                        </m:s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&lt;</m:t>
                        </m:r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sub>
                        </m:s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&lt;</m:t>
                        </m:r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𝑤𝑎𝑠h</m:t>
                            </m:r>
                          </m:sub>
                        </m:sSub>
                      </m:oMath>
                    </a14:m>
                    <a:endParaRPr lang="fr-FR" dirty="0"/>
                  </a:p>
                </p:txBody>
              </p:sp>
            </mc:Choice>
            <mc:Fallback xmlns="">
              <p:sp>
                <p:nvSpPr>
                  <p:cNvPr id="24" name="ZoneTexte 2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27489" y="1006252"/>
                    <a:ext cx="1899110" cy="276999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l="-7372" t="-28889" r="-1282" b="-51111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3" name="ZoneTexte 32"/>
              <p:cNvSpPr txBox="1"/>
              <p:nvPr/>
            </p:nvSpPr>
            <p:spPr>
              <a:xfrm>
                <a:off x="6969042" y="978940"/>
                <a:ext cx="8105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 err="1" smtClean="0">
                    <a:solidFill>
                      <a:srgbClr val="0070C0"/>
                    </a:solidFill>
                  </a:rPr>
                  <a:t>Waves</a:t>
                </a:r>
                <a:endParaRPr lang="fr-FR" b="1" dirty="0">
                  <a:solidFill>
                    <a:srgbClr val="0070C0"/>
                  </a:solidFill>
                </a:endParaRPr>
              </a:p>
            </p:txBody>
          </p:sp>
          <p:cxnSp>
            <p:nvCxnSpPr>
              <p:cNvPr id="37" name="Connecteur droit avec flèche 36"/>
              <p:cNvCxnSpPr/>
              <p:nvPr/>
            </p:nvCxnSpPr>
            <p:spPr>
              <a:xfrm>
                <a:off x="10087215" y="2391672"/>
                <a:ext cx="46800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necteur droit avec flèche 37"/>
              <p:cNvCxnSpPr/>
              <p:nvPr/>
            </p:nvCxnSpPr>
            <p:spPr>
              <a:xfrm rot="5400000">
                <a:off x="10466145" y="2537670"/>
                <a:ext cx="25200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Rectangle 38"/>
                  <p:cNvSpPr/>
                  <p:nvPr/>
                </p:nvSpPr>
                <p:spPr>
                  <a:xfrm>
                    <a:off x="10066650" y="2006454"/>
                    <a:ext cx="603499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fr-FR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oMath>
                      </m:oMathPara>
                    </a14:m>
                    <a:endParaRPr lang="fr-FR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9" name="Rectangle 38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066650" y="2006454"/>
                    <a:ext cx="603499" cy="369332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Rectangle 39"/>
                  <p:cNvSpPr/>
                  <p:nvPr/>
                </p:nvSpPr>
                <p:spPr>
                  <a:xfrm>
                    <a:off x="10713975" y="2360869"/>
                    <a:ext cx="634854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fr-FR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oMath>
                      </m:oMathPara>
                    </a14:m>
                    <a:endParaRPr lang="fr-FR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0" name="Rectangle 3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713975" y="2360869"/>
                    <a:ext cx="634854" cy="369332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6" name="ZoneTexte 45"/>
            <p:cNvSpPr txBox="1"/>
            <p:nvPr/>
          </p:nvSpPr>
          <p:spPr>
            <a:xfrm>
              <a:off x="9871607" y="3494458"/>
              <a:ext cx="231852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i="1" dirty="0" smtClean="0"/>
                <a:t>Grant and </a:t>
              </a:r>
              <a:r>
                <a:rPr lang="fr-FR" sz="1600" i="1" dirty="0" err="1" smtClean="0"/>
                <a:t>Madsen</a:t>
              </a:r>
              <a:r>
                <a:rPr lang="fr-FR" sz="1600" i="1" dirty="0" smtClean="0"/>
                <a:t> (1982)</a:t>
              </a:r>
            </a:p>
            <a:p>
              <a:r>
                <a:rPr lang="fr-FR" sz="1600" i="1" dirty="0" smtClean="0"/>
                <a:t>Nielsen (1992)</a:t>
              </a:r>
              <a:endParaRPr lang="fr-FR" sz="1600" i="1" dirty="0"/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302698" y="4876344"/>
            <a:ext cx="11707689" cy="1247242"/>
            <a:chOff x="302698" y="4876344"/>
            <a:chExt cx="11707689" cy="124724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ZoneTexte 18"/>
                <p:cNvSpPr txBox="1"/>
                <p:nvPr/>
              </p:nvSpPr>
              <p:spPr>
                <a:xfrm>
                  <a:off x="945826" y="4876344"/>
                  <a:ext cx="2598019" cy="659219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0, 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𝑏𝑒𝑑𝑓𝑜𝑟𝑚</m:t>
                            </m:r>
                          </m:sub>
                        </m:sSub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fr-FR" b="0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fr-FR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sSub>
                                  <m:sSubPr>
                                    <m:ctrlPr>
                                      <a:rPr lang="fr-FR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b="0" i="1" dirty="0" smtClean="0">
                                        <a:latin typeface="Cambria Math" panose="02040503050406030204" pitchFamily="18" charset="0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fr-FR" b="0" i="1" dirty="0" smtClean="0">
                                        <a:latin typeface="Cambria Math" panose="02040503050406030204" pitchFamily="18" charset="0"/>
                                      </a:rPr>
                                      <m:t>𝑏𝑒𝑑𝑓𝑜𝑟𝑚</m:t>
                                    </m:r>
                                  </m:sub>
                                </m:sSub>
                              </m:e>
                              <m:sup>
                                <m:r>
                                  <a:rPr lang="fr-FR" b="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b>
                              <m:sSubPr>
                                <m:ctrlPr>
                                  <a:rPr lang="fr-FR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 dirty="0" smtClean="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  <m:sub>
                                <m:r>
                                  <a:rPr lang="fr-FR" b="0" i="1" dirty="0" smtClean="0">
                                    <a:latin typeface="Cambria Math" panose="02040503050406030204" pitchFamily="18" charset="0"/>
                                  </a:rPr>
                                  <m:t>𝑏𝑒𝑑𝑓𝑜𝑟𝑚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19" name="ZoneTexte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5826" y="4876344"/>
                  <a:ext cx="2598019" cy="659219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Flèche droite 31"/>
            <p:cNvSpPr/>
            <p:nvPr/>
          </p:nvSpPr>
          <p:spPr>
            <a:xfrm>
              <a:off x="302698" y="5114267"/>
              <a:ext cx="412087" cy="272142"/>
            </a:xfrm>
            <a:prstGeom prst="rightArrow">
              <a:avLst/>
            </a:prstGeom>
            <a:noFill/>
            <a:ln w="285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Flèche droite 33"/>
            <p:cNvSpPr/>
            <p:nvPr/>
          </p:nvSpPr>
          <p:spPr>
            <a:xfrm>
              <a:off x="3727391" y="5114267"/>
              <a:ext cx="412087" cy="272142"/>
            </a:xfrm>
            <a:prstGeom prst="rightArrow">
              <a:avLst/>
            </a:prstGeom>
            <a:noFill/>
            <a:ln w="285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" name="ZoneTexte 34"/>
            <p:cNvSpPr txBox="1"/>
            <p:nvPr/>
          </p:nvSpPr>
          <p:spPr>
            <a:xfrm>
              <a:off x="4139478" y="5002251"/>
              <a:ext cx="21612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Total </a:t>
              </a:r>
              <a:r>
                <a:rPr lang="fr-FR" dirty="0" err="1" smtClean="0"/>
                <a:t>form</a:t>
              </a:r>
              <a:r>
                <a:rPr lang="fr-FR" dirty="0" smtClean="0"/>
                <a:t> </a:t>
              </a:r>
              <a:r>
                <a:rPr lang="fr-FR" dirty="0" err="1" smtClean="0"/>
                <a:t>roughness</a:t>
              </a:r>
              <a:endParaRPr lang="fr-FR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Rectangle 40"/>
                <p:cNvSpPr/>
                <p:nvPr/>
              </p:nvSpPr>
              <p:spPr>
                <a:xfrm>
                  <a:off x="6369677" y="4964614"/>
                  <a:ext cx="5640710" cy="41069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0,</m:t>
                            </m:r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  <m:r>
                          <a:rPr lang="fr-FR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𝑀𝑎𝑥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  </m:t>
                            </m:r>
                            <m:sSub>
                              <m:sSub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0,</m:t>
                                </m:r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  ;</m:t>
                            </m:r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𝑀𝑎𝑥</m:t>
                            </m:r>
                            <m:d>
                              <m:dPr>
                                <m:begChr m:val="{"/>
                                <m:endChr m:val="}"/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  </m:t>
                                </m:r>
                                <m:sSub>
                                  <m:sSubPr>
                                    <m:ctrlPr>
                                      <a:rPr lang="fr-FR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fr-FR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0,</m:t>
                                    </m:r>
                                    <m:r>
                                      <a:rPr lang="fr-FR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𝑐𝑟</m:t>
                                    </m:r>
                                  </m:sub>
                                </m:sSub>
                                <m:r>
                                  <a:rPr lang="fr-FR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 </m:t>
                                </m:r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;</m:t>
                                </m:r>
                                <m:sSub>
                                  <m:sSubPr>
                                    <m:ctrlPr>
                                      <a:rPr lang="fr-FR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fr-FR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0,</m:t>
                                    </m:r>
                                    <m:r>
                                      <a:rPr lang="fr-FR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𝑤𝑟</m:t>
                                    </m:r>
                                  </m:sub>
                                </m:sSub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  </m:t>
                                </m:r>
                                <m:sSub>
                                  <m:sSub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0,</m:t>
                                    </m:r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𝑏𝑙𝑑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fr-FR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fr-FR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0,</m:t>
                                </m:r>
                                <m:r>
                                  <a:rPr lang="fr-FR" b="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𝑠𝑤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41" name="Rectangle 4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69677" y="4964614"/>
                  <a:ext cx="5640710" cy="410690"/>
                </a:xfrm>
                <a:prstGeom prst="rect">
                  <a:avLst/>
                </a:prstGeom>
                <a:blipFill>
                  <a:blip r:embed="rId24"/>
                  <a:stretch>
                    <a:fillRect b="-7143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7" name="ZoneTexte 46"/>
            <p:cNvSpPr txBox="1"/>
            <p:nvPr/>
          </p:nvSpPr>
          <p:spPr>
            <a:xfrm>
              <a:off x="9929807" y="5460322"/>
              <a:ext cx="202286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dirty="0" err="1" smtClean="0"/>
                <a:t>Sediment</a:t>
              </a:r>
              <a:r>
                <a:rPr lang="fr-FR" dirty="0" smtClean="0"/>
                <a:t>-transport</a:t>
              </a:r>
            </a:p>
            <a:p>
              <a:pPr algn="ctr"/>
              <a:r>
                <a:rPr lang="fr-FR" dirty="0" smtClean="0"/>
                <a:t>component</a:t>
              </a:r>
              <a:endParaRPr lang="fr-FR" dirty="0"/>
            </a:p>
          </p:txBody>
        </p:sp>
        <p:sp>
          <p:nvSpPr>
            <p:cNvPr id="48" name="Ellipse 47"/>
            <p:cNvSpPr/>
            <p:nvPr/>
          </p:nvSpPr>
          <p:spPr>
            <a:xfrm>
              <a:off x="10413999" y="4907748"/>
              <a:ext cx="583001" cy="510065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" name="Ellipse 48"/>
            <p:cNvSpPr/>
            <p:nvPr/>
          </p:nvSpPr>
          <p:spPr>
            <a:xfrm>
              <a:off x="7739197" y="4922479"/>
              <a:ext cx="444604" cy="510065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ZoneTexte 49"/>
                <p:cNvSpPr txBox="1"/>
                <p:nvPr/>
              </p:nvSpPr>
              <p:spPr>
                <a:xfrm>
                  <a:off x="7180411" y="5477255"/>
                  <a:ext cx="1589987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fr-FR" dirty="0" smtClean="0"/>
                    <a:t>Skin </a:t>
                  </a:r>
                  <a:r>
                    <a:rPr lang="fr-FR" dirty="0" err="1" smtClean="0"/>
                    <a:t>roughness</a:t>
                  </a:r>
                  <a:endParaRPr lang="fr-FR" dirty="0" smtClean="0"/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50" name="ZoneTexte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80411" y="5477255"/>
                  <a:ext cx="1589987" cy="646331"/>
                </a:xfrm>
                <a:prstGeom prst="rect">
                  <a:avLst/>
                </a:prstGeom>
                <a:blipFill>
                  <a:blip r:embed="rId25"/>
                  <a:stretch>
                    <a:fillRect l="-3448" t="-4673" r="-2682" b="-6542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693125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5410</TotalTime>
  <Words>2177</Words>
  <Application>Microsoft Office PowerPoint</Application>
  <PresentationFormat>Grand écran</PresentationFormat>
  <Paragraphs>580</Paragraphs>
  <Slides>41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41</vt:i4>
      </vt:variant>
    </vt:vector>
  </HeadingPairs>
  <TitlesOfParts>
    <vt:vector size="50" baseType="lpstr">
      <vt:lpstr>Adobe Caslon Pro</vt:lpstr>
      <vt:lpstr>Adobe Garamond Pro</vt:lpstr>
      <vt:lpstr>Arial</vt:lpstr>
      <vt:lpstr>Calibri</vt:lpstr>
      <vt:lpstr>Calibri Light</vt:lpstr>
      <vt:lpstr>Cambria Math</vt:lpstr>
      <vt:lpstr>Courier New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ULR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Baptiste Mengual</dc:creator>
  <cp:lastModifiedBy>invite</cp:lastModifiedBy>
  <cp:revision>346</cp:revision>
  <dcterms:created xsi:type="dcterms:W3CDTF">2019-04-03T07:47:25Z</dcterms:created>
  <dcterms:modified xsi:type="dcterms:W3CDTF">2019-04-18T07:44:53Z</dcterms:modified>
</cp:coreProperties>
</file>