
<file path=[Content_Types].xml><?xml version="1.0" encoding="utf-8"?>
<Types xmlns="http://schemas.openxmlformats.org/package/2006/content-types">
  <Default Extension="png" ContentType="image/png"/>
  <Default Extension="jfif" ContentType="image/j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18"/>
  </p:notesMasterIdLst>
  <p:sldIdLst>
    <p:sldId id="395" r:id="rId3"/>
    <p:sldId id="396" r:id="rId4"/>
    <p:sldId id="401" r:id="rId5"/>
    <p:sldId id="399" r:id="rId6"/>
    <p:sldId id="400" r:id="rId7"/>
    <p:sldId id="402" r:id="rId8"/>
    <p:sldId id="398" r:id="rId9"/>
    <p:sldId id="403" r:id="rId10"/>
    <p:sldId id="404" r:id="rId11"/>
    <p:sldId id="405" r:id="rId12"/>
    <p:sldId id="406" r:id="rId13"/>
    <p:sldId id="407" r:id="rId14"/>
    <p:sldId id="410" r:id="rId15"/>
    <p:sldId id="408" r:id="rId16"/>
    <p:sldId id="4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29" autoAdjust="0"/>
    <p:restoredTop sz="94660"/>
  </p:normalViewPr>
  <p:slideViewPr>
    <p:cSldViewPr snapToGrid="0">
      <p:cViewPr>
        <p:scale>
          <a:sx n="66" d="100"/>
          <a:sy n="66" d="100"/>
        </p:scale>
        <p:origin x="4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m, Kijin@DWR" userId="65b72ebe-68de-4cc2-8f47-9d13dead73bf" providerId="ADAL" clId="{C6928229-76DA-43EF-9AFE-FF8FD4591F05}"/>
    <pc:docChg chg="undo custSel addSld modSld">
      <pc:chgData name="Nam, Kijin@DWR" userId="65b72ebe-68de-4cc2-8f47-9d13dead73bf" providerId="ADAL" clId="{C6928229-76DA-43EF-9AFE-FF8FD4591F05}" dt="2019-04-15T19:34:00.547" v="83" actId="1038"/>
      <pc:docMkLst>
        <pc:docMk/>
      </pc:docMkLst>
      <pc:sldChg chg="addSp delSp modSp">
        <pc:chgData name="Nam, Kijin@DWR" userId="65b72ebe-68de-4cc2-8f47-9d13dead73bf" providerId="ADAL" clId="{C6928229-76DA-43EF-9AFE-FF8FD4591F05}" dt="2019-04-13T01:49:40.450" v="4" actId="1076"/>
        <pc:sldMkLst>
          <pc:docMk/>
          <pc:sldMk cId="861965621" sldId="408"/>
        </pc:sldMkLst>
        <pc:picChg chg="del">
          <ac:chgData name="Nam, Kijin@DWR" userId="65b72ebe-68de-4cc2-8f47-9d13dead73bf" providerId="ADAL" clId="{C6928229-76DA-43EF-9AFE-FF8FD4591F05}" dt="2019-04-13T01:49:01.664" v="0" actId="478"/>
          <ac:picMkLst>
            <pc:docMk/>
            <pc:sldMk cId="861965621" sldId="408"/>
            <ac:picMk id="4" creationId="{F16A45D2-BBCB-AC48-91C0-4DB40CD9E4EA}"/>
          </ac:picMkLst>
        </pc:picChg>
        <pc:picChg chg="add mod">
          <ac:chgData name="Nam, Kijin@DWR" userId="65b72ebe-68de-4cc2-8f47-9d13dead73bf" providerId="ADAL" clId="{C6928229-76DA-43EF-9AFE-FF8FD4591F05}" dt="2019-04-13T01:49:40.450" v="4" actId="1076"/>
          <ac:picMkLst>
            <pc:docMk/>
            <pc:sldMk cId="861965621" sldId="408"/>
            <ac:picMk id="6" creationId="{F5B0EA72-BD85-4400-8E9A-DE9DD7893F7C}"/>
          </ac:picMkLst>
        </pc:picChg>
      </pc:sldChg>
      <pc:sldChg chg="addSp modSp add">
        <pc:chgData name="Nam, Kijin@DWR" userId="65b72ebe-68de-4cc2-8f47-9d13dead73bf" providerId="ADAL" clId="{C6928229-76DA-43EF-9AFE-FF8FD4591F05}" dt="2019-04-15T19:34:00.547" v="83" actId="1038"/>
        <pc:sldMkLst>
          <pc:docMk/>
          <pc:sldMk cId="168125750" sldId="410"/>
        </pc:sldMkLst>
        <pc:spChg chg="mod">
          <ac:chgData name="Nam, Kijin@DWR" userId="65b72ebe-68de-4cc2-8f47-9d13dead73bf" providerId="ADAL" clId="{C6928229-76DA-43EF-9AFE-FF8FD4591F05}" dt="2019-04-15T19:31:36.037" v="49" actId="20577"/>
          <ac:spMkLst>
            <pc:docMk/>
            <pc:sldMk cId="168125750" sldId="410"/>
            <ac:spMk id="2" creationId="{D6E3C4C6-1A90-4E1F-BE6C-6739E002AD04}"/>
          </ac:spMkLst>
        </pc:spChg>
        <pc:graphicFrameChg chg="add mod modGraphic">
          <ac:chgData name="Nam, Kijin@DWR" userId="65b72ebe-68de-4cc2-8f47-9d13dead73bf" providerId="ADAL" clId="{C6928229-76DA-43EF-9AFE-FF8FD4591F05}" dt="2019-04-15T19:34:00.547" v="83" actId="1038"/>
          <ac:graphicFrameMkLst>
            <pc:docMk/>
            <pc:sldMk cId="168125750" sldId="410"/>
            <ac:graphicFrameMk id="4" creationId="{E3753205-9DD9-4100-B656-F5B05B4A9124}"/>
          </ac:graphicFrameMkLst>
        </pc:graphicFrameChg>
        <pc:graphicFrameChg chg="add mod">
          <ac:chgData name="Nam, Kijin@DWR" userId="65b72ebe-68de-4cc2-8f47-9d13dead73bf" providerId="ADAL" clId="{C6928229-76DA-43EF-9AFE-FF8FD4591F05}" dt="2019-04-15T19:32:55.760" v="60" actId="1076"/>
          <ac:graphicFrameMkLst>
            <pc:docMk/>
            <pc:sldMk cId="168125750" sldId="410"/>
            <ac:graphicFrameMk id="5" creationId="{DC60FFDA-E85F-4A2A-BD88-29551057BBA3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awater-my.sharepoint.com/personal/kijin_nam_water_ca_gov/Documents/2019/2019_CWEMF/Azure_Benchmark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time spent for a day simulation</a:t>
            </a:r>
            <a:br>
              <a:rPr lang="en-US"/>
            </a:br>
            <a:r>
              <a:rPr lang="en-US"/>
              <a:t>(The shorter, the faster)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706621485950786"/>
          <c:y val="0.31945584934581484"/>
          <c:w val="0.70337823827323742"/>
          <c:h val="0.388165651241009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Total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390-44AA-9E21-E25895777995}"/>
              </c:ext>
            </c:extLst>
          </c:dPt>
          <c:cat>
            <c:strRef>
              <c:f>Sheet1!$B$2:$C$2</c:f>
              <c:strCache>
                <c:ptCount val="2"/>
                <c:pt idx="0">
                  <c:v>CycleCloud</c:v>
                </c:pt>
                <c:pt idx="1">
                  <c:v>DWR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12.333333333333334</c:v>
                </c:pt>
                <c:pt idx="1">
                  <c:v>10.166666666666666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90-44AA-9E21-E25895777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3270016"/>
        <c:axId val="523266736"/>
      </c:barChart>
      <c:catAx>
        <c:axId val="523270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266736"/>
        <c:crosses val="autoZero"/>
        <c:auto val="1"/>
        <c:lblAlgn val="ctr"/>
        <c:lblOffset val="100"/>
        <c:noMultiLvlLbl val="0"/>
      </c:catAx>
      <c:valAx>
        <c:axId val="523266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27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0.29111</cdr:x>
      <cdr:y>0.85518</cdr:y>
    </cdr:from>
    <cdr:to>
      <cdr:x>0.92287</cdr:x>
      <cdr:y>0.98493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CCC036B-2A16-4E20-88E2-71AC477A5C37}"/>
            </a:ext>
          </a:extLst>
        </cdr:cNvPr>
        <cdr:cNvSpPr txBox="1"/>
      </cdr:nvSpPr>
      <cdr:spPr>
        <a:xfrm xmlns:a="http://schemas.openxmlformats.org/drawingml/2006/main">
          <a:off x="3335706" y="3842889"/>
          <a:ext cx="7239070" cy="5830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rgbClr val="595959"/>
              </a:solidFill>
            </a:rPr>
            <a:t>Average minutes to simulate one day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6C493-6FD4-E648-A002-70265F20485F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53C28-35F8-424C-B314-CD52D3E1A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3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ALIGNMENT</a:t>
            </a:r>
          </a:p>
          <a:p>
            <a:r>
              <a:rPr lang="en-US" b="1" dirty="0"/>
              <a:t>GOOD</a:t>
            </a:r>
          </a:p>
          <a:p>
            <a:endParaRPr lang="en-US" b="1" dirty="0"/>
          </a:p>
          <a:p>
            <a:r>
              <a:rPr lang="en-US" b="1" dirty="0"/>
              <a:t>RIGHT JUSTIFIED TO A GRID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2F7ED-2317-4F39-87D5-D2DA514665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33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134" b="1">
                <a:solidFill>
                  <a:srgbClr val="3D72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54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/>
          </p:cNvPr>
          <p:cNvSpPr txBox="1"/>
          <p:nvPr userDrawn="1"/>
        </p:nvSpPr>
        <p:spPr>
          <a:xfrm>
            <a:off x="353382" y="374001"/>
            <a:ext cx="652050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spc="4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CALIFORNIA DEPARTMENT OF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319739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lIns="163284" tIns="81642" rIns="163284" bIns="81642" anchor="t"/>
          <a:lstStyle>
            <a:lvl1pPr algn="l">
              <a:defRPr sz="4734" b="1" cap="all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</p:spPr>
        <p:txBody>
          <a:bodyPr lIns="163284" tIns="81642" rIns="163284" bIns="81642"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3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8617" indent="0">
              <a:buNone/>
              <a:defRPr sz="1933">
                <a:solidFill>
                  <a:schemeClr val="tx1">
                    <a:tint val="75000"/>
                  </a:schemeClr>
                </a:solidFill>
              </a:defRPr>
            </a:lvl3pPr>
            <a:lvl4pPr marL="163292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723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543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85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1016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4468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081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75000"/>
                <a:alpha val="5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4800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E17BF-62EF-294C-AC68-AEF695F02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3" y="6140109"/>
            <a:ext cx="3426964" cy="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39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4800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7B005-BFFD-DA41-8E10-12091077A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3" y="6140109"/>
            <a:ext cx="3426964" cy="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31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031475" cy="1399487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4800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29134"/>
            <a:ext cx="5384800" cy="3897030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857999"/>
          </a:xfrm>
          <a:prstGeom prst="rect">
            <a:avLst/>
          </a:prstGeom>
        </p:spPr>
        <p:txBody>
          <a:bodyPr lIns="163284" tIns="81642" rIns="163284" bIns="81642"/>
          <a:lstStyle>
            <a:lvl1pPr marL="0" indent="0">
              <a:buNone/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3752D-273C-F748-A353-D7EF29A90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3" y="6140109"/>
            <a:ext cx="3426964" cy="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46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-lef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44" y="438412"/>
            <a:ext cx="5031475" cy="1399487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4800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59941" y="2747750"/>
            <a:ext cx="5384800" cy="3897030"/>
          </a:xfrm>
          <a:prstGeom prst="rect">
            <a:avLst/>
          </a:prstGeom>
        </p:spPr>
        <p:txBody>
          <a:bodyPr lIns="163284" tIns="81642" rIns="163284" bIns="81642"/>
          <a:lstStyle>
            <a:lvl1pPr marL="0" indent="0">
              <a:buNone/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9" y="1"/>
            <a:ext cx="5994400" cy="6857999"/>
          </a:xfrm>
          <a:prstGeom prst="rect">
            <a:avLst/>
          </a:prstGeom>
        </p:spPr>
        <p:txBody>
          <a:bodyPr lIns="163284" tIns="81642" rIns="163284" bIns="81642"/>
          <a:lstStyle>
            <a:lvl1pPr marL="0" indent="0">
              <a:buNone/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59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E7C25-90F8-1D40-93DE-171CAE242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3" y="6140109"/>
            <a:ext cx="3426964" cy="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4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89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lIns="163284" tIns="81642" rIns="163284" bIns="81642" anchor="t"/>
          <a:lstStyle>
            <a:lvl1pPr algn="l">
              <a:defRPr sz="4734" b="1" cap="all">
                <a:solidFill>
                  <a:srgbClr val="3D72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</p:spPr>
        <p:txBody>
          <a:bodyPr lIns="163284" tIns="81642" rIns="163284" bIns="81642"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3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8617" indent="0">
              <a:buNone/>
              <a:defRPr sz="1933">
                <a:solidFill>
                  <a:schemeClr val="tx1">
                    <a:tint val="75000"/>
                  </a:schemeClr>
                </a:solidFill>
              </a:defRPr>
            </a:lvl3pPr>
            <a:lvl4pPr marL="163292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723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543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85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1016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4468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04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5334" b="0">
                <a:solidFill>
                  <a:srgbClr val="6A9EC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870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5334">
                <a:solidFill>
                  <a:srgbClr val="6A9EC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3334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867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2133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2133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3334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867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2133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2133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545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837899"/>
            <a:ext cx="10515600" cy="2984310"/>
          </a:xfrm>
          <a:prstGeom prst="rect">
            <a:avLst/>
          </a:prstGeom>
        </p:spPr>
        <p:txBody>
          <a:bodyPr/>
          <a:lstStyle>
            <a:lvl1pPr>
              <a:defRPr sz="23335" b="1">
                <a:solidFill>
                  <a:srgbClr val="3D7296"/>
                </a:solidFill>
              </a:defRPr>
            </a:lvl1pPr>
          </a:lstStyle>
          <a:p>
            <a:r>
              <a:rPr lang="en-US" dirty="0"/>
              <a:t>10,000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939801" y="5248504"/>
            <a:ext cx="10515599" cy="10557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Units of measurement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939801" y="883708"/>
            <a:ext cx="10515599" cy="10557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Intro text</a:t>
            </a:r>
          </a:p>
        </p:txBody>
      </p:sp>
    </p:spTree>
    <p:extLst>
      <p:ext uri="{BB962C8B-B14F-4D97-AF65-F5344CB8AC3E}">
        <p14:creationId xmlns:p14="http://schemas.microsoft.com/office/powerpoint/2010/main" val="403421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26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A9EC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D46469-CDE2-104C-9306-FD64A0CC283B}" type="datetimeFigureOut">
              <a:rPr lang="en-US" smtClean="0"/>
              <a:t>4/15/2019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588A21B-6B79-514B-BBE3-58400B126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2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 Character Title Slide - 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4815579"/>
            <a:ext cx="12192000" cy="146139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00" b="0" i="1" kern="700" spc="30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Place a 1020px x 164px picture here.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36189" y="1750424"/>
            <a:ext cx="10984659" cy="1403350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1001" b="1" i="0" spc="-400" baseline="0">
                <a:solidFill>
                  <a:schemeClr val="accent1"/>
                </a:solidFill>
              </a:defRPr>
            </a:lvl1pPr>
            <a:lvl2pPr marL="457219" indent="0">
              <a:buFontTx/>
              <a:buNone/>
              <a:defRPr sz="11001" b="1" i="0" spc="-550">
                <a:solidFill>
                  <a:schemeClr val="accent1"/>
                </a:solidFill>
              </a:defRPr>
            </a:lvl2pPr>
            <a:lvl3pPr marL="914439" indent="0">
              <a:buFontTx/>
              <a:buNone/>
              <a:defRPr sz="11001" b="1" i="0" spc="-550">
                <a:solidFill>
                  <a:schemeClr val="accent1"/>
                </a:solidFill>
              </a:defRPr>
            </a:lvl3pPr>
            <a:lvl4pPr marL="1371658" indent="0">
              <a:buFontTx/>
              <a:buNone/>
              <a:defRPr sz="11001" b="1" i="0" spc="-550">
                <a:solidFill>
                  <a:schemeClr val="accent1"/>
                </a:solidFill>
              </a:defRPr>
            </a:lvl4pPr>
            <a:lvl5pPr marL="1828877" indent="0">
              <a:buFontTx/>
              <a:buNone/>
              <a:defRPr sz="11001" b="1" i="0" spc="-5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 Short Title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144761" y="3358412"/>
            <a:ext cx="8414355" cy="615950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2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Single line Subtitle of 40 character or less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1321251" y="1893522"/>
            <a:ext cx="6576456" cy="3603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800" kern="800" spc="4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CALIFORNIA DEPARTMENT OF WATER RESOURCES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95953" y="3854050"/>
            <a:ext cx="2263164" cy="32788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   |   Date/Year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295952" y="4145646"/>
            <a:ext cx="2424333" cy="36598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Presenter’s Name, Title</a:t>
            </a:r>
          </a:p>
        </p:txBody>
      </p:sp>
    </p:spTree>
    <p:extLst>
      <p:ext uri="{BB962C8B-B14F-4D97-AF65-F5344CB8AC3E}">
        <p14:creationId xmlns:p14="http://schemas.microsoft.com/office/powerpoint/2010/main" val="167491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134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/>
          </p:cNvPr>
          <p:cNvSpPr txBox="1"/>
          <p:nvPr userDrawn="1"/>
        </p:nvSpPr>
        <p:spPr>
          <a:xfrm>
            <a:off x="353382" y="374001"/>
            <a:ext cx="652050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CALIFORNIA DEPARTMENT OF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65639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28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544309" rtl="0" eaLnBrk="1" latinLnBrk="0" hangingPunct="1">
        <a:spcBef>
          <a:spcPct val="0"/>
        </a:spcBef>
        <a:buNone/>
        <a:defRPr sz="5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32" indent="-408232" algn="l" defTabSz="54430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502" indent="-340193" algn="l" defTabSz="544309" rtl="0" eaLnBrk="1" latinLnBrk="0" hangingPunct="1">
        <a:spcBef>
          <a:spcPct val="20000"/>
        </a:spcBef>
        <a:buFont typeface="Arial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771" indent="-272154" algn="l" defTabSz="544309" rtl="0" eaLnBrk="1" latinLnBrk="0" hangingPunct="1">
        <a:spcBef>
          <a:spcPct val="20000"/>
        </a:spcBef>
        <a:buFont typeface="Arial"/>
        <a:buChar char="•"/>
        <a:defRPr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5080" indent="-272154" algn="l" defTabSz="544309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388" indent="-272154" algn="l" defTabSz="544309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697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006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314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623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309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7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926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234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543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851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1016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468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75000"/>
                <a:alpha val="47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99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544309" rtl="0" eaLnBrk="1" latinLnBrk="0" hangingPunct="1">
        <a:spcBef>
          <a:spcPct val="0"/>
        </a:spcBef>
        <a:buNone/>
        <a:defRPr sz="5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32" indent="-408232" algn="l" defTabSz="54430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502" indent="-340193" algn="l" defTabSz="544309" rtl="0" eaLnBrk="1" latinLnBrk="0" hangingPunct="1">
        <a:spcBef>
          <a:spcPct val="20000"/>
        </a:spcBef>
        <a:buFont typeface="Arial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771" indent="-272154" algn="l" defTabSz="544309" rtl="0" eaLnBrk="1" latinLnBrk="0" hangingPunct="1">
        <a:spcBef>
          <a:spcPct val="20000"/>
        </a:spcBef>
        <a:buFont typeface="Arial"/>
        <a:buChar char="•"/>
        <a:defRPr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5080" indent="-272154" algn="l" defTabSz="544309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388" indent="-272154" algn="l" defTabSz="544309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697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006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314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623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309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7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926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234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543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851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1016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468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crm.vims.edu/schismweb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ocs.microsoft.com/en-us/azure/cyclecloud/overview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127850" y="1931491"/>
            <a:ext cx="8827141" cy="1001491"/>
          </a:xfrm>
          <a:ln>
            <a:noFill/>
          </a:ln>
        </p:spPr>
        <p:txBody>
          <a:bodyPr/>
          <a:lstStyle/>
          <a:p>
            <a:r>
              <a:rPr lang="en-US" sz="6600" dirty="0"/>
              <a:t>SCHISM on Azure Cloud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809654" y="3149502"/>
            <a:ext cx="7145337" cy="615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0FD1489-DCDE-45FF-887F-3A17EA10A628}"/>
              </a:ext>
            </a:extLst>
          </p:cNvPr>
          <p:cNvSpPr txBox="1">
            <a:spLocks/>
          </p:cNvSpPr>
          <p:nvPr/>
        </p:nvSpPr>
        <p:spPr>
          <a:xfrm>
            <a:off x="6539948" y="4509420"/>
            <a:ext cx="4403541" cy="1205579"/>
          </a:xfrm>
          <a:prstGeom prst="rect">
            <a:avLst/>
          </a:prstGeom>
        </p:spPr>
        <p:txBody>
          <a:bodyPr vert="horz"/>
          <a:lstStyle>
            <a:lvl1pPr marL="0" indent="0" algn="l" defTabSz="457196" rtl="0" eaLnBrk="1" latinLnBrk="0" hangingPunct="1">
              <a:lnSpc>
                <a:spcPct val="150000"/>
              </a:lnSpc>
              <a:spcBef>
                <a:spcPct val="20000"/>
              </a:spcBef>
              <a:buFontTx/>
              <a:buNone/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44" indent="-285748" algn="l" defTabSz="45719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1" indent="-228598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87" indent="-228598" algn="l" defTabSz="45719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3" indent="-228598" algn="l" defTabSz="45719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0" indent="-228598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6" indent="-228598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72" indent="-228598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9" indent="-228598" algn="l" defTabSz="45719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11" algn="r" defTabSz="457219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600" dirty="0" err="1">
                <a:solidFill>
                  <a:prstClr val="white"/>
                </a:solidFill>
                <a:latin typeface="Arial"/>
              </a:rPr>
              <a:t>Kijin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 Nam</a:t>
            </a:r>
          </a:p>
          <a:p>
            <a:pPr indent="-228611" algn="r" defTabSz="457219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Arial"/>
              </a:rPr>
              <a:t>Bay-Delta Office</a:t>
            </a:r>
          </a:p>
          <a:p>
            <a:pPr indent="-228611" algn="r" defTabSz="457219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latin typeface="Arial"/>
              </a:rPr>
              <a:t>California Department of Water Resources </a:t>
            </a:r>
          </a:p>
          <a:p>
            <a:pPr algn="r" defTabSz="457219" fontAlgn="base"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55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6ED9-51CC-C648-B4FF-3DF793F1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</a:t>
            </a:r>
            <a:r>
              <a:rPr lang="en-US" dirty="0" err="1"/>
              <a:t>CycleCloud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9A7516-11B9-B14C-971E-CF607508C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78" y="1600200"/>
            <a:ext cx="7772043" cy="452596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0BDCF-B820-2545-AC10-DBC6B9ECD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82" y="475995"/>
            <a:ext cx="2455718" cy="505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A2D7C-5642-0A4C-8695-B66E9095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90" y="378457"/>
            <a:ext cx="2086945" cy="6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BBE5D-5ED4-7B4A-BB22-5673E3FD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</a:t>
            </a:r>
            <a:r>
              <a:rPr lang="en-US" dirty="0" err="1"/>
              <a:t>CycleCloud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3D3544B-DDF7-7442-9776-17036A7E1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87" y="1600200"/>
            <a:ext cx="7989226" cy="452596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7F273-ECEA-1449-8550-E5359E3C2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82" y="475995"/>
            <a:ext cx="2455718" cy="505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914F6B-4F04-BD4D-A9CE-E97B6F9BC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90" y="378457"/>
            <a:ext cx="2086945" cy="6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0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0C34F-CE12-3944-B074-B4BE9F05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</a:t>
            </a:r>
            <a:r>
              <a:rPr lang="en-US" dirty="0" err="1"/>
              <a:t>CycleCloud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4B0D-96E3-5A4C-997B-7CE96C249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Multiple clusters can be created easily.</a:t>
            </a:r>
          </a:p>
          <a:p>
            <a:pPr lvl="1"/>
            <a:r>
              <a:rPr lang="en-US" sz="2734" dirty="0"/>
              <a:t>No need to set up network, storage, etc. one by one.</a:t>
            </a:r>
          </a:p>
          <a:p>
            <a:r>
              <a:rPr lang="en-US" sz="3200" b="1" dirty="0"/>
              <a:t>Creates and destroys execute nodes dynamically </a:t>
            </a:r>
            <a:r>
              <a:rPr lang="en-US" sz="3200" dirty="0"/>
              <a:t>when a job is submitted and finished.</a:t>
            </a:r>
          </a:p>
          <a:p>
            <a:r>
              <a:rPr lang="en-US" sz="3200" dirty="0"/>
              <a:t>Resources can be </a:t>
            </a:r>
            <a:r>
              <a:rPr lang="en-US" sz="2734" dirty="0"/>
              <a:t>monitored.</a:t>
            </a:r>
          </a:p>
          <a:p>
            <a:r>
              <a:rPr lang="en-US" sz="3200" b="1" dirty="0"/>
              <a:t>A custom template and project </a:t>
            </a:r>
            <a:r>
              <a:rPr lang="en-US" sz="3200" dirty="0"/>
              <a:t>can be created and shared.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6483A-5E86-F848-B2BE-BB7A56D2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82" y="475995"/>
            <a:ext cx="2455718" cy="505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E1BB6-BFD6-344F-A0BD-D46CDFF7C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490" y="378457"/>
            <a:ext cx="2086945" cy="6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35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C4C6-1A90-4E1F-BE6C-6739E002A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CycleCloud 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9DE9-1F8D-413A-A7E0-A3254CB47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753205-9DD9-4100-B656-F5B05B4A9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60187"/>
              </p:ext>
            </p:extLst>
          </p:nvPr>
        </p:nvGraphicFramePr>
        <p:xfrm>
          <a:off x="2992248" y="1957244"/>
          <a:ext cx="6383187" cy="1143000"/>
        </p:xfrm>
        <a:graphic>
          <a:graphicData uri="http://schemas.openxmlformats.org/drawingml/2006/table">
            <a:tbl>
              <a:tblPr firstRow="1" firstCol="1" bandRow="1"/>
              <a:tblGrid>
                <a:gridCol w="1484953">
                  <a:extLst>
                    <a:ext uri="{9D8B030D-6E8A-4147-A177-3AD203B41FA5}">
                      <a16:colId xmlns:a16="http://schemas.microsoft.com/office/drawing/2014/main" val="1314530763"/>
                    </a:ext>
                  </a:extLst>
                </a:gridCol>
                <a:gridCol w="2895262">
                  <a:extLst>
                    <a:ext uri="{9D8B030D-6E8A-4147-A177-3AD203B41FA5}">
                      <a16:colId xmlns:a16="http://schemas.microsoft.com/office/drawing/2014/main" val="2063218097"/>
                    </a:ext>
                  </a:extLst>
                </a:gridCol>
                <a:gridCol w="2002972">
                  <a:extLst>
                    <a:ext uri="{9D8B030D-6E8A-4147-A177-3AD203B41FA5}">
                      <a16:colId xmlns:a16="http://schemas.microsoft.com/office/drawing/2014/main" val="185687965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Node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# of cores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66626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DWR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Dual Sandy Bridge 2.6GHz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66193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CycleCloud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H16r, Dual Haswell 3.2GHz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805480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C60FFDA-E85F-4A2A-BD88-29551057BB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538187"/>
              </p:ext>
            </p:extLst>
          </p:nvPr>
        </p:nvGraphicFramePr>
        <p:xfrm>
          <a:off x="1790700" y="3470734"/>
          <a:ext cx="7973484" cy="2284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12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0D8DE-0B6F-4F49-8CF0-8CD0C855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CycleCloud</a:t>
            </a:r>
            <a:r>
              <a:rPr lang="en-US" dirty="0"/>
              <a:t>-SCHISM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F3C68-1AB8-2646-AE06-75E0260E4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303309" cy="4525963"/>
          </a:xfrm>
        </p:spPr>
        <p:txBody>
          <a:bodyPr/>
          <a:lstStyle/>
          <a:p>
            <a:r>
              <a:rPr lang="en-US" dirty="0"/>
              <a:t>A project (template) to create a </a:t>
            </a:r>
            <a:r>
              <a:rPr lang="en-US" b="1" dirty="0"/>
              <a:t>ready-to-use cluster for SCHISM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No need to compile, just use.</a:t>
            </a:r>
          </a:p>
          <a:p>
            <a:pPr lvl="1"/>
            <a:r>
              <a:rPr lang="en-US" dirty="0"/>
              <a:t>Shared on GitHub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0EA72-BD85-4400-8E9A-DE9DD7893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37" y="1819745"/>
            <a:ext cx="5439211" cy="34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65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7092A-5EDF-7D45-9FBD-3390C04C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CycleCloud</a:t>
            </a:r>
            <a:r>
              <a:rPr lang="en-US" dirty="0"/>
              <a:t>-SCHISM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F5748-D05A-DC45-907F-384D65776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Respond to peak demands of studies</a:t>
            </a:r>
          </a:p>
          <a:p>
            <a:pPr lvl="1"/>
            <a:r>
              <a:rPr lang="en-US" dirty="0"/>
              <a:t>Flexible with low cost</a:t>
            </a:r>
          </a:p>
          <a:p>
            <a:r>
              <a:rPr lang="en-US" dirty="0"/>
              <a:t>Increase adoption of the model</a:t>
            </a:r>
          </a:p>
          <a:p>
            <a:r>
              <a:rPr lang="en-US" dirty="0"/>
              <a:t>Share tools and data more easily and transparently</a:t>
            </a:r>
          </a:p>
        </p:txBody>
      </p:sp>
    </p:spTree>
    <p:extLst>
      <p:ext uri="{BB962C8B-B14F-4D97-AF65-F5344CB8AC3E}">
        <p14:creationId xmlns:p14="http://schemas.microsoft.com/office/powerpoint/2010/main" val="2692127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BC95-06B8-8A47-A792-D20234F1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5C27D-8C42-4A4F-9474-5209FF7D0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From SCHISM Web: </a:t>
            </a:r>
            <a:r>
              <a:rPr lang="en-US" sz="3200" dirty="0">
                <a:hlinkClick r:id="rId2"/>
              </a:rPr>
              <a:t>http://ccrm.vims.edu/schismweb/</a:t>
            </a:r>
            <a:r>
              <a:rPr lang="en-US" sz="3200" dirty="0"/>
              <a:t> </a:t>
            </a:r>
            <a:r>
              <a:rPr lang="en-US" sz="1800" dirty="0"/>
              <a:t>SCHISM (Semi-implicit Cross-scale </a:t>
            </a:r>
            <a:r>
              <a:rPr lang="en-US" sz="1800" dirty="0" err="1"/>
              <a:t>Hydroscience</a:t>
            </a:r>
            <a:r>
              <a:rPr lang="en-US" sz="1800" dirty="0"/>
              <a:t> Integrated System Model) is an </a:t>
            </a:r>
            <a:r>
              <a:rPr lang="en-US" sz="2800" b="1" dirty="0"/>
              <a:t>open-source</a:t>
            </a:r>
            <a:r>
              <a:rPr lang="en-US" sz="1800" dirty="0"/>
              <a:t> community-supported modeling system based on </a:t>
            </a:r>
            <a:r>
              <a:rPr lang="en-US" sz="2400" b="1" dirty="0"/>
              <a:t>unstructured grids</a:t>
            </a:r>
            <a:r>
              <a:rPr lang="en-US" sz="1800" dirty="0"/>
              <a:t>, designed for seamless simulation of </a:t>
            </a:r>
            <a:r>
              <a:rPr lang="en-US" sz="2400" b="1" dirty="0"/>
              <a:t>3D baroclinic circulation </a:t>
            </a:r>
            <a:r>
              <a:rPr lang="en-US" sz="1800" dirty="0"/>
              <a:t>across creek-lake-river-estuary-shelf-ocean scales. It uses a highly efficient and accurate </a:t>
            </a:r>
            <a:r>
              <a:rPr lang="en-US" sz="2400" b="1" dirty="0"/>
              <a:t>semi-implicit finite-element/finite-volume method</a:t>
            </a:r>
            <a:r>
              <a:rPr lang="en-US" sz="1800" dirty="0"/>
              <a:t> with Eulerian-</a:t>
            </a:r>
            <a:r>
              <a:rPr lang="en-US" sz="1800" dirty="0" err="1"/>
              <a:t>Lagrangian</a:t>
            </a:r>
            <a:r>
              <a:rPr lang="en-US" sz="1800" dirty="0"/>
              <a:t> algorithm to solve the </a:t>
            </a:r>
            <a:r>
              <a:rPr lang="en-US" sz="1800" dirty="0" err="1"/>
              <a:t>Navier</a:t>
            </a:r>
            <a:r>
              <a:rPr lang="en-US" sz="1800" dirty="0"/>
              <a:t>-Stokes equations (in hydrostatic form), in order to addresses a wide range of physical and biological processes.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15C23-2C50-1646-8508-E36841494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172" y="183973"/>
            <a:ext cx="1416228" cy="141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2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2795A7-DA01-9945-ACC7-2FC1819D3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" y="0"/>
            <a:ext cx="12111438" cy="75696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C50681-EEBC-0C4F-BE21-33C0B75E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8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23860-DE1B-614F-8C82-6347FE708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68239-BDDF-4046-9FF4-CDEBDA27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58C38-6D66-F745-AA2E-001FD2210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1192214"/>
            <a:ext cx="6578600" cy="4933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10A91-29CA-404F-98B9-B9E357AB6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172" y="183973"/>
            <a:ext cx="1416228" cy="141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29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DB84-3E1D-B348-ADFC-977CDAD8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SCHISM Salinity Example</a:t>
            </a:r>
          </a:p>
        </p:txBody>
      </p:sp>
      <p:pic>
        <p:nvPicPr>
          <p:cNvPr id="4" name="Combined_salinity_Aug_2009_labeled">
            <a:hlinkClick r:id="" action="ppaction://media"/>
            <a:extLst>
              <a:ext uri="{FF2B5EF4-FFF2-40B4-BE49-F238E27FC236}">
                <a16:creationId xmlns:a16="http://schemas.microsoft.com/office/drawing/2014/main" id="{A370FB50-F26E-854D-ABDA-13BE4B9D04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988" y="1600200"/>
            <a:ext cx="10614025" cy="4525963"/>
          </a:xfrm>
        </p:spPr>
      </p:pic>
    </p:spTree>
    <p:extLst>
      <p:ext uri="{BB962C8B-B14F-4D97-AF65-F5344CB8AC3E}">
        <p14:creationId xmlns:p14="http://schemas.microsoft.com/office/powerpoint/2010/main" val="8151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CD029-07E7-D94E-A7AD-F0C67B28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6F00-B4B9-0A4D-8E09-E59B7DB7F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716555" cy="4525963"/>
          </a:xfrm>
        </p:spPr>
        <p:txBody>
          <a:bodyPr/>
          <a:lstStyle/>
          <a:p>
            <a:r>
              <a:rPr lang="en-US" sz="3200" dirty="0"/>
              <a:t>Can run massive grids</a:t>
            </a:r>
          </a:p>
          <a:p>
            <a:r>
              <a:rPr lang="en-US" sz="3200" dirty="0"/>
              <a:t>Parallel computing</a:t>
            </a:r>
          </a:p>
          <a:p>
            <a:pPr lvl="1"/>
            <a:r>
              <a:rPr lang="en-US" sz="2800" dirty="0"/>
              <a:t>Using multiple nodes (or computers)</a:t>
            </a:r>
          </a:p>
          <a:p>
            <a:pPr lvl="1"/>
            <a:r>
              <a:rPr lang="en-US" sz="2800" dirty="0"/>
              <a:t>High Performance Computing (HPC), Cluster</a:t>
            </a:r>
          </a:p>
          <a:p>
            <a:pPr lvl="1"/>
            <a:r>
              <a:rPr lang="en-US" sz="2800" dirty="0"/>
              <a:t>Message Passing Interface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83D3A-79B3-414F-B6EC-35999EC0A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172" y="183973"/>
            <a:ext cx="1416228" cy="1416228"/>
          </a:xfrm>
          <a:prstGeom prst="rect">
            <a:avLst/>
          </a:prstGeo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ACF8C749-4F7C-034D-AD5F-E58E0E2DC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133628"/>
            <a:ext cx="5181600" cy="291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47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707EF6-18AE-244E-9AD9-206796BDB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912" y="286392"/>
            <a:ext cx="1651139" cy="1100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CFB8B-24ED-9F43-B8C0-FFFDF7CF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610" y="-158620"/>
            <a:ext cx="2774302" cy="2774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EF343E-EBA3-0A42-A0D8-719D490B9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BBE9C-D9D5-0E45-A371-3BBE85DE1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Cloud computing makes computer system resources, especially storage and computing power, </a:t>
            </a:r>
            <a:r>
              <a:rPr lang="en-US" sz="3200" b="1" dirty="0"/>
              <a:t>available on demand</a:t>
            </a:r>
            <a:r>
              <a:rPr lang="en-US" sz="3200" dirty="0"/>
              <a:t> without direct active management by the user.</a:t>
            </a:r>
            <a:r>
              <a:rPr lang="ko-KR" altLang="en-US" sz="3200" dirty="0"/>
              <a:t> </a:t>
            </a:r>
            <a:r>
              <a:rPr lang="en-US" altLang="ko-KR" sz="3200" dirty="0"/>
              <a:t>(From Wikipedia)</a:t>
            </a:r>
          </a:p>
          <a:p>
            <a:pPr lvl="1"/>
            <a:r>
              <a:rPr lang="en-US" sz="2400" dirty="0"/>
              <a:t>Readily available, No upfront cost, No maintenance.</a:t>
            </a:r>
          </a:p>
          <a:p>
            <a:pPr lvl="1"/>
            <a:r>
              <a:rPr lang="en-US" sz="2400" dirty="0"/>
              <a:t>Flexible and elastic</a:t>
            </a:r>
          </a:p>
          <a:p>
            <a:r>
              <a:rPr lang="en-US" sz="2866" dirty="0"/>
              <a:t>Amazon (AWS/EC2), Microsoft Azure, </a:t>
            </a:r>
            <a:r>
              <a:rPr lang="en-US" sz="2866" i="1" dirty="0"/>
              <a:t>etc</a:t>
            </a:r>
            <a:r>
              <a:rPr lang="en-US" sz="2866" dirty="0"/>
              <a:t>.</a:t>
            </a:r>
          </a:p>
          <a:p>
            <a:endParaRPr lang="en-US" sz="2866" dirty="0"/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CF081-ED6C-7D40-B12D-6CE06F2EA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618" y="230733"/>
            <a:ext cx="2086945" cy="6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5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3D55-2345-F64F-B7F8-D8A4E641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Azure </a:t>
            </a:r>
            <a:r>
              <a:rPr lang="en-US" dirty="0" err="1"/>
              <a:t>CycleCloud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560D-B3CB-1843-A6C0-A78D42819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571488" cy="4525963"/>
          </a:xfrm>
        </p:spPr>
        <p:txBody>
          <a:bodyPr/>
          <a:lstStyle/>
          <a:p>
            <a:r>
              <a:rPr lang="en-US" sz="3200" b="1" dirty="0"/>
              <a:t>Azure </a:t>
            </a:r>
            <a:r>
              <a:rPr lang="en-US" sz="3200" b="1" dirty="0" err="1"/>
              <a:t>CycleCloud</a:t>
            </a:r>
            <a:r>
              <a:rPr lang="en-US" sz="3200" b="1" dirty="0"/>
              <a:t> </a:t>
            </a:r>
            <a:r>
              <a:rPr lang="en-US" sz="2400" dirty="0"/>
              <a:t>is a tool for </a:t>
            </a:r>
            <a:r>
              <a:rPr lang="en-US" sz="3200" b="1" dirty="0"/>
              <a:t>creating, managing, operating, and optimizing HPC &amp; Big Compute clusters in Azure.</a:t>
            </a:r>
            <a:r>
              <a:rPr lang="en-US" sz="2400" dirty="0"/>
              <a:t> With Azure </a:t>
            </a:r>
            <a:r>
              <a:rPr lang="en-US" sz="2400" dirty="0" err="1"/>
              <a:t>CycleCloud</a:t>
            </a:r>
            <a:r>
              <a:rPr lang="en-US" sz="2400" dirty="0"/>
              <a:t>, users can </a:t>
            </a:r>
            <a:r>
              <a:rPr lang="en-US" sz="3200" b="1" dirty="0"/>
              <a:t>dynamically provision HPC</a:t>
            </a:r>
            <a:r>
              <a:rPr lang="en-US" sz="2400" dirty="0"/>
              <a:t> Azure clusters and orchestrate data and jobs for hybrid and cloud workflows (from </a:t>
            </a:r>
            <a:r>
              <a:rPr lang="en-US" sz="2400" dirty="0">
                <a:hlinkClick r:id="rId2"/>
              </a:rPr>
              <a:t>https://docs.microsoft.com/en-us/azure/cyclecloud/overview</a:t>
            </a:r>
            <a:r>
              <a:rPr lang="en-US" sz="24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7541F-11C7-8A4F-ACF7-8D7824D09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82" y="475995"/>
            <a:ext cx="2455718" cy="505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A585F-5861-B149-B86D-73F130779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90" y="378457"/>
            <a:ext cx="2086945" cy="603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CFBA1D-D49F-CF42-B62E-A46F2A09F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088" y="2220477"/>
            <a:ext cx="4980430" cy="32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7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454F-F063-564A-9396-C6F8A2900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</a:t>
            </a:r>
            <a:r>
              <a:rPr lang="en-US" dirty="0" err="1"/>
              <a:t>CycleCloud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CFF38A-5F9A-B94D-A55C-7B93256AB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239" y="1600200"/>
            <a:ext cx="7151521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09219-682A-8C4A-90C8-A67F17277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82" y="475995"/>
            <a:ext cx="2455718" cy="505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E47EB-91A2-674A-810F-97C8ED4F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90" y="378457"/>
            <a:ext cx="2086945" cy="6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556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57409"/>
      </a:accent2>
      <a:accent3>
        <a:srgbClr val="B1C97D"/>
      </a:accent3>
      <a:accent4>
        <a:srgbClr val="1199DD"/>
      </a:accent4>
      <a:accent5>
        <a:srgbClr val="7D3F91"/>
      </a:accent5>
      <a:accent6>
        <a:srgbClr val="FFC000"/>
      </a:accent6>
      <a:hlink>
        <a:srgbClr val="8DB3E2"/>
      </a:hlink>
      <a:folHlink>
        <a:srgbClr val="E36C0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36C09"/>
      </a:accent2>
      <a:accent3>
        <a:srgbClr val="1F497D"/>
      </a:accent3>
      <a:accent4>
        <a:srgbClr val="31859B"/>
      </a:accent4>
      <a:accent5>
        <a:srgbClr val="FFC000"/>
      </a:accent5>
      <a:accent6>
        <a:srgbClr val="6565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</TotalTime>
  <Words>347</Words>
  <Application>Microsoft Office PowerPoint</Application>
  <PresentationFormat>Widescreen</PresentationFormat>
  <Paragraphs>55</Paragraphs>
  <Slides>15</Slides>
  <Notes>1</Notes>
  <HiddenSlides>4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굴림</vt:lpstr>
      <vt:lpstr>Malgun Gothic</vt:lpstr>
      <vt:lpstr>Arial</vt:lpstr>
      <vt:lpstr>Calibri</vt:lpstr>
      <vt:lpstr>Times New Roman</vt:lpstr>
      <vt:lpstr>Custom Design</vt:lpstr>
      <vt:lpstr>1_Custom Design</vt:lpstr>
      <vt:lpstr>PowerPoint Presentation</vt:lpstr>
      <vt:lpstr>SCHISM</vt:lpstr>
      <vt:lpstr>PowerPoint Presentation</vt:lpstr>
      <vt:lpstr>SCHISM</vt:lpstr>
      <vt:lpstr>SCHISM Salinity Example</vt:lpstr>
      <vt:lpstr>SCHISM</vt:lpstr>
      <vt:lpstr>Cloud Computing</vt:lpstr>
      <vt:lpstr>Azure CycleCloud</vt:lpstr>
      <vt:lpstr>Azure CycleCloud</vt:lpstr>
      <vt:lpstr>Azure CycleCloud</vt:lpstr>
      <vt:lpstr>Azure CycleCloud</vt:lpstr>
      <vt:lpstr>Azure CycleCloud </vt:lpstr>
      <vt:lpstr>Azure CycleCloud Benchmark</vt:lpstr>
      <vt:lpstr>CycleCloud-SCHISM</vt:lpstr>
      <vt:lpstr>CycleCloud-SCHISM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SCHISM on Azure</dc:title>
  <dc:creator>Nam, Kijin@DWR</dc:creator>
  <cp:lastModifiedBy>Nam, Kijin@DWR</cp:lastModifiedBy>
  <cp:revision>19</cp:revision>
  <dcterms:created xsi:type="dcterms:W3CDTF">2019-03-15T20:01:26Z</dcterms:created>
  <dcterms:modified xsi:type="dcterms:W3CDTF">2019-04-15T19:34:20Z</dcterms:modified>
</cp:coreProperties>
</file>