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892D"/>
    <a:srgbClr val="1C3046"/>
    <a:srgbClr val="75A4D8"/>
    <a:srgbClr val="75A5D8"/>
    <a:srgbClr val="E2E4EA"/>
    <a:srgbClr val="1D2F45"/>
    <a:srgbClr val="75A4D9"/>
    <a:srgbClr val="1670C9"/>
    <a:srgbClr val="2D4E77"/>
    <a:srgbClr val="575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857" autoAdjust="0"/>
  </p:normalViewPr>
  <p:slideViewPr>
    <p:cSldViewPr>
      <p:cViewPr varScale="1">
        <p:scale>
          <a:sx n="68" d="100"/>
          <a:sy n="68" d="100"/>
        </p:scale>
        <p:origin x="60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21365C-ED77-4418-81F6-041724BC2CC4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00112B8-7D03-4428-A1F1-ED80B3B057E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PT" sz="1600" dirty="0" smtClean="0">
              <a:solidFill>
                <a:schemeClr val="bg1"/>
              </a:solidFill>
            </a:rPr>
            <a:t>Forcings</a:t>
          </a:r>
          <a:endParaRPr lang="en-US" sz="1600" dirty="0">
            <a:solidFill>
              <a:schemeClr val="bg1"/>
            </a:solidFill>
          </a:endParaRPr>
        </a:p>
      </dgm:t>
    </dgm:pt>
    <dgm:pt modelId="{5748606F-62C7-4BB8-BA1C-EF557F7CB05A}" type="parTrans" cxnId="{92776DDE-69B1-4242-920A-70F68D917A2C}">
      <dgm:prSet/>
      <dgm:spPr/>
      <dgm:t>
        <a:bodyPr/>
        <a:lstStyle/>
        <a:p>
          <a:endParaRPr lang="en-US"/>
        </a:p>
      </dgm:t>
    </dgm:pt>
    <dgm:pt modelId="{48E4FBB5-9C2C-42C1-94C0-EC6E67C8D80E}" type="sibTrans" cxnId="{92776DDE-69B1-4242-920A-70F68D917A2C}">
      <dgm:prSet/>
      <dgm:spPr/>
      <dgm:t>
        <a:bodyPr/>
        <a:lstStyle/>
        <a:p>
          <a:endParaRPr lang="en-US"/>
        </a:p>
      </dgm:t>
    </dgm:pt>
    <dgm:pt modelId="{08285D8F-1DBD-4DED-B17C-842FF2EE21F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PT" sz="1600" dirty="0" err="1" smtClean="0">
              <a:solidFill>
                <a:schemeClr val="bg1"/>
              </a:solidFill>
            </a:rPr>
            <a:t>Operational</a:t>
          </a:r>
          <a:r>
            <a:rPr lang="pt-PT" sz="1600" dirty="0" smtClean="0">
              <a:solidFill>
                <a:schemeClr val="bg1"/>
              </a:solidFill>
            </a:rPr>
            <a:t> </a:t>
          </a:r>
          <a:r>
            <a:rPr lang="pt-PT" sz="1600" dirty="0" err="1" smtClean="0">
              <a:solidFill>
                <a:schemeClr val="bg1"/>
              </a:solidFill>
            </a:rPr>
            <a:t>forecasts</a:t>
          </a:r>
          <a:endParaRPr lang="en-US" sz="1600" dirty="0">
            <a:solidFill>
              <a:schemeClr val="bg1"/>
            </a:solidFill>
          </a:endParaRPr>
        </a:p>
      </dgm:t>
    </dgm:pt>
    <dgm:pt modelId="{6639DC7D-B2EE-46C8-AE9A-D14B52635E65}" type="parTrans" cxnId="{4DF5F5AC-DFAE-4BAE-B9B5-460D71BB81BC}">
      <dgm:prSet/>
      <dgm:spPr/>
      <dgm:t>
        <a:bodyPr/>
        <a:lstStyle/>
        <a:p>
          <a:endParaRPr lang="en-US"/>
        </a:p>
      </dgm:t>
    </dgm:pt>
    <dgm:pt modelId="{F5AE8F3A-AD8D-48B6-AABE-28C6E3A3FD72}" type="sibTrans" cxnId="{4DF5F5AC-DFAE-4BAE-B9B5-460D71BB81BC}">
      <dgm:prSet/>
      <dgm:spPr/>
      <dgm:t>
        <a:bodyPr/>
        <a:lstStyle/>
        <a:p>
          <a:endParaRPr lang="en-US"/>
        </a:p>
      </dgm:t>
    </dgm:pt>
    <dgm:pt modelId="{5D603883-06D8-4ADB-968E-559F08CE7F1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PT" sz="1600" dirty="0" err="1" smtClean="0">
              <a:solidFill>
                <a:schemeClr val="bg1"/>
              </a:solidFill>
            </a:rPr>
            <a:t>Post-processing</a:t>
          </a:r>
          <a:r>
            <a:rPr lang="pt-PT" sz="1600" dirty="0" smtClean="0">
              <a:solidFill>
                <a:schemeClr val="bg1"/>
              </a:solidFill>
            </a:rPr>
            <a:t> </a:t>
          </a:r>
          <a:r>
            <a:rPr lang="pt-PT" sz="1600" dirty="0" err="1" smtClean="0">
              <a:solidFill>
                <a:schemeClr val="bg1"/>
              </a:solidFill>
            </a:rPr>
            <a:t>and</a:t>
          </a:r>
          <a:r>
            <a:rPr lang="pt-PT" sz="1600" dirty="0" smtClean="0">
              <a:solidFill>
                <a:schemeClr val="bg1"/>
              </a:solidFill>
            </a:rPr>
            <a:t> </a:t>
          </a:r>
          <a:r>
            <a:rPr lang="pt-PT" sz="1600" dirty="0" err="1" smtClean="0">
              <a:solidFill>
                <a:schemeClr val="bg1"/>
              </a:solidFill>
            </a:rPr>
            <a:t>archiving</a:t>
          </a:r>
          <a:endParaRPr lang="en-US" sz="1600" dirty="0">
            <a:solidFill>
              <a:schemeClr val="bg1"/>
            </a:solidFill>
          </a:endParaRPr>
        </a:p>
      </dgm:t>
    </dgm:pt>
    <dgm:pt modelId="{D8282D3E-F654-47DE-8EE9-E290338E2315}" type="parTrans" cxnId="{8C3F3440-AC13-4F8E-9C03-C85674882F5E}">
      <dgm:prSet/>
      <dgm:spPr/>
      <dgm:t>
        <a:bodyPr/>
        <a:lstStyle/>
        <a:p>
          <a:endParaRPr lang="en-US"/>
        </a:p>
      </dgm:t>
    </dgm:pt>
    <dgm:pt modelId="{7196CE73-9AD4-4DCF-B961-DCD38E2CB61C}" type="sibTrans" cxnId="{8C3F3440-AC13-4F8E-9C03-C85674882F5E}">
      <dgm:prSet/>
      <dgm:spPr/>
      <dgm:t>
        <a:bodyPr/>
        <a:lstStyle/>
        <a:p>
          <a:endParaRPr lang="en-US"/>
        </a:p>
      </dgm:t>
    </dgm:pt>
    <dgm:pt modelId="{BC7998D3-49E0-4132-901D-71C78A7568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PT" sz="16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Visualization</a:t>
          </a:r>
          <a:r>
            <a:rPr lang="pt-PT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pt-PT" sz="16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and</a:t>
          </a:r>
          <a:r>
            <a:rPr lang="pt-PT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pt-PT" sz="16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comparison</a:t>
          </a:r>
          <a:r>
            <a:rPr lang="pt-PT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pt-PT" sz="16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with</a:t>
          </a:r>
          <a:r>
            <a:rPr lang="pt-PT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 real-time data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4869C8D-5969-48FA-8AB6-144E8644BF8C}" type="parTrans" cxnId="{154F7814-925C-4489-AA5C-5FD98D3CE95C}">
      <dgm:prSet/>
      <dgm:spPr/>
      <dgm:t>
        <a:bodyPr/>
        <a:lstStyle/>
        <a:p>
          <a:endParaRPr lang="en-US"/>
        </a:p>
      </dgm:t>
    </dgm:pt>
    <dgm:pt modelId="{C6962A7F-0CCD-432E-803A-992EDC32A397}" type="sibTrans" cxnId="{154F7814-925C-4489-AA5C-5FD98D3CE95C}">
      <dgm:prSet/>
      <dgm:spPr/>
      <dgm:t>
        <a:bodyPr/>
        <a:lstStyle/>
        <a:p>
          <a:endParaRPr lang="en-US"/>
        </a:p>
      </dgm:t>
    </dgm:pt>
    <dgm:pt modelId="{2AE93148-A778-428B-9D35-C1C3C2E1B110}" type="pres">
      <dgm:prSet presAssocID="{5B21365C-ED77-4418-81F6-041724BC2CC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858AA-21BF-459E-97F5-C3D0DBC715D0}" type="pres">
      <dgm:prSet presAssocID="{5B21365C-ED77-4418-81F6-041724BC2CC4}" presName="arrow" presStyleLbl="bgShp" presStyleIdx="0" presStyleCnt="1" custLinFactNeighborX="226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PT"/>
        </a:p>
      </dgm:t>
    </dgm:pt>
    <dgm:pt modelId="{566F13FB-E219-422F-99D6-9C5928ACB0E9}" type="pres">
      <dgm:prSet presAssocID="{5B21365C-ED77-4418-81F6-041724BC2CC4}" presName="linearProcess" presStyleCnt="0"/>
      <dgm:spPr/>
    </dgm:pt>
    <dgm:pt modelId="{8C30B57C-5657-41C6-9579-458A4428B6CE}" type="pres">
      <dgm:prSet presAssocID="{D00112B8-7D03-4428-A1F1-ED80B3B057E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7BCE5-E968-444F-9FEF-0DAFDD936E68}" type="pres">
      <dgm:prSet presAssocID="{48E4FBB5-9C2C-42C1-94C0-EC6E67C8D80E}" presName="sibTrans" presStyleCnt="0"/>
      <dgm:spPr/>
    </dgm:pt>
    <dgm:pt modelId="{0043E6E3-32C1-4C36-B7A9-5859A5577DE1}" type="pres">
      <dgm:prSet presAssocID="{08285D8F-1DBD-4DED-B17C-842FF2EE21F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1408E-7760-40D2-824C-FA936C00FCD1}" type="pres">
      <dgm:prSet presAssocID="{F5AE8F3A-AD8D-48B6-AABE-28C6E3A3FD72}" presName="sibTrans" presStyleCnt="0"/>
      <dgm:spPr/>
    </dgm:pt>
    <dgm:pt modelId="{F008B74E-AB2E-429F-ACBE-15082DE85AE5}" type="pres">
      <dgm:prSet presAssocID="{5D603883-06D8-4ADB-968E-559F08CE7F16}" presName="textNode" presStyleLbl="node1" presStyleIdx="2" presStyleCnt="4" custScaleX="101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89F76-EFCD-4D41-8F56-4216492D1213}" type="pres">
      <dgm:prSet presAssocID="{7196CE73-9AD4-4DCF-B961-DCD38E2CB61C}" presName="sibTrans" presStyleCnt="0"/>
      <dgm:spPr/>
    </dgm:pt>
    <dgm:pt modelId="{A88FC95E-1058-4E1C-9785-2C4A51C06A83}" type="pres">
      <dgm:prSet presAssocID="{BC7998D3-49E0-4132-901D-71C78A75684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5F5AC-DFAE-4BAE-B9B5-460D71BB81BC}" srcId="{5B21365C-ED77-4418-81F6-041724BC2CC4}" destId="{08285D8F-1DBD-4DED-B17C-842FF2EE21F8}" srcOrd="1" destOrd="0" parTransId="{6639DC7D-B2EE-46C8-AE9A-D14B52635E65}" sibTransId="{F5AE8F3A-AD8D-48B6-AABE-28C6E3A3FD72}"/>
    <dgm:cxn modelId="{8C3F3440-AC13-4F8E-9C03-C85674882F5E}" srcId="{5B21365C-ED77-4418-81F6-041724BC2CC4}" destId="{5D603883-06D8-4ADB-968E-559F08CE7F16}" srcOrd="2" destOrd="0" parTransId="{D8282D3E-F654-47DE-8EE9-E290338E2315}" sibTransId="{7196CE73-9AD4-4DCF-B961-DCD38E2CB61C}"/>
    <dgm:cxn modelId="{92776DDE-69B1-4242-920A-70F68D917A2C}" srcId="{5B21365C-ED77-4418-81F6-041724BC2CC4}" destId="{D00112B8-7D03-4428-A1F1-ED80B3B057EF}" srcOrd="0" destOrd="0" parTransId="{5748606F-62C7-4BB8-BA1C-EF557F7CB05A}" sibTransId="{48E4FBB5-9C2C-42C1-94C0-EC6E67C8D80E}"/>
    <dgm:cxn modelId="{53AFE5C8-4EAE-4BC3-93F3-23AC32B38970}" type="presOf" srcId="{08285D8F-1DBD-4DED-B17C-842FF2EE21F8}" destId="{0043E6E3-32C1-4C36-B7A9-5859A5577DE1}" srcOrd="0" destOrd="0" presId="urn:microsoft.com/office/officeart/2005/8/layout/hProcess9"/>
    <dgm:cxn modelId="{6CB8893B-CCCC-4B26-AD81-53F3C0C1D606}" type="presOf" srcId="{5D603883-06D8-4ADB-968E-559F08CE7F16}" destId="{F008B74E-AB2E-429F-ACBE-15082DE85AE5}" srcOrd="0" destOrd="0" presId="urn:microsoft.com/office/officeart/2005/8/layout/hProcess9"/>
    <dgm:cxn modelId="{154F7814-925C-4489-AA5C-5FD98D3CE95C}" srcId="{5B21365C-ED77-4418-81F6-041724BC2CC4}" destId="{BC7998D3-49E0-4132-901D-71C78A75684B}" srcOrd="3" destOrd="0" parTransId="{84869C8D-5969-48FA-8AB6-144E8644BF8C}" sibTransId="{C6962A7F-0CCD-432E-803A-992EDC32A397}"/>
    <dgm:cxn modelId="{36A31926-9BFD-44F5-BF06-CF5B32B39790}" type="presOf" srcId="{5B21365C-ED77-4418-81F6-041724BC2CC4}" destId="{2AE93148-A778-428B-9D35-C1C3C2E1B110}" srcOrd="0" destOrd="0" presId="urn:microsoft.com/office/officeart/2005/8/layout/hProcess9"/>
    <dgm:cxn modelId="{5D18D139-8CEB-43E3-85D9-619BBDF52E01}" type="presOf" srcId="{D00112B8-7D03-4428-A1F1-ED80B3B057EF}" destId="{8C30B57C-5657-41C6-9579-458A4428B6CE}" srcOrd="0" destOrd="0" presId="urn:microsoft.com/office/officeart/2005/8/layout/hProcess9"/>
    <dgm:cxn modelId="{26132859-FD5B-4B11-9E33-65637FD42F09}" type="presOf" srcId="{BC7998D3-49E0-4132-901D-71C78A75684B}" destId="{A88FC95E-1058-4E1C-9785-2C4A51C06A83}" srcOrd="0" destOrd="0" presId="urn:microsoft.com/office/officeart/2005/8/layout/hProcess9"/>
    <dgm:cxn modelId="{32DADC34-DD8D-4759-A845-E973060FF56D}" type="presParOf" srcId="{2AE93148-A778-428B-9D35-C1C3C2E1B110}" destId="{AC9858AA-21BF-459E-97F5-C3D0DBC715D0}" srcOrd="0" destOrd="0" presId="urn:microsoft.com/office/officeart/2005/8/layout/hProcess9"/>
    <dgm:cxn modelId="{B957D2D7-3232-41D3-B484-D5D5A2606B43}" type="presParOf" srcId="{2AE93148-A778-428B-9D35-C1C3C2E1B110}" destId="{566F13FB-E219-422F-99D6-9C5928ACB0E9}" srcOrd="1" destOrd="0" presId="urn:microsoft.com/office/officeart/2005/8/layout/hProcess9"/>
    <dgm:cxn modelId="{A6B16BCE-ACA3-4DD8-8C95-6310EFD446A7}" type="presParOf" srcId="{566F13FB-E219-422F-99D6-9C5928ACB0E9}" destId="{8C30B57C-5657-41C6-9579-458A4428B6CE}" srcOrd="0" destOrd="0" presId="urn:microsoft.com/office/officeart/2005/8/layout/hProcess9"/>
    <dgm:cxn modelId="{18ED9514-153B-4500-BCAE-7EE46E9BAD3C}" type="presParOf" srcId="{566F13FB-E219-422F-99D6-9C5928ACB0E9}" destId="{A697BCE5-E968-444F-9FEF-0DAFDD936E68}" srcOrd="1" destOrd="0" presId="urn:microsoft.com/office/officeart/2005/8/layout/hProcess9"/>
    <dgm:cxn modelId="{287DDA67-217C-46A4-B4F3-26F950A78EA2}" type="presParOf" srcId="{566F13FB-E219-422F-99D6-9C5928ACB0E9}" destId="{0043E6E3-32C1-4C36-B7A9-5859A5577DE1}" srcOrd="2" destOrd="0" presId="urn:microsoft.com/office/officeart/2005/8/layout/hProcess9"/>
    <dgm:cxn modelId="{16B3F284-BD92-49A7-90A9-BFBC06266DD6}" type="presParOf" srcId="{566F13FB-E219-422F-99D6-9C5928ACB0E9}" destId="{13E1408E-7760-40D2-824C-FA936C00FCD1}" srcOrd="3" destOrd="0" presId="urn:microsoft.com/office/officeart/2005/8/layout/hProcess9"/>
    <dgm:cxn modelId="{CD9B8544-3430-48CC-83AA-CA1A8B8F33FB}" type="presParOf" srcId="{566F13FB-E219-422F-99D6-9C5928ACB0E9}" destId="{F008B74E-AB2E-429F-ACBE-15082DE85AE5}" srcOrd="4" destOrd="0" presId="urn:microsoft.com/office/officeart/2005/8/layout/hProcess9"/>
    <dgm:cxn modelId="{FA668A71-F44D-4C30-8DCE-C502FB4CE315}" type="presParOf" srcId="{566F13FB-E219-422F-99D6-9C5928ACB0E9}" destId="{3D689F76-EFCD-4D41-8F56-4216492D1213}" srcOrd="5" destOrd="0" presId="urn:microsoft.com/office/officeart/2005/8/layout/hProcess9"/>
    <dgm:cxn modelId="{FEA2E59C-EEA1-4177-9E08-00E2B97D39B8}" type="presParOf" srcId="{566F13FB-E219-422F-99D6-9C5928ACB0E9}" destId="{A88FC95E-1058-4E1C-9785-2C4A51C06A8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A39D1-E88D-482D-9D5E-20B582BC05A1}" type="doc">
      <dgm:prSet loTypeId="urn:microsoft.com/office/officeart/2005/8/layout/matrix2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FE768D4-8726-4FE1-AE60-16876C0DC1FD}">
      <dgm:prSet phldrT="[Text]"/>
      <dgm:spPr/>
      <dgm:t>
        <a:bodyPr/>
        <a:lstStyle/>
        <a:p>
          <a:r>
            <a:rPr lang="en-US" dirty="0" smtClean="0"/>
            <a:t>2D circulation</a:t>
          </a:r>
        </a:p>
        <a:p>
          <a:r>
            <a:rPr lang="en-US" dirty="0" smtClean="0"/>
            <a:t>(operational)</a:t>
          </a:r>
          <a:endParaRPr lang="en-US" dirty="0"/>
        </a:p>
      </dgm:t>
    </dgm:pt>
    <dgm:pt modelId="{2DC400A2-4AC7-4290-8BED-1D1A02A809FD}" type="parTrans" cxnId="{9E4B6823-E548-4535-B214-843CBFA0FEAC}">
      <dgm:prSet/>
      <dgm:spPr/>
      <dgm:t>
        <a:bodyPr/>
        <a:lstStyle/>
        <a:p>
          <a:endParaRPr lang="en-US"/>
        </a:p>
      </dgm:t>
    </dgm:pt>
    <dgm:pt modelId="{03C7690F-363F-4B24-B4F4-40BF5FA519C2}" type="sibTrans" cxnId="{9E4B6823-E548-4535-B214-843CBFA0FEAC}">
      <dgm:prSet/>
      <dgm:spPr/>
      <dgm:t>
        <a:bodyPr/>
        <a:lstStyle/>
        <a:p>
          <a:endParaRPr lang="en-US"/>
        </a:p>
      </dgm:t>
    </dgm:pt>
    <dgm:pt modelId="{326C8FD9-DBDE-4F9F-B233-F632B15474E1}">
      <dgm:prSet phldrT="[Text]"/>
      <dgm:spPr/>
      <dgm:t>
        <a:bodyPr/>
        <a:lstStyle/>
        <a:p>
          <a:r>
            <a:rPr lang="en-US" dirty="0" smtClean="0"/>
            <a:t>3D circulation</a:t>
          </a:r>
        </a:p>
        <a:p>
          <a:r>
            <a:rPr lang="en-US" dirty="0" smtClean="0"/>
            <a:t>(release in 1-2 weeks)</a:t>
          </a:r>
          <a:endParaRPr lang="en-US" dirty="0"/>
        </a:p>
      </dgm:t>
    </dgm:pt>
    <dgm:pt modelId="{4C447510-5375-490F-882C-D11B37972C2A}" type="parTrans" cxnId="{CBB74638-09DA-4C95-94A8-9D892773B072}">
      <dgm:prSet/>
      <dgm:spPr/>
      <dgm:t>
        <a:bodyPr/>
        <a:lstStyle/>
        <a:p>
          <a:endParaRPr lang="en-US"/>
        </a:p>
      </dgm:t>
    </dgm:pt>
    <dgm:pt modelId="{DCAC3AF8-4D1C-4F7D-BA1D-BE6FF984213F}" type="sibTrans" cxnId="{CBB74638-09DA-4C95-94A8-9D892773B072}">
      <dgm:prSet/>
      <dgm:spPr/>
      <dgm:t>
        <a:bodyPr/>
        <a:lstStyle/>
        <a:p>
          <a:endParaRPr lang="en-US"/>
        </a:p>
      </dgm:t>
    </dgm:pt>
    <dgm:pt modelId="{3C715F13-8506-4C60-8FA0-34811CF9FCEF}">
      <dgm:prSet phldrT="[Text]"/>
      <dgm:spPr/>
      <dgm:t>
        <a:bodyPr/>
        <a:lstStyle/>
        <a:p>
          <a:r>
            <a:rPr lang="en-US" dirty="0" smtClean="0"/>
            <a:t>2D circulation with waves and currents</a:t>
          </a:r>
        </a:p>
        <a:p>
          <a:r>
            <a:rPr lang="en-US" dirty="0" smtClean="0"/>
            <a:t>(release planned for June)</a:t>
          </a:r>
          <a:endParaRPr lang="en-US" dirty="0"/>
        </a:p>
      </dgm:t>
    </dgm:pt>
    <dgm:pt modelId="{FB220000-BF9C-441B-985F-E979702449D9}" type="parTrans" cxnId="{267F68C9-CC10-48C5-B205-CF739CDD1F29}">
      <dgm:prSet/>
      <dgm:spPr/>
      <dgm:t>
        <a:bodyPr/>
        <a:lstStyle/>
        <a:p>
          <a:endParaRPr lang="en-US"/>
        </a:p>
      </dgm:t>
    </dgm:pt>
    <dgm:pt modelId="{EAAF507F-4EB8-4BE8-A791-26FDABE82967}" type="sibTrans" cxnId="{267F68C9-CC10-48C5-B205-CF739CDD1F29}">
      <dgm:prSet/>
      <dgm:spPr/>
      <dgm:t>
        <a:bodyPr/>
        <a:lstStyle/>
        <a:p>
          <a:endParaRPr lang="en-US"/>
        </a:p>
      </dgm:t>
    </dgm:pt>
    <dgm:pt modelId="{34AA7C5A-25E0-49C0-89F7-596E5B729144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85000"/>
                </a:schemeClr>
              </a:solidFill>
            </a:rPr>
            <a:t>3D circulation with waves and currents</a:t>
          </a:r>
        </a:p>
        <a:p>
          <a:r>
            <a:rPr lang="en-US" dirty="0" smtClean="0">
              <a:solidFill>
                <a:schemeClr val="bg1">
                  <a:lumMod val="85000"/>
                </a:schemeClr>
              </a:solidFill>
            </a:rPr>
            <a:t>(beyond EOSC-hub)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2AFFB764-F0CB-481F-866A-75C42A3C2813}" type="parTrans" cxnId="{2EA65E23-97B2-4897-8051-B9924218AE1F}">
      <dgm:prSet/>
      <dgm:spPr/>
      <dgm:t>
        <a:bodyPr/>
        <a:lstStyle/>
        <a:p>
          <a:endParaRPr lang="en-US"/>
        </a:p>
      </dgm:t>
    </dgm:pt>
    <dgm:pt modelId="{1F8D607F-FD7E-4C17-928E-E1121F247A1E}" type="sibTrans" cxnId="{2EA65E23-97B2-4897-8051-B9924218AE1F}">
      <dgm:prSet/>
      <dgm:spPr/>
      <dgm:t>
        <a:bodyPr/>
        <a:lstStyle/>
        <a:p>
          <a:endParaRPr lang="en-US"/>
        </a:p>
      </dgm:t>
    </dgm:pt>
    <dgm:pt modelId="{3E5004EC-DD55-425E-AD07-299DE8BEF237}" type="pres">
      <dgm:prSet presAssocID="{E7FA39D1-E88D-482D-9D5E-20B582BC05A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1BEC1C3-D80A-4627-9A98-F355C29AD931}" type="pres">
      <dgm:prSet presAssocID="{E7FA39D1-E88D-482D-9D5E-20B582BC05A1}" presName="axisShape" presStyleLbl="bgShp" presStyleIdx="0" presStyleCnt="1"/>
      <dgm:spPr/>
    </dgm:pt>
    <dgm:pt modelId="{24ED687F-6016-42DB-9EE9-04A83651616E}" type="pres">
      <dgm:prSet presAssocID="{E7FA39D1-E88D-482D-9D5E-20B582BC05A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6591C3-5321-4A68-A206-68F4B4D3221C}" type="pres">
      <dgm:prSet presAssocID="{E7FA39D1-E88D-482D-9D5E-20B582BC05A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65CD2F-84FA-4C4D-89BE-3479E3721324}" type="pres">
      <dgm:prSet presAssocID="{E7FA39D1-E88D-482D-9D5E-20B582BC05A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40CF2-E416-47F3-B4F0-44183E78F32E}" type="pres">
      <dgm:prSet presAssocID="{E7FA39D1-E88D-482D-9D5E-20B582BC05A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2970A-741A-4AA9-AB1B-8B36614F658C}" type="presOf" srcId="{34AA7C5A-25E0-49C0-89F7-596E5B729144}" destId="{BBC40CF2-E416-47F3-B4F0-44183E78F32E}" srcOrd="0" destOrd="0" presId="urn:microsoft.com/office/officeart/2005/8/layout/matrix2"/>
    <dgm:cxn modelId="{A306F726-3806-46C3-9BF5-59B5944899B7}" type="presOf" srcId="{326C8FD9-DBDE-4F9F-B233-F632B15474E1}" destId="{EB6591C3-5321-4A68-A206-68F4B4D3221C}" srcOrd="0" destOrd="0" presId="urn:microsoft.com/office/officeart/2005/8/layout/matrix2"/>
    <dgm:cxn modelId="{CBB74638-09DA-4C95-94A8-9D892773B072}" srcId="{E7FA39D1-E88D-482D-9D5E-20B582BC05A1}" destId="{326C8FD9-DBDE-4F9F-B233-F632B15474E1}" srcOrd="1" destOrd="0" parTransId="{4C447510-5375-490F-882C-D11B37972C2A}" sibTransId="{DCAC3AF8-4D1C-4F7D-BA1D-BE6FF984213F}"/>
    <dgm:cxn modelId="{51A99779-F983-4AA5-888E-3E014B7A4662}" type="presOf" srcId="{E7FA39D1-E88D-482D-9D5E-20B582BC05A1}" destId="{3E5004EC-DD55-425E-AD07-299DE8BEF237}" srcOrd="0" destOrd="0" presId="urn:microsoft.com/office/officeart/2005/8/layout/matrix2"/>
    <dgm:cxn modelId="{267F68C9-CC10-48C5-B205-CF739CDD1F29}" srcId="{E7FA39D1-E88D-482D-9D5E-20B582BC05A1}" destId="{3C715F13-8506-4C60-8FA0-34811CF9FCEF}" srcOrd="2" destOrd="0" parTransId="{FB220000-BF9C-441B-985F-E979702449D9}" sibTransId="{EAAF507F-4EB8-4BE8-A791-26FDABE82967}"/>
    <dgm:cxn modelId="{2EA65E23-97B2-4897-8051-B9924218AE1F}" srcId="{E7FA39D1-E88D-482D-9D5E-20B582BC05A1}" destId="{34AA7C5A-25E0-49C0-89F7-596E5B729144}" srcOrd="3" destOrd="0" parTransId="{2AFFB764-F0CB-481F-866A-75C42A3C2813}" sibTransId="{1F8D607F-FD7E-4C17-928E-E1121F247A1E}"/>
    <dgm:cxn modelId="{A54042EF-C164-41AB-A0F3-020FD85158C8}" type="presOf" srcId="{CFE768D4-8726-4FE1-AE60-16876C0DC1FD}" destId="{24ED687F-6016-42DB-9EE9-04A83651616E}" srcOrd="0" destOrd="0" presId="urn:microsoft.com/office/officeart/2005/8/layout/matrix2"/>
    <dgm:cxn modelId="{8D806701-45CA-4E0B-AC1C-642EF08BD9CC}" type="presOf" srcId="{3C715F13-8506-4C60-8FA0-34811CF9FCEF}" destId="{6265CD2F-84FA-4C4D-89BE-3479E3721324}" srcOrd="0" destOrd="0" presId="urn:microsoft.com/office/officeart/2005/8/layout/matrix2"/>
    <dgm:cxn modelId="{9E4B6823-E548-4535-B214-843CBFA0FEAC}" srcId="{E7FA39D1-E88D-482D-9D5E-20B582BC05A1}" destId="{CFE768D4-8726-4FE1-AE60-16876C0DC1FD}" srcOrd="0" destOrd="0" parTransId="{2DC400A2-4AC7-4290-8BED-1D1A02A809FD}" sibTransId="{03C7690F-363F-4B24-B4F4-40BF5FA519C2}"/>
    <dgm:cxn modelId="{B6E7843E-ED64-4AEC-B544-2B7273ED9225}" type="presParOf" srcId="{3E5004EC-DD55-425E-AD07-299DE8BEF237}" destId="{11BEC1C3-D80A-4627-9A98-F355C29AD931}" srcOrd="0" destOrd="0" presId="urn:microsoft.com/office/officeart/2005/8/layout/matrix2"/>
    <dgm:cxn modelId="{0FD80D78-4C79-4641-8724-541CE64C9300}" type="presParOf" srcId="{3E5004EC-DD55-425E-AD07-299DE8BEF237}" destId="{24ED687F-6016-42DB-9EE9-04A83651616E}" srcOrd="1" destOrd="0" presId="urn:microsoft.com/office/officeart/2005/8/layout/matrix2"/>
    <dgm:cxn modelId="{80732581-2C1D-41A5-BA53-6B8A2C55352E}" type="presParOf" srcId="{3E5004EC-DD55-425E-AD07-299DE8BEF237}" destId="{EB6591C3-5321-4A68-A206-68F4B4D3221C}" srcOrd="2" destOrd="0" presId="urn:microsoft.com/office/officeart/2005/8/layout/matrix2"/>
    <dgm:cxn modelId="{C363A89B-7334-422D-ADC1-86179CA63B7C}" type="presParOf" srcId="{3E5004EC-DD55-425E-AD07-299DE8BEF237}" destId="{6265CD2F-84FA-4C4D-89BE-3479E3721324}" srcOrd="3" destOrd="0" presId="urn:microsoft.com/office/officeart/2005/8/layout/matrix2"/>
    <dgm:cxn modelId="{36682552-4BF5-4F91-95DA-935E13495F7E}" type="presParOf" srcId="{3E5004EC-DD55-425E-AD07-299DE8BEF237}" destId="{BBC40CF2-E416-47F3-B4F0-44183E78F32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858AA-21BF-459E-97F5-C3D0DBC715D0}">
      <dsp:nvSpPr>
        <dsp:cNvPr id="0" name=""/>
        <dsp:cNvSpPr/>
      </dsp:nvSpPr>
      <dsp:spPr>
        <a:xfrm>
          <a:off x="886370" y="0"/>
          <a:ext cx="9794663" cy="4854575"/>
        </a:xfrm>
        <a:prstGeom prst="rightArrow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0B57C-5657-41C6-9579-458A4428B6CE}">
      <dsp:nvSpPr>
        <dsp:cNvPr id="0" name=""/>
        <dsp:cNvSpPr/>
      </dsp:nvSpPr>
      <dsp:spPr>
        <a:xfrm>
          <a:off x="4219" y="1456372"/>
          <a:ext cx="2548817" cy="194183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bg1"/>
              </a:solidFill>
            </a:rPr>
            <a:t>Forcings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9011" y="1551164"/>
        <a:ext cx="2359233" cy="1752246"/>
      </dsp:txXfrm>
    </dsp:sp>
    <dsp:sp modelId="{0043E6E3-32C1-4C36-B7A9-5859A5577DE1}">
      <dsp:nvSpPr>
        <dsp:cNvPr id="0" name=""/>
        <dsp:cNvSpPr/>
      </dsp:nvSpPr>
      <dsp:spPr>
        <a:xfrm>
          <a:off x="2977840" y="1456372"/>
          <a:ext cx="2548817" cy="194183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>
              <a:solidFill>
                <a:schemeClr val="bg1"/>
              </a:solidFill>
            </a:rPr>
            <a:t>Operational</a:t>
          </a:r>
          <a:r>
            <a:rPr lang="pt-PT" sz="1600" kern="1200" dirty="0" smtClean="0">
              <a:solidFill>
                <a:schemeClr val="bg1"/>
              </a:solidFill>
            </a:rPr>
            <a:t> </a:t>
          </a:r>
          <a:r>
            <a:rPr lang="pt-PT" sz="1600" kern="1200" dirty="0" err="1" smtClean="0">
              <a:solidFill>
                <a:schemeClr val="bg1"/>
              </a:solidFill>
            </a:rPr>
            <a:t>forecasts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072632" y="1551164"/>
        <a:ext cx="2359233" cy="1752246"/>
      </dsp:txXfrm>
    </dsp:sp>
    <dsp:sp modelId="{F008B74E-AB2E-429F-ACBE-15082DE85AE5}">
      <dsp:nvSpPr>
        <dsp:cNvPr id="0" name=""/>
        <dsp:cNvSpPr/>
      </dsp:nvSpPr>
      <dsp:spPr>
        <a:xfrm>
          <a:off x="5951461" y="1456372"/>
          <a:ext cx="2593830" cy="194183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>
              <a:solidFill>
                <a:schemeClr val="bg1"/>
              </a:solidFill>
            </a:rPr>
            <a:t>Post-processing</a:t>
          </a:r>
          <a:r>
            <a:rPr lang="pt-PT" sz="1600" kern="1200" dirty="0" smtClean="0">
              <a:solidFill>
                <a:schemeClr val="bg1"/>
              </a:solidFill>
            </a:rPr>
            <a:t> </a:t>
          </a:r>
          <a:r>
            <a:rPr lang="pt-PT" sz="1600" kern="1200" dirty="0" err="1" smtClean="0">
              <a:solidFill>
                <a:schemeClr val="bg1"/>
              </a:solidFill>
            </a:rPr>
            <a:t>and</a:t>
          </a:r>
          <a:r>
            <a:rPr lang="pt-PT" sz="1600" kern="1200" dirty="0" smtClean="0">
              <a:solidFill>
                <a:schemeClr val="bg1"/>
              </a:solidFill>
            </a:rPr>
            <a:t> </a:t>
          </a:r>
          <a:r>
            <a:rPr lang="pt-PT" sz="1600" kern="1200" dirty="0" err="1" smtClean="0">
              <a:solidFill>
                <a:schemeClr val="bg1"/>
              </a:solidFill>
            </a:rPr>
            <a:t>archiving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6046253" y="1551164"/>
        <a:ext cx="2404246" cy="1752246"/>
      </dsp:txXfrm>
    </dsp:sp>
    <dsp:sp modelId="{A88FC95E-1058-4E1C-9785-2C4A51C06A83}">
      <dsp:nvSpPr>
        <dsp:cNvPr id="0" name=""/>
        <dsp:cNvSpPr/>
      </dsp:nvSpPr>
      <dsp:spPr>
        <a:xfrm>
          <a:off x="8970095" y="1456372"/>
          <a:ext cx="2548817" cy="194183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Visualization</a:t>
          </a:r>
          <a:r>
            <a:rPr lang="pt-PT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pt-PT" sz="160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and</a:t>
          </a:r>
          <a:r>
            <a:rPr lang="pt-PT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pt-PT" sz="160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comparison</a:t>
          </a:r>
          <a:r>
            <a:rPr lang="pt-PT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pt-PT" sz="160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with</a:t>
          </a:r>
          <a:r>
            <a:rPr lang="pt-PT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real-time data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9064887" y="1551164"/>
        <a:ext cx="2359233" cy="1752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EC1C3-D80A-4627-9A98-F355C29AD931}">
      <dsp:nvSpPr>
        <dsp:cNvPr id="0" name=""/>
        <dsp:cNvSpPr/>
      </dsp:nvSpPr>
      <dsp:spPr>
        <a:xfrm>
          <a:off x="3333750" y="0"/>
          <a:ext cx="4854575" cy="48545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D687F-6016-42DB-9EE9-04A83651616E}">
      <dsp:nvSpPr>
        <dsp:cNvPr id="0" name=""/>
        <dsp:cNvSpPr/>
      </dsp:nvSpPr>
      <dsp:spPr>
        <a:xfrm>
          <a:off x="3649297" y="315547"/>
          <a:ext cx="1941830" cy="19418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2D circulation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(operational)</a:t>
          </a:r>
          <a:endParaRPr lang="en-US" sz="1800" kern="1200" dirty="0"/>
        </a:p>
      </dsp:txBody>
      <dsp:txXfrm>
        <a:off x="3744089" y="410339"/>
        <a:ext cx="1752246" cy="1752246"/>
      </dsp:txXfrm>
    </dsp:sp>
    <dsp:sp modelId="{EB6591C3-5321-4A68-A206-68F4B4D3221C}">
      <dsp:nvSpPr>
        <dsp:cNvPr id="0" name=""/>
        <dsp:cNvSpPr/>
      </dsp:nvSpPr>
      <dsp:spPr>
        <a:xfrm>
          <a:off x="5930947" y="315547"/>
          <a:ext cx="1941830" cy="1941830"/>
        </a:xfrm>
        <a:prstGeom prst="roundRect">
          <a:avLst/>
        </a:prstGeom>
        <a:solidFill>
          <a:schemeClr val="accent1">
            <a:shade val="80000"/>
            <a:hueOff val="48478"/>
            <a:satOff val="-16924"/>
            <a:lumOff val="130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3D circulation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(release in 1-2 weeks)</a:t>
          </a:r>
          <a:endParaRPr lang="en-US" sz="1800" kern="1200" dirty="0"/>
        </a:p>
      </dsp:txBody>
      <dsp:txXfrm>
        <a:off x="6025739" y="410339"/>
        <a:ext cx="1752246" cy="1752246"/>
      </dsp:txXfrm>
    </dsp:sp>
    <dsp:sp modelId="{6265CD2F-84FA-4C4D-89BE-3479E3721324}">
      <dsp:nvSpPr>
        <dsp:cNvPr id="0" name=""/>
        <dsp:cNvSpPr/>
      </dsp:nvSpPr>
      <dsp:spPr>
        <a:xfrm>
          <a:off x="3649297" y="2597197"/>
          <a:ext cx="1941830" cy="1941830"/>
        </a:xfrm>
        <a:prstGeom prst="roundRect">
          <a:avLst/>
        </a:prstGeom>
        <a:solidFill>
          <a:schemeClr val="accent1">
            <a:shade val="80000"/>
            <a:hueOff val="96956"/>
            <a:satOff val="-33848"/>
            <a:lumOff val="260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2D circulation with waves and currents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(release planned for June)</a:t>
          </a:r>
          <a:endParaRPr lang="en-US" sz="1800" kern="1200" dirty="0"/>
        </a:p>
      </dsp:txBody>
      <dsp:txXfrm>
        <a:off x="3744089" y="2691989"/>
        <a:ext cx="1752246" cy="1752246"/>
      </dsp:txXfrm>
    </dsp:sp>
    <dsp:sp modelId="{BBC40CF2-E416-47F3-B4F0-44183E78F32E}">
      <dsp:nvSpPr>
        <dsp:cNvPr id="0" name=""/>
        <dsp:cNvSpPr/>
      </dsp:nvSpPr>
      <dsp:spPr>
        <a:xfrm>
          <a:off x="5930947" y="2597197"/>
          <a:ext cx="1941830" cy="1941830"/>
        </a:xfrm>
        <a:prstGeom prst="roundRect">
          <a:avLst/>
        </a:prstGeom>
        <a:solidFill>
          <a:schemeClr val="accent1">
            <a:shade val="80000"/>
            <a:hueOff val="145434"/>
            <a:satOff val="-50772"/>
            <a:lumOff val="39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85000"/>
                </a:schemeClr>
              </a:solidFill>
            </a:rPr>
            <a:t>3D circulation with waves and currents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85000"/>
                </a:schemeClr>
              </a:solidFill>
            </a:rPr>
            <a:t>(beyond EOSC-hub)</a:t>
          </a:r>
          <a:endParaRPr lang="en-US" sz="18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6025739" y="2691989"/>
        <a:ext cx="1752246" cy="1752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15/04/2019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333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  <p:pic>
        <p:nvPicPr>
          <p:cNvPr id="10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79" y="2401530"/>
            <a:ext cx="4916162" cy="12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1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41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02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60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59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62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75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6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14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0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04800" y="5212500"/>
            <a:ext cx="2238833" cy="1168828"/>
            <a:chOff x="1323857" y="4725144"/>
            <a:chExt cx="2238833" cy="116882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04E82C1C-60FB-2F41-A35A-E9EB59674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500" y="4877732"/>
              <a:ext cx="636044" cy="578959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C95AC5E-022A-794A-B33A-6292101788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57" y="5260744"/>
              <a:ext cx="667687" cy="633228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3DC374C-3088-4AC9-9030-20959266C273}"/>
                </a:ext>
              </a:extLst>
            </p:cNvPr>
            <p:cNvSpPr txBox="1"/>
            <p:nvPr userDrawn="1"/>
          </p:nvSpPr>
          <p:spPr>
            <a:xfrm>
              <a:off x="1976601" y="498907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D4785B6D-81EF-4C62-AB07-6BE079FA42A0}"/>
                </a:ext>
              </a:extLst>
            </p:cNvPr>
            <p:cNvSpPr txBox="1"/>
            <p:nvPr userDrawn="1"/>
          </p:nvSpPr>
          <p:spPr>
            <a:xfrm>
              <a:off x="1937698" y="5375344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  <p:cxnSp>
          <p:nvCxnSpPr>
            <p:cNvPr id="17" name="Connettore 1 13">
              <a:extLst>
                <a:ext uri="{FF2B5EF4-FFF2-40B4-BE49-F238E27FC236}">
                  <a16:creationId xmlns:a16="http://schemas.microsoft.com/office/drawing/2014/main" id="{F69445E9-7340-45CD-BA5C-39E3176D36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59496" y="4725144"/>
              <a:ext cx="1872208" cy="0"/>
            </a:xfrm>
            <a:prstGeom prst="line">
              <a:avLst/>
            </a:prstGeom>
            <a:ln>
              <a:solidFill>
                <a:srgbClr val="1C30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79" y="2401530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8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98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86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07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2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48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77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19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05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66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3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76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50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31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5386572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2665058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98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89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3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63" r:id="rId2"/>
    <p:sldLayoutId id="2147483708" r:id="rId3"/>
    <p:sldLayoutId id="2147483704" r:id="rId4"/>
    <p:sldLayoutId id="2147483709" r:id="rId5"/>
    <p:sldLayoutId id="2147483712" r:id="rId6"/>
    <p:sldLayoutId id="2147483711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7" r:id="rId46"/>
    <p:sldLayoutId id="2147483759" r:id="rId47"/>
    <p:sldLayoutId id="2147483760" r:id="rId48"/>
    <p:sldLayoutId id="2147483764" r:id="rId4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asts.lnec.pt/OPENCoastS_manual.htm" TargetMode="External"/><Relationship Id="rId2" Type="http://schemas.openxmlformats.org/officeDocument/2006/relationships/hyperlink" Target="http://opencoasts.lnec.pt/index_en.php#eventos" TargetMode="Externa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D6AF74F5-B822-494B-A042-C9131B52B06B}"/>
              </a:ext>
            </a:extLst>
          </p:cNvPr>
          <p:cNvSpPr txBox="1">
            <a:spLocks/>
          </p:cNvSpPr>
          <p:nvPr/>
        </p:nvSpPr>
        <p:spPr>
          <a:xfrm>
            <a:off x="6371862" y="4581128"/>
            <a:ext cx="5058138" cy="194421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A. </a:t>
            </a:r>
            <a:r>
              <a:rPr lang="en-GB" dirty="0"/>
              <a:t>Oliveira, </a:t>
            </a:r>
            <a:r>
              <a:rPr lang="en-GB" b="1" dirty="0"/>
              <a:t>André Fortunato</a:t>
            </a:r>
            <a:r>
              <a:rPr lang="en-GB" dirty="0" smtClean="0"/>
              <a:t>, J. </a:t>
            </a:r>
            <a:r>
              <a:rPr lang="en-GB" dirty="0" err="1" smtClean="0"/>
              <a:t>Rogeiro</a:t>
            </a:r>
            <a:r>
              <a:rPr lang="en-GB" dirty="0" smtClean="0"/>
              <a:t>, J. </a:t>
            </a:r>
            <a:r>
              <a:rPr lang="en-GB" dirty="0" err="1" smtClean="0"/>
              <a:t>Teixeira</a:t>
            </a:r>
            <a:r>
              <a:rPr lang="en-GB" dirty="0" smtClean="0"/>
              <a:t>, A. </a:t>
            </a:r>
            <a:r>
              <a:rPr lang="en-GB" dirty="0" err="1" smtClean="0"/>
              <a:t>Azevedo</a:t>
            </a:r>
            <a:r>
              <a:rPr lang="en-GB" dirty="0" smtClean="0"/>
              <a:t>, M. Rodrigues, P. Lopes </a:t>
            </a:r>
            <a:r>
              <a:rPr lang="en-GB" dirty="0" smtClean="0">
                <a:solidFill>
                  <a:srgbClr val="B5892D"/>
                </a:solidFill>
              </a:rPr>
              <a:t>(LNEC)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J. Gomes, M. David, J. Pina </a:t>
            </a:r>
            <a:r>
              <a:rPr lang="en-GB" dirty="0" smtClean="0">
                <a:solidFill>
                  <a:srgbClr val="B5892D"/>
                </a:solidFill>
              </a:rPr>
              <a:t>(LIP)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X. </a:t>
            </a:r>
            <a:r>
              <a:rPr lang="en-GB" dirty="0" err="1" smtClean="0"/>
              <a:t>Bertin</a:t>
            </a:r>
            <a:r>
              <a:rPr lang="en-GB" dirty="0" smtClean="0"/>
              <a:t>, L. </a:t>
            </a:r>
            <a:r>
              <a:rPr lang="en-GB" dirty="0" err="1" smtClean="0"/>
              <a:t>Lavaud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B5892D"/>
                </a:solidFill>
              </a:rPr>
              <a:t>(</a:t>
            </a:r>
            <a:r>
              <a:rPr lang="en-GB" dirty="0">
                <a:solidFill>
                  <a:srgbClr val="B5892D"/>
                </a:solidFill>
              </a:rPr>
              <a:t>Univ. La </a:t>
            </a:r>
            <a:r>
              <a:rPr lang="en-GB" dirty="0" smtClean="0">
                <a:solidFill>
                  <a:srgbClr val="B5892D"/>
                </a:solidFill>
              </a:rPr>
              <a:t>Rochelle)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S. </a:t>
            </a:r>
            <a:r>
              <a:rPr lang="en-GB" dirty="0" err="1" smtClean="0"/>
              <a:t>Castanedo</a:t>
            </a:r>
            <a:r>
              <a:rPr lang="en-GB" dirty="0" smtClean="0"/>
              <a:t>, F. </a:t>
            </a:r>
            <a:r>
              <a:rPr lang="en-GB" dirty="0" err="1" smtClean="0"/>
              <a:t>Méndes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B5892D"/>
                </a:solidFill>
              </a:rPr>
              <a:t>(Univ</a:t>
            </a:r>
            <a:r>
              <a:rPr lang="en-GB" dirty="0">
                <a:solidFill>
                  <a:srgbClr val="B5892D"/>
                </a:solidFill>
              </a:rPr>
              <a:t>. </a:t>
            </a:r>
            <a:r>
              <a:rPr lang="en-GB" dirty="0" smtClean="0">
                <a:solidFill>
                  <a:srgbClr val="B5892D"/>
                </a:solidFill>
              </a:rPr>
              <a:t>Cantabria)</a:t>
            </a:r>
            <a:endParaRPr lang="en-GB" dirty="0">
              <a:solidFill>
                <a:srgbClr val="B5892D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447800" y="3505200"/>
            <a:ext cx="10439400" cy="104921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1C3046"/>
                </a:solidFill>
                <a:latin typeface="+mn-lt"/>
              </a:rPr>
              <a:t>OPENCoastS</a:t>
            </a:r>
            <a:endParaRPr lang="en-US" sz="3200" dirty="0" smtClean="0">
              <a:solidFill>
                <a:srgbClr val="1C3046"/>
              </a:solidFill>
              <a:latin typeface="+mn-lt"/>
            </a:endParaRPr>
          </a:p>
          <a:p>
            <a:pPr algn="l"/>
            <a:r>
              <a:rPr lang="en-US" sz="3200" dirty="0" smtClean="0">
                <a:solidFill>
                  <a:srgbClr val="B5892D"/>
                </a:solidFill>
                <a:latin typeface="+mn-lt"/>
              </a:rPr>
              <a:t>An </a:t>
            </a:r>
            <a:r>
              <a:rPr lang="en-US" sz="3200" dirty="0">
                <a:solidFill>
                  <a:srgbClr val="B5892D"/>
                </a:solidFill>
                <a:latin typeface="+mn-lt"/>
              </a:rPr>
              <a:t>open-access service for </a:t>
            </a:r>
            <a:r>
              <a:rPr lang="en-US" sz="3200" dirty="0" smtClean="0">
                <a:solidFill>
                  <a:srgbClr val="B5892D"/>
                </a:solidFill>
                <a:latin typeface="+mn-lt"/>
              </a:rPr>
              <a:t>on-demand </a:t>
            </a:r>
            <a:r>
              <a:rPr lang="en-US" sz="3200" dirty="0">
                <a:solidFill>
                  <a:srgbClr val="B5892D"/>
                </a:solidFill>
                <a:latin typeface="+mn-lt"/>
              </a:rPr>
              <a:t>coastal </a:t>
            </a:r>
            <a:r>
              <a:rPr lang="en-US" sz="3200" dirty="0" smtClean="0">
                <a:solidFill>
                  <a:srgbClr val="B5892D"/>
                </a:solidFill>
                <a:latin typeface="+mn-lt"/>
              </a:rPr>
              <a:t>forecasts</a:t>
            </a:r>
            <a:endParaRPr lang="en-GB" sz="3200" b="1" dirty="0">
              <a:solidFill>
                <a:srgbClr val="B5892D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10800" y="74532"/>
            <a:ext cx="1899591" cy="2087941"/>
            <a:chOff x="7164288" y="74532"/>
            <a:chExt cx="1899591" cy="2087941"/>
          </a:xfrm>
        </p:grpSpPr>
        <p:pic>
          <p:nvPicPr>
            <p:cNvPr id="5" name="Picture 2" descr="http://ccrm.vims.edu/schismweb/SCHISM-log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8" t="18154" r="11374" b="26333"/>
            <a:stretch/>
          </p:blipFill>
          <p:spPr bwMode="auto">
            <a:xfrm>
              <a:off x="7308304" y="74532"/>
              <a:ext cx="1611559" cy="16351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164288" y="1700808"/>
              <a:ext cx="18995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n w="19050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SUMMIT </a:t>
              </a:r>
              <a:r>
                <a:rPr lang="pt-PT" sz="2400" dirty="0" smtClean="0">
                  <a:ln w="19050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2019</a:t>
              </a:r>
              <a:endParaRPr lang="pt-PT" sz="2000" dirty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9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Step 2: Upload and verify the grid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FCB6-AB47-49CF-8B7F-26D068D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6516-D760-42C5-8341-E6211A5E3C6C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4A63-2E17-4FA7-AB0D-491B7FD10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Generating a forecast system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772816"/>
            <a:ext cx="9840416" cy="4029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12" y="2060848"/>
            <a:ext cx="8400256" cy="46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Step 3: Specify boundary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FCB6-AB47-49CF-8B7F-26D068D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6516-D760-42C5-8341-E6211A5E3C6C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4A63-2E17-4FA7-AB0D-491B7FD10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Generating a forecast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7" y="1988841"/>
            <a:ext cx="6804431" cy="42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Step 4: Define output stations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FCB6-AB47-49CF-8B7F-26D068D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6516-D760-42C5-8341-E6211A5E3C6C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4A63-2E17-4FA7-AB0D-491B7FD10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Generating a forecast system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827329"/>
            <a:ext cx="7104789" cy="44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Step 5: Define physical and numerical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FCB6-AB47-49CF-8B7F-26D068D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6516-D760-42C5-8341-E6211A5E3C6C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4A63-2E17-4FA7-AB0D-491B7FD10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Generating a forecast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" y="1772816"/>
            <a:ext cx="7196829" cy="4536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29" y="1772816"/>
            <a:ext cx="720842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0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Step 6: Define space-dependent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FCB6-AB47-49CF-8B7F-26D068D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6516-D760-42C5-8341-E6211A5E3C6C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4A63-2E17-4FA7-AB0D-491B7FD10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Generating a forecast system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" y="1916833"/>
            <a:ext cx="10608501" cy="40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Step 7: Review and submit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FCB6-AB47-49CF-8B7F-26D068D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6516-D760-42C5-8341-E6211A5E3C6C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4A63-2E17-4FA7-AB0D-491B7FD10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Generating a forecast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837835"/>
            <a:ext cx="9456373" cy="4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FCB6-AB47-49CF-8B7F-26D068D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6516-D760-42C5-8341-E6211A5E3C6C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4A63-2E17-4FA7-AB0D-491B7FD10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60490"/>
            <a:ext cx="11551841" cy="864081"/>
          </a:xfrm>
        </p:spPr>
        <p:txBody>
          <a:bodyPr>
            <a:normAutofit/>
          </a:bodyPr>
          <a:lstStyle/>
          <a:p>
            <a:r>
              <a:rPr lang="en-US" dirty="0" smtClean="0"/>
              <a:t>Example: flow, elevation and time series in the Tagus Estuary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9936"/>
            <a:ext cx="11963400" cy="587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Innovative platform to generate on-demand ocean forecasts is </a:t>
            </a:r>
            <a:r>
              <a:rPr lang="en-GB" dirty="0"/>
              <a:t>publicly available </a:t>
            </a:r>
            <a:r>
              <a:rPr lang="en-GB" dirty="0" smtClean="0"/>
              <a:t>(opencoasts.ncg.ingrid.pt</a:t>
            </a:r>
            <a:r>
              <a:rPr lang="en-GB" dirty="0"/>
              <a:t>)</a:t>
            </a:r>
            <a:endParaRPr lang="en-GB" dirty="0" smtClean="0"/>
          </a:p>
          <a:p>
            <a:r>
              <a:rPr lang="en-GB" dirty="0"/>
              <a:t>Training and documentation:</a:t>
            </a:r>
          </a:p>
          <a:p>
            <a:pPr lvl="1"/>
            <a:r>
              <a:rPr lang="en-GB" dirty="0"/>
              <a:t>Podcast: </a:t>
            </a:r>
            <a:r>
              <a:rPr lang="en-GB" dirty="0">
                <a:hlinkClick r:id="rId2"/>
              </a:rPr>
              <a:t>http://opencoasts.lnec.pt/index_en.php#eventos</a:t>
            </a:r>
            <a:endParaRPr lang="en-GB" dirty="0"/>
          </a:p>
          <a:p>
            <a:pPr lvl="1"/>
            <a:r>
              <a:rPr lang="en-GB" dirty="0" smtClean="0"/>
              <a:t>User’s </a:t>
            </a:r>
            <a:r>
              <a:rPr lang="en-GB" dirty="0"/>
              <a:t>manual: </a:t>
            </a:r>
            <a:r>
              <a:rPr lang="en-GB" dirty="0">
                <a:hlinkClick r:id="rId3"/>
              </a:rPr>
              <a:t>http://opencoasts.lnec.pt/OPENCoastS_manual.htm</a:t>
            </a:r>
            <a:endParaRPr lang="en-GB" dirty="0"/>
          </a:p>
          <a:p>
            <a:r>
              <a:rPr lang="en-GB" dirty="0" err="1" smtClean="0"/>
              <a:t>Forcings</a:t>
            </a:r>
            <a:r>
              <a:rPr lang="en-GB" dirty="0" smtClean="0"/>
              <a:t> (FES2014, CMEMS and GFS) allow worldwide applications</a:t>
            </a:r>
          </a:p>
          <a:p>
            <a:r>
              <a:rPr lang="en-GB" dirty="0" smtClean="0"/>
              <a:t>Limited physics: 2D </a:t>
            </a:r>
            <a:r>
              <a:rPr lang="en-GB" dirty="0" err="1" smtClean="0"/>
              <a:t>barotropic</a:t>
            </a:r>
            <a:r>
              <a:rPr lang="en-GB" dirty="0" smtClean="0"/>
              <a:t> shallow water flows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ED21-2E67-4EDC-8CB9-57E138672477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0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360" y="1268765"/>
            <a:ext cx="6598840" cy="4855007"/>
          </a:xfrm>
        </p:spPr>
        <p:txBody>
          <a:bodyPr>
            <a:normAutofit/>
          </a:bodyPr>
          <a:lstStyle/>
          <a:p>
            <a:r>
              <a:rPr lang="en-GB" dirty="0" smtClean="0"/>
              <a:t>3D </a:t>
            </a:r>
            <a:r>
              <a:rPr lang="en-GB" dirty="0" err="1" smtClean="0"/>
              <a:t>baroclinic</a:t>
            </a:r>
            <a:r>
              <a:rPr lang="en-GB" dirty="0" smtClean="0"/>
              <a:t> physics (April, 2019)</a:t>
            </a:r>
          </a:p>
          <a:p>
            <a:r>
              <a:rPr lang="en-GB" dirty="0"/>
              <a:t>Migrate to larger computational resources</a:t>
            </a:r>
          </a:p>
          <a:p>
            <a:r>
              <a:rPr lang="en-GB" dirty="0" smtClean="0"/>
              <a:t>Coupled </a:t>
            </a:r>
            <a:r>
              <a:rPr lang="en-GB" dirty="0" smtClean="0"/>
              <a:t>waves and currents </a:t>
            </a:r>
            <a:r>
              <a:rPr lang="en-GB" dirty="0"/>
              <a:t>model (SCHISM-WWM), including forcing by WW3</a:t>
            </a:r>
          </a:p>
          <a:p>
            <a:r>
              <a:rPr lang="en-GB" dirty="0" smtClean="0"/>
              <a:t>Improved viewer</a:t>
            </a:r>
          </a:p>
          <a:p>
            <a:r>
              <a:rPr lang="en-GB" dirty="0" smtClean="0"/>
              <a:t>Perform 72 hour forecasts</a:t>
            </a:r>
          </a:p>
          <a:p>
            <a:r>
              <a:rPr lang="en-GB" dirty="0" smtClean="0"/>
              <a:t>Open </a:t>
            </a:r>
            <a:r>
              <a:rPr lang="en-GB" dirty="0" smtClean="0"/>
              <a:t>code at the end of the project (2021)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ED21-2E67-4EDC-8CB9-57E138672477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Perspectives</a:t>
            </a:r>
            <a:endParaRPr lang="en-GB" dirty="0"/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204804"/>
              </p:ext>
            </p:extLst>
          </p:nvPr>
        </p:nvGraphicFramePr>
        <p:xfrm>
          <a:off x="3717925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9807" y="3381375"/>
            <a:ext cx="1718310" cy="62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E4E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9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D6AF74F5-B822-494B-A042-C9131B52B06B}"/>
              </a:ext>
            </a:extLst>
          </p:cNvPr>
          <p:cNvSpPr txBox="1">
            <a:spLocks/>
          </p:cNvSpPr>
          <p:nvPr/>
        </p:nvSpPr>
        <p:spPr>
          <a:xfrm>
            <a:off x="47328" y="3886200"/>
            <a:ext cx="5362872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GB" b="1" dirty="0" smtClean="0"/>
              <a:t>Acknowledgments:</a:t>
            </a:r>
          </a:p>
          <a:p>
            <a:pPr indent="0"/>
            <a:r>
              <a:rPr lang="en-GB" b="1" dirty="0" smtClean="0"/>
              <a:t>SCHISM community (model)</a:t>
            </a:r>
          </a:p>
          <a:p>
            <a:pPr indent="0"/>
            <a:r>
              <a:rPr lang="en-GB" b="1" dirty="0" smtClean="0"/>
              <a:t>NOAA, METEO-FRANCE (atmospheric predictions)</a:t>
            </a:r>
          </a:p>
          <a:p>
            <a:pPr indent="0"/>
            <a:r>
              <a:rPr lang="en-GB" b="1" dirty="0" smtClean="0"/>
              <a:t>FES2014 (tidal predictions)</a:t>
            </a:r>
          </a:p>
          <a:p>
            <a:pPr indent="0"/>
            <a:r>
              <a:rPr lang="en-GB" b="1" dirty="0" smtClean="0"/>
              <a:t>CMEMS (oceanographic predictions)</a:t>
            </a:r>
          </a:p>
          <a:p>
            <a:pPr indent="0"/>
            <a:r>
              <a:rPr lang="en-GB" b="1" dirty="0" err="1" smtClean="0"/>
              <a:t>EMODnet</a:t>
            </a:r>
            <a:r>
              <a:rPr lang="en-GB" b="1" dirty="0" smtClean="0"/>
              <a:t> (oceanographic data)</a:t>
            </a:r>
          </a:p>
          <a:p>
            <a:pPr indent="0"/>
            <a:endParaRPr lang="en-GB" sz="2000" dirty="0" smtClean="0"/>
          </a:p>
          <a:p>
            <a:pPr algn="ctr"/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AF74F5-B822-494B-A042-C9131B52B06B}"/>
              </a:ext>
            </a:extLst>
          </p:cNvPr>
          <p:cNvSpPr txBox="1">
            <a:spLocks/>
          </p:cNvSpPr>
          <p:nvPr/>
        </p:nvSpPr>
        <p:spPr>
          <a:xfrm>
            <a:off x="8153400" y="152400"/>
            <a:ext cx="3860276" cy="10305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Contact:</a:t>
            </a:r>
          </a:p>
          <a:p>
            <a:r>
              <a:rPr lang="en-GB" dirty="0"/>
              <a:t>	</a:t>
            </a:r>
            <a:r>
              <a:rPr lang="en-GB" dirty="0" err="1" smtClean="0"/>
              <a:t>Anabela</a:t>
            </a:r>
            <a:r>
              <a:rPr lang="en-GB" dirty="0" smtClean="0"/>
              <a:t> Oliveira, aoliveira@lnec.pt</a:t>
            </a:r>
          </a:p>
          <a:p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7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25BE552-70BA-4F9C-8732-B3C54DA3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56AD9C-C81E-4755-9F1E-ABC1C049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908721"/>
            <a:ext cx="11521280" cy="5215051"/>
          </a:xfrm>
        </p:spPr>
        <p:txBody>
          <a:bodyPr>
            <a:normAutofit/>
          </a:bodyPr>
          <a:lstStyle/>
          <a:p>
            <a:endParaRPr lang="en-GB" i="1" dirty="0" smtClean="0">
              <a:solidFill>
                <a:schemeClr val="tx1"/>
              </a:solidFill>
            </a:endParaRPr>
          </a:p>
          <a:p>
            <a:r>
              <a:rPr lang="en-GB" i="1" dirty="0" smtClean="0">
                <a:solidFill>
                  <a:schemeClr val="tx1"/>
                </a:solidFill>
              </a:rPr>
              <a:t>Motivation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The </a:t>
            </a:r>
            <a:r>
              <a:rPr lang="en-GB" i="1" dirty="0" err="1" smtClean="0">
                <a:solidFill>
                  <a:schemeClr val="tx1"/>
                </a:solidFill>
              </a:rPr>
              <a:t>OPENCoasts</a:t>
            </a:r>
            <a:r>
              <a:rPr lang="en-GB" i="1" dirty="0" smtClean="0">
                <a:solidFill>
                  <a:schemeClr val="tx1"/>
                </a:solidFill>
              </a:rPr>
              <a:t> platform</a:t>
            </a:r>
          </a:p>
          <a:p>
            <a:pPr lvl="1"/>
            <a:r>
              <a:rPr lang="en-GB" i="1" dirty="0" smtClean="0">
                <a:solidFill>
                  <a:schemeClr val="tx1"/>
                </a:solidFill>
              </a:rPr>
              <a:t>Concept</a:t>
            </a:r>
          </a:p>
          <a:p>
            <a:pPr lvl="1"/>
            <a:r>
              <a:rPr lang="en-GB" i="1" dirty="0" smtClean="0">
                <a:solidFill>
                  <a:schemeClr val="tx1"/>
                </a:solidFill>
              </a:rPr>
              <a:t>Interface components</a:t>
            </a:r>
          </a:p>
          <a:p>
            <a:pPr lvl="1"/>
            <a:r>
              <a:rPr lang="en-GB" i="1" smtClean="0">
                <a:solidFill>
                  <a:schemeClr val="tx1"/>
                </a:solidFill>
              </a:rPr>
              <a:t>Example</a:t>
            </a:r>
            <a:endParaRPr lang="en-GB" i="1" dirty="0" smtClean="0">
              <a:solidFill>
                <a:schemeClr val="tx1"/>
              </a:solidFill>
            </a:endParaRPr>
          </a:p>
          <a:p>
            <a:r>
              <a:rPr lang="en-GB" i="1" dirty="0" smtClean="0">
                <a:solidFill>
                  <a:schemeClr val="tx1"/>
                </a:solidFill>
              </a:rPr>
              <a:t>Summary and perspectives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668E8B-804A-4226-A5F9-B64F4480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8DC4-DE83-4F63-8090-0B20624E8C99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835059-47AC-4E0A-80DD-CB28365206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260490"/>
            <a:ext cx="11475641" cy="864081"/>
          </a:xfrm>
        </p:spPr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0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799"/>
            <a:ext cx="10363200" cy="59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23825"/>
            <a:ext cx="10791825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0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199"/>
            <a:ext cx="7848600" cy="665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5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60490"/>
            <a:ext cx="11551841" cy="864081"/>
          </a:xfrm>
        </p:spPr>
        <p:txBody>
          <a:bodyPr>
            <a:normAutofit/>
          </a:bodyPr>
          <a:lstStyle/>
          <a:p>
            <a:r>
              <a:rPr lang="en-US" dirty="0" smtClean="0"/>
              <a:t>Forecast systems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98534"/>
              </p:ext>
            </p:extLst>
          </p:nvPr>
        </p:nvGraphicFramePr>
        <p:xfrm>
          <a:off x="334434" y="1268413"/>
          <a:ext cx="11523133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7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8203-0DF3-4525-9CAB-0B0B1BF93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The development requires mixed teams, with expertise in both numerical modeling and information technologies</a:t>
            </a:r>
          </a:p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Significant effort for development and maintenance</a:t>
            </a:r>
          </a:p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Computational resources must be available every 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60490"/>
            <a:ext cx="11551841" cy="864081"/>
          </a:xfrm>
        </p:spPr>
        <p:txBody>
          <a:bodyPr>
            <a:normAutofit/>
          </a:bodyPr>
          <a:lstStyle/>
          <a:p>
            <a:r>
              <a:rPr lang="en-US" dirty="0" smtClean="0"/>
              <a:t>Forecast systems: present difficulties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8203-0DF3-4525-9CAB-0B0B1BF93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Develop forecast systems as a service, available to all</a:t>
            </a:r>
          </a:p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Make the service flexible in the choice of </a:t>
            </a:r>
            <a:r>
              <a:rPr lang="en-US" i="1" dirty="0" err="1" smtClean="0">
                <a:solidFill>
                  <a:schemeClr val="tx1"/>
                </a:solidFill>
              </a:rPr>
              <a:t>forcings</a:t>
            </a:r>
            <a:r>
              <a:rPr lang="en-US" i="1" dirty="0" smtClean="0">
                <a:solidFill>
                  <a:schemeClr val="tx1"/>
                </a:solidFill>
              </a:rPr>
              <a:t> and processes</a:t>
            </a:r>
          </a:p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Take advantage of </a:t>
            </a:r>
            <a:r>
              <a:rPr lang="en-US" i="1" dirty="0">
                <a:solidFill>
                  <a:schemeClr val="tx1"/>
                </a:solidFill>
              </a:rPr>
              <a:t>available </a:t>
            </a:r>
            <a:r>
              <a:rPr lang="en-US" i="1" dirty="0" smtClean="0">
                <a:solidFill>
                  <a:schemeClr val="tx1"/>
                </a:solidFill>
              </a:rPr>
              <a:t>online data and model results</a:t>
            </a:r>
          </a:p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Provide computational resources</a:t>
            </a:r>
          </a:p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Make the development </a:t>
            </a:r>
            <a:r>
              <a:rPr lang="en-US" b="1" i="1" dirty="0" smtClean="0">
                <a:solidFill>
                  <a:schemeClr val="tx1"/>
                </a:solidFill>
              </a:rPr>
              <a:t>quick and easy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60490"/>
            <a:ext cx="11551841" cy="864081"/>
          </a:xfrm>
        </p:spPr>
        <p:txBody>
          <a:bodyPr>
            <a:normAutofit/>
          </a:bodyPr>
          <a:lstStyle/>
          <a:p>
            <a:r>
              <a:rPr lang="en-US" dirty="0" smtClean="0"/>
              <a:t>Forecast systems: present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4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8203-0DF3-4525-9CAB-0B0B1BF93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276873"/>
            <a:ext cx="11521280" cy="38468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Implements </a:t>
            </a:r>
            <a:r>
              <a:rPr lang="en-US" i="1" dirty="0" smtClean="0">
                <a:solidFill>
                  <a:schemeClr val="tx1"/>
                </a:solidFill>
              </a:rPr>
              <a:t>forecast systems through a browser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Allows </a:t>
            </a:r>
            <a:r>
              <a:rPr lang="en-US" i="1" dirty="0" smtClean="0">
                <a:solidFill>
                  <a:schemeClr val="tx1"/>
                </a:solidFill>
              </a:rPr>
              <a:t>the choice of the processes and </a:t>
            </a:r>
            <a:r>
              <a:rPr lang="en-US" i="1" dirty="0" err="1" smtClean="0">
                <a:solidFill>
                  <a:schemeClr val="tx1"/>
                </a:solidFill>
              </a:rPr>
              <a:t>forcings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Provides the required computational resources </a:t>
            </a:r>
            <a:r>
              <a:rPr lang="en-US" i="1" dirty="0" smtClean="0">
                <a:solidFill>
                  <a:schemeClr val="tx1"/>
                </a:solidFill>
              </a:rPr>
              <a:t>through </a:t>
            </a:r>
            <a:r>
              <a:rPr lang="en-US" i="1" dirty="0" smtClean="0">
                <a:solidFill>
                  <a:schemeClr val="tx1"/>
                </a:solidFill>
              </a:rPr>
              <a:t>the </a:t>
            </a:r>
            <a:r>
              <a:rPr lang="en-US" i="1" dirty="0" smtClean="0">
                <a:solidFill>
                  <a:schemeClr val="tx1"/>
                </a:solidFill>
              </a:rPr>
              <a:t>European Open Science Cloud (EOSC</a:t>
            </a:r>
            <a:r>
              <a:rPr lang="en-US" i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Takes </a:t>
            </a:r>
            <a:r>
              <a:rPr lang="en-US" i="1" dirty="0">
                <a:solidFill>
                  <a:schemeClr val="tx1"/>
                </a:solidFill>
              </a:rPr>
              <a:t>advantage of available online data and model </a:t>
            </a:r>
            <a:r>
              <a:rPr lang="en-US" i="1" dirty="0" smtClean="0">
                <a:solidFill>
                  <a:schemeClr val="tx1"/>
                </a:solidFill>
              </a:rPr>
              <a:t>results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Avoids </a:t>
            </a:r>
            <a:r>
              <a:rPr lang="en-US" i="1" dirty="0">
                <a:solidFill>
                  <a:schemeClr val="tx1"/>
                </a:solidFill>
              </a:rPr>
              <a:t>the need of a large team to generate forecast </a:t>
            </a:r>
            <a:r>
              <a:rPr lang="en-US" i="1" dirty="0" smtClean="0">
                <a:solidFill>
                  <a:schemeClr val="tx1"/>
                </a:solidFill>
              </a:rPr>
              <a:t>systems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Makes </a:t>
            </a:r>
            <a:r>
              <a:rPr lang="en-US" i="1" dirty="0">
                <a:solidFill>
                  <a:schemeClr val="tx1"/>
                </a:solidFill>
              </a:rPr>
              <a:t>the development </a:t>
            </a:r>
            <a:r>
              <a:rPr lang="en-US" b="1" i="1" dirty="0">
                <a:solidFill>
                  <a:schemeClr val="tx1"/>
                </a:solidFill>
              </a:rPr>
              <a:t>quick and </a:t>
            </a:r>
            <a:r>
              <a:rPr lang="en-US" b="1" i="1" dirty="0" smtClean="0">
                <a:solidFill>
                  <a:schemeClr val="tx1"/>
                </a:solidFill>
              </a:rPr>
              <a:t>easy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260490"/>
            <a:ext cx="11475641" cy="86408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OPENCoastS</a:t>
            </a:r>
            <a:r>
              <a:rPr lang="en-US" dirty="0" smtClean="0"/>
              <a:t> platform: concept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8" b="10018"/>
          <a:stretch/>
        </p:blipFill>
        <p:spPr bwMode="auto">
          <a:xfrm>
            <a:off x="483470" y="990600"/>
            <a:ext cx="11327530" cy="1036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360" y="260490"/>
            <a:ext cx="11521281" cy="86408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OPENCoastS</a:t>
            </a:r>
            <a:r>
              <a:rPr lang="en-US" dirty="0" smtClean="0"/>
              <a:t> platform</a:t>
            </a:r>
            <a:r>
              <a:rPr lang="en-US" dirty="0"/>
              <a:t>: </a:t>
            </a:r>
            <a:r>
              <a:rPr lang="en-US" dirty="0" smtClean="0"/>
              <a:t>information requirements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35360" y="1196752"/>
            <a:ext cx="11713301" cy="2740868"/>
            <a:chOff x="251520" y="1268760"/>
            <a:chExt cx="8784976" cy="2740868"/>
          </a:xfrm>
        </p:grpSpPr>
        <p:grpSp>
          <p:nvGrpSpPr>
            <p:cNvPr id="18" name="Group 17"/>
            <p:cNvGrpSpPr/>
            <p:nvPr/>
          </p:nvGrpSpPr>
          <p:grpSpPr>
            <a:xfrm>
              <a:off x="251520" y="1268760"/>
              <a:ext cx="2376264" cy="1512168"/>
              <a:chOff x="251520" y="1268760"/>
              <a:chExt cx="2376264" cy="151216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51520" y="1268760"/>
                <a:ext cx="2376264" cy="1512168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 w="19050">
                <a:solidFill>
                  <a:srgbClr val="1670C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68445" y="2205608"/>
                <a:ext cx="942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smtClean="0"/>
                  <a:t>PRISM2017</a:t>
                </a:r>
                <a:endParaRPr lang="pt-PT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8445" y="1634500"/>
                <a:ext cx="730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smtClean="0"/>
                  <a:t>FES2014</a:t>
                </a:r>
                <a:endParaRPr lang="pt-PT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8445" y="1920054"/>
                <a:ext cx="690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smtClean="0"/>
                  <a:t>CMEMS</a:t>
                </a:r>
                <a:endParaRPr lang="pt-PT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23528" y="1268760"/>
                <a:ext cx="639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smtClean="0">
                    <a:solidFill>
                      <a:srgbClr val="1670C9"/>
                    </a:solidFill>
                  </a:rPr>
                  <a:t>OCEAN</a:t>
                </a:r>
                <a:endParaRPr lang="pt-PT" dirty="0">
                  <a:solidFill>
                    <a:srgbClr val="1670C9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455876" y="1268760"/>
              <a:ext cx="2401674" cy="1512168"/>
              <a:chOff x="3635896" y="1286436"/>
              <a:chExt cx="2401674" cy="1512168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635896" y="1286436"/>
                <a:ext cx="2376264" cy="1512168"/>
              </a:xfrm>
              <a:prstGeom prst="roundRect">
                <a:avLst/>
              </a:prstGeom>
              <a:blipFill>
                <a:blip r:embed="rId3"/>
                <a:tile tx="0" ty="0" sx="100000" sy="100000" flip="none" algn="tl"/>
              </a:blipFill>
              <a:ln w="19050">
                <a:solidFill>
                  <a:srgbClr val="1670C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67944" y="1709192"/>
                <a:ext cx="974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smtClean="0"/>
                  <a:t>NOAA / GFS</a:t>
                </a:r>
                <a:endParaRPr lang="pt-PT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67944" y="2001870"/>
                <a:ext cx="196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smtClean="0"/>
                  <a:t>METEO-FRANCE / ARPEGE</a:t>
                </a:r>
                <a:endParaRPr lang="pt-PT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07904" y="1286436"/>
                <a:ext cx="110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smtClean="0">
                    <a:solidFill>
                      <a:srgbClr val="1670C9"/>
                    </a:solidFill>
                  </a:rPr>
                  <a:t>ATMOSPHERE</a:t>
                </a:r>
                <a:endParaRPr lang="pt-PT" dirty="0">
                  <a:solidFill>
                    <a:srgbClr val="1670C9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660232" y="1268760"/>
              <a:ext cx="2376264" cy="1512168"/>
              <a:chOff x="6660232" y="1286436"/>
              <a:chExt cx="2376264" cy="151216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660232" y="1286436"/>
                <a:ext cx="2376264" cy="1512168"/>
              </a:xfrm>
              <a:prstGeom prst="roundRect">
                <a:avLst/>
              </a:prstGeom>
              <a:blipFill>
                <a:blip r:embed="rId4"/>
                <a:tile tx="0" ty="0" sx="100000" sy="100000" flip="none" algn="tl"/>
              </a:blipFill>
              <a:ln w="19050">
                <a:solidFill>
                  <a:srgbClr val="1670C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92280" y="1709192"/>
                <a:ext cx="1367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err="1" smtClean="0"/>
                  <a:t>EMODnet</a:t>
                </a:r>
                <a:r>
                  <a:rPr lang="pt-PT" dirty="0" smtClean="0"/>
                  <a:t> </a:t>
                </a:r>
                <a:r>
                  <a:rPr lang="pt-PT" dirty="0" err="1" smtClean="0"/>
                  <a:t>Physics</a:t>
                </a:r>
                <a:endParaRPr lang="pt-PT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92280" y="2001870"/>
                <a:ext cx="438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smtClean="0"/>
                  <a:t>DGT</a:t>
                </a:r>
                <a:endParaRPr lang="pt-P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32240" y="1286436"/>
                <a:ext cx="499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smtClean="0">
                    <a:solidFill>
                      <a:srgbClr val="1670C9"/>
                    </a:solidFill>
                  </a:rPr>
                  <a:t>DATA</a:t>
                </a:r>
                <a:endParaRPr lang="pt-PT" dirty="0">
                  <a:solidFill>
                    <a:srgbClr val="1670C9"/>
                  </a:solidFill>
                </a:endParaRPr>
              </a:p>
            </p:txBody>
          </p:sp>
        </p:grpSp>
        <p:sp>
          <p:nvSpPr>
            <p:cNvPr id="31" name="Bent Arrow 30"/>
            <p:cNvSpPr/>
            <p:nvPr/>
          </p:nvSpPr>
          <p:spPr>
            <a:xfrm rot="10800000">
              <a:off x="6720365" y="2996952"/>
              <a:ext cx="1236011" cy="1008112"/>
            </a:xfrm>
            <a:prstGeom prst="ben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33" name="Bent Arrow 32"/>
            <p:cNvSpPr/>
            <p:nvPr/>
          </p:nvSpPr>
          <p:spPr>
            <a:xfrm rot="10800000" flipH="1">
              <a:off x="1247757" y="3001516"/>
              <a:ext cx="1236011" cy="1008112"/>
            </a:xfrm>
            <a:prstGeom prst="ben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4436858" y="2852936"/>
              <a:ext cx="360040" cy="373391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71661" y="4365104"/>
            <a:ext cx="3168352" cy="1944216"/>
            <a:chOff x="3428746" y="4365104"/>
            <a:chExt cx="2376264" cy="1944216"/>
          </a:xfrm>
        </p:grpSpPr>
        <p:grpSp>
          <p:nvGrpSpPr>
            <p:cNvPr id="35" name="Group 34"/>
            <p:cNvGrpSpPr/>
            <p:nvPr/>
          </p:nvGrpSpPr>
          <p:grpSpPr>
            <a:xfrm>
              <a:off x="3428746" y="4797152"/>
              <a:ext cx="2376264" cy="1512168"/>
              <a:chOff x="251520" y="1268760"/>
              <a:chExt cx="2376264" cy="1512168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51520" y="1268760"/>
                <a:ext cx="2376264" cy="1512168"/>
              </a:xfrm>
              <a:prstGeom prst="roundRect">
                <a:avLst/>
              </a:prstGeom>
              <a:blipFill>
                <a:blip r:embed="rId5"/>
                <a:tile tx="0" ty="0" sx="100000" sy="100000" flip="none" algn="tl"/>
              </a:blipFill>
              <a:ln w="19050">
                <a:solidFill>
                  <a:schemeClr val="accent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83568" y="1691516"/>
                <a:ext cx="439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err="1" smtClean="0"/>
                  <a:t>Grid</a:t>
                </a:r>
                <a:endParaRPr lang="pt-P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83568" y="1984194"/>
                <a:ext cx="936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err="1" smtClean="0"/>
                  <a:t>Parameters</a:t>
                </a:r>
                <a:endParaRPr lang="pt-PT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3568" y="2276872"/>
                <a:ext cx="841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err="1" smtClean="0"/>
                  <a:t>River</a:t>
                </a:r>
                <a:r>
                  <a:rPr lang="pt-PT" dirty="0" smtClean="0"/>
                  <a:t> </a:t>
                </a:r>
                <a:r>
                  <a:rPr lang="pt-PT" dirty="0" err="1" smtClean="0"/>
                  <a:t>flow</a:t>
                </a:r>
                <a:endParaRPr lang="pt-PT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23528" y="1268760"/>
                <a:ext cx="506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 smtClean="0">
                    <a:solidFill>
                      <a:schemeClr val="accent3"/>
                    </a:solidFill>
                  </a:rPr>
                  <a:t>USER</a:t>
                </a:r>
                <a:endParaRPr lang="pt-PT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41" name="Down Arrow 40"/>
            <p:cNvSpPr/>
            <p:nvPr/>
          </p:nvSpPr>
          <p:spPr>
            <a:xfrm rot="10800000">
              <a:off x="4436859" y="4365104"/>
              <a:ext cx="360040" cy="373391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4" r="30108"/>
          <a:stretch/>
        </p:blipFill>
        <p:spPr bwMode="auto">
          <a:xfrm>
            <a:off x="4393735" y="3212976"/>
            <a:ext cx="3510643" cy="106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840" y="6381328"/>
            <a:ext cx="3119040" cy="288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381328"/>
            <a:ext cx="2844800" cy="288032"/>
          </a:xfrm>
        </p:spPr>
        <p:txBody>
          <a:bodyPr/>
          <a:lstStyle/>
          <a:p>
            <a:fld id="{F8CCEE15-C2F9-44A5-A3A4-DA080B606F33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60490"/>
            <a:ext cx="11551841" cy="864081"/>
          </a:xfrm>
        </p:spPr>
        <p:txBody>
          <a:bodyPr>
            <a:normAutofit/>
          </a:bodyPr>
          <a:lstStyle/>
          <a:p>
            <a:r>
              <a:rPr lang="en-US" dirty="0" smtClean="0"/>
              <a:t>The interface components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rot="16200000">
            <a:off x="2925375" y="2010757"/>
            <a:ext cx="1955184" cy="957666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18" name="Freeform 17"/>
          <p:cNvSpPr/>
          <p:nvPr/>
        </p:nvSpPr>
        <p:spPr>
          <a:xfrm rot="16200000">
            <a:off x="4918066" y="2984055"/>
            <a:ext cx="1955184" cy="957666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20" name="Freeform 19"/>
          <p:cNvSpPr/>
          <p:nvPr/>
        </p:nvSpPr>
        <p:spPr>
          <a:xfrm rot="16200000">
            <a:off x="6913623" y="2006132"/>
            <a:ext cx="1955184" cy="957666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grpSp>
        <p:nvGrpSpPr>
          <p:cNvPr id="31" name="Group 30"/>
          <p:cNvGrpSpPr/>
          <p:nvPr/>
        </p:nvGrpSpPr>
        <p:grpSpPr>
          <a:xfrm>
            <a:off x="502840" y="726355"/>
            <a:ext cx="5124573" cy="3518539"/>
            <a:chOff x="502840" y="726355"/>
            <a:chExt cx="5124573" cy="3518539"/>
          </a:xfrm>
        </p:grpSpPr>
        <p:grpSp>
          <p:nvGrpSpPr>
            <p:cNvPr id="30" name="Group 29"/>
            <p:cNvGrpSpPr/>
            <p:nvPr/>
          </p:nvGrpSpPr>
          <p:grpSpPr>
            <a:xfrm>
              <a:off x="2179241" y="726355"/>
              <a:ext cx="3448172" cy="3518539"/>
              <a:chOff x="2179241" y="726355"/>
              <a:chExt cx="3448172" cy="351853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12640" y="1284517"/>
                <a:ext cx="2300588" cy="2401555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5" name="Circular Arrow 14"/>
              <p:cNvSpPr/>
              <p:nvPr/>
            </p:nvSpPr>
            <p:spPr>
              <a:xfrm rot="16200000">
                <a:off x="2144057" y="761539"/>
                <a:ext cx="3518539" cy="3448172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6E237A87-8CCA-4023-80DB-B69C4E2114F2}"/>
                </a:ext>
              </a:extLst>
            </p:cNvPr>
            <p:cNvSpPr txBox="1">
              <a:spLocks/>
            </p:cNvSpPr>
            <p:nvPr/>
          </p:nvSpPr>
          <p:spPr>
            <a:xfrm>
              <a:off x="502840" y="990600"/>
              <a:ext cx="2743200" cy="12192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SzPct val="90000"/>
                <a:buFont typeface="Calibri" panose="020F0502020204030204" pitchFamily="34" charset="0"/>
                <a:buChar char="-"/>
                <a:defRPr sz="26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 sz="24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3pPr>
              <a:lvl4pPr marL="1200150" marR="0" indent="-17145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70000"/>
                <a:buFont typeface="Calibri" panose="020F0502020204030204" pitchFamily="34" charset="0"/>
                <a:buChar char="-"/>
                <a:tabLst/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4pPr>
              <a:lvl5pPr marL="1371600" marR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/>
                <a:t>Configuration assistant</a:t>
              </a:r>
              <a:r>
                <a:rPr lang="en-US" sz="1800" i="1" dirty="0"/>
                <a:t>: </a:t>
              </a:r>
              <a:r>
                <a:rPr lang="en-US" sz="1800" i="1" dirty="0" smtClean="0"/>
                <a:t>builds </a:t>
              </a:r>
              <a:r>
                <a:rPr lang="en-US" sz="1800" i="1" dirty="0"/>
                <a:t>a deployment step by step</a:t>
              </a:r>
              <a:endParaRPr lang="en-US" sz="1800" i="1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08040" y="1703617"/>
            <a:ext cx="3852375" cy="4495801"/>
            <a:chOff x="4008040" y="1703617"/>
            <a:chExt cx="3852375" cy="4495801"/>
          </a:xfrm>
        </p:grpSpPr>
        <p:grpSp>
          <p:nvGrpSpPr>
            <p:cNvPr id="24" name="Group 23"/>
            <p:cNvGrpSpPr/>
            <p:nvPr/>
          </p:nvGrpSpPr>
          <p:grpSpPr>
            <a:xfrm>
              <a:off x="4160471" y="1703617"/>
              <a:ext cx="3448172" cy="3518539"/>
              <a:chOff x="4267231" y="1703617"/>
              <a:chExt cx="3448172" cy="351853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1813" y="2250357"/>
                <a:ext cx="2429747" cy="2412977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7" name="Shape 16"/>
              <p:cNvSpPr/>
              <p:nvPr/>
            </p:nvSpPr>
            <p:spPr>
              <a:xfrm rot="16200000">
                <a:off x="4232047" y="1738801"/>
                <a:ext cx="3518539" cy="3448172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6E237A87-8CCA-4023-80DB-B69C4E2114F2}"/>
                </a:ext>
              </a:extLst>
            </p:cNvPr>
            <p:cNvSpPr txBox="1">
              <a:spLocks/>
            </p:cNvSpPr>
            <p:nvPr/>
          </p:nvSpPr>
          <p:spPr>
            <a:xfrm>
              <a:off x="4008040" y="5158459"/>
              <a:ext cx="3852375" cy="104095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SzPct val="90000"/>
                <a:buFont typeface="Calibri" panose="020F0502020204030204" pitchFamily="34" charset="0"/>
                <a:buChar char="-"/>
                <a:defRPr sz="26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 sz="24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3pPr>
              <a:lvl4pPr marL="1200150" marR="0" indent="-17145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70000"/>
                <a:buFont typeface="Calibri" panose="020F0502020204030204" pitchFamily="34" charset="0"/>
                <a:buChar char="-"/>
                <a:tabLst/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4pPr>
              <a:lvl5pPr marL="1371600" marR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/>
                <a:t>Forecast </a:t>
              </a:r>
              <a:r>
                <a:rPr lang="en-US" sz="1800" b="1" dirty="0" smtClean="0"/>
                <a:t>manager</a:t>
              </a:r>
              <a:r>
                <a:rPr lang="en-US" sz="1800" i="1" dirty="0" smtClean="0"/>
                <a:t>: check status and details, clone, stop &amp; restart, delete,… 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01146" y="768609"/>
            <a:ext cx="5526894" cy="3448172"/>
            <a:chOff x="6101146" y="768609"/>
            <a:chExt cx="5526894" cy="3448172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E237A87-8CCA-4023-80DB-B69C4E2114F2}"/>
                </a:ext>
              </a:extLst>
            </p:cNvPr>
            <p:cNvSpPr txBox="1">
              <a:spLocks/>
            </p:cNvSpPr>
            <p:nvPr/>
          </p:nvSpPr>
          <p:spPr>
            <a:xfrm>
              <a:off x="9037240" y="1066800"/>
              <a:ext cx="2590800" cy="30862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3"/>
                </a:buBlip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SzPct val="90000"/>
                <a:buFont typeface="Calibri" panose="020F0502020204030204" pitchFamily="34" charset="0"/>
                <a:buChar char="-"/>
                <a:defRPr sz="26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 sz="24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3pPr>
              <a:lvl4pPr marL="1200150" marR="0" indent="-17145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70000"/>
                <a:buFont typeface="Calibri" panose="020F0502020204030204" pitchFamily="34" charset="0"/>
                <a:buChar char="-"/>
                <a:tabLst/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4pPr>
              <a:lvl5pPr marL="1371600" marR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/>
                <a:t>Outputs </a:t>
              </a:r>
              <a:r>
                <a:rPr lang="en-US" sz="2000" b="1" dirty="0" smtClean="0"/>
                <a:t>viewer</a:t>
              </a:r>
              <a:r>
                <a:rPr lang="en-US" sz="2000" i="1" dirty="0" smtClean="0"/>
                <a:t>:</a:t>
              </a:r>
            </a:p>
            <a:p>
              <a:pPr lvl="1"/>
              <a:r>
                <a:rPr lang="en-US" sz="1800" i="1" dirty="0"/>
                <a:t>Download results</a:t>
              </a:r>
            </a:p>
            <a:p>
              <a:pPr lvl="1"/>
              <a:r>
                <a:rPr lang="en-US" sz="1800" i="1" dirty="0" smtClean="0"/>
                <a:t>View maps and time series</a:t>
              </a:r>
              <a:endParaRPr lang="en-US" sz="1800" i="1" dirty="0"/>
            </a:p>
            <a:p>
              <a:pPr lvl="1"/>
              <a:r>
                <a:rPr lang="en-US" sz="1800" i="1" dirty="0" smtClean="0"/>
                <a:t>Compare results </a:t>
              </a:r>
              <a:r>
                <a:rPr lang="en-US" sz="1800" i="1" dirty="0"/>
                <a:t>from several deployments</a:t>
              </a:r>
              <a:endParaRPr lang="en-US" sz="1800" i="1" dirty="0" smtClean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101146" y="768609"/>
              <a:ext cx="3518539" cy="3448172"/>
              <a:chOff x="6101146" y="768609"/>
              <a:chExt cx="3518539" cy="344817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5101" y="1246385"/>
                <a:ext cx="2472228" cy="2434681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29" name="Circular Arrow 28"/>
              <p:cNvSpPr/>
              <p:nvPr/>
            </p:nvSpPr>
            <p:spPr>
              <a:xfrm>
                <a:off x="6101146" y="768609"/>
                <a:ext cx="3518539" cy="3448172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30746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Step 1: Select the model and the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FCB6-AB47-49CF-8B7F-26D068D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6516-D760-42C5-8341-E6211A5E3C6C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4A63-2E17-4FA7-AB0D-491B7FD10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Generating a forecast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2290818"/>
            <a:ext cx="11088555" cy="35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EOSC_HUB_16-9_ppt_template_v0.8-2</Template>
  <TotalTime>6523</TotalTime>
  <Words>590</Words>
  <Application>Microsoft Office PowerPoint</Application>
  <PresentationFormat>Widescreen</PresentationFormat>
  <Paragraphs>140</Paragraphs>
  <Slides>22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Aharoni</vt:lpstr>
      <vt:lpstr>Arial</vt:lpstr>
      <vt:lpstr>Calibri</vt:lpstr>
      <vt:lpstr>Source Sans Pro</vt:lpstr>
      <vt:lpstr>Wingdings</vt:lpstr>
      <vt:lpstr>slide_base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Anabela Pacheco de Oliveira</dc:creator>
  <cp:lastModifiedBy>André Bustorff Fortunato</cp:lastModifiedBy>
  <cp:revision>58</cp:revision>
  <dcterms:created xsi:type="dcterms:W3CDTF">2018-11-12T16:20:15Z</dcterms:created>
  <dcterms:modified xsi:type="dcterms:W3CDTF">2019-04-15T15:09:36Z</dcterms:modified>
</cp:coreProperties>
</file>