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png" ContentType="image/png"/>
  <Override PartName="/ppt/media/image1.png" ContentType="image/png"/>
  <Override PartName="/ppt/media/image27.png" ContentType="image/png"/>
  <Override PartName="/ppt/media/image8.tif" ContentType="image/tiff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10.png" ContentType="image/png"/>
  <Override PartName="/ppt/media/image31.png" ContentType="image/png"/>
  <Override PartName="/ppt/media/image11.tif" ContentType="image/tiff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2.png" ContentType="image/png"/>
  <Override PartName="/ppt/media/image33.png" ContentType="image/png"/>
  <Override PartName="/ppt/media/image34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move the slide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01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D73D9411-34BE-4EE2-84DA-83A1B83A5D74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</p:spPr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54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8E8C2E34-6BED-4BCC-B9AA-F7DAD07E2BB8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</p:spPr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Change to DB33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78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706FEA4E-082D-46C5-86F2-DA0941953D55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</p:spPr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81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6A202E5E-DF1F-4363-8D67-7E033B395B0D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</p:spPr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Add labels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Mark Jetty A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Mention that this is a critical area for mixing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84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96476C26-75F3-41BE-800E-93581FE77559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</p:spPr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87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07777149-82A7-4697-8002-6ED2440A7340}" type="slidenum">
              <a:rPr b="0" lang="en-US" sz="1800" spc="-1" strike="noStrike">
                <a:latin typeface="Times New Roman"/>
              </a:rPr>
              <a:t>&lt;number&gt;</a:t>
            </a:fld>
            <a:endParaRPr b="0" lang="en-US" sz="18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</p:spPr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MB uses the shape function within each element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MA uses inverse distance weighting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90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4801A241-56C6-4A5E-BBB6-3E5AE0DA393F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</p:spPr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57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1B9F1C50-C006-4CB0-A891-D0C53DC16C48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</p:spPr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171360" indent="-17064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000" spc="-1" strike="noStrike">
                <a:latin typeface="Arial"/>
              </a:rPr>
              <a:t>Dashed line is Gaussian error function fit to model or observations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260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BADD0C69-E5D8-49B4-B51D-155A9440038A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Images need work, better colors, larger fonts, remove 2 psu isoline panel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Opt 1 is SHO053, which has the Richardson stability constant in GOTM changed to 0.001, and has Z0 = 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(H/16)/30</a:t>
            </a:r>
            <a:endParaRPr b="0" lang="en-US" sz="1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Quads is hbf009, which is the third iteration of the quad grid (which was the best for salinity)</a:t>
            </a:r>
            <a:endParaRPr b="0" lang="en-US" sz="1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SELFE is db33, SCHISM is db34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648B4C43-0416-4C51-8129-010B8A3AD280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Images need work, better colors, larger fonts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Tri is db34</a:t>
            </a:r>
            <a:endParaRPr b="0" lang="en-US" sz="1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Quad1 is hbf009 is the best quad grid for salinity (not the one we’re currently using)</a:t>
            </a:r>
            <a:endParaRPr b="0" lang="en-US" sz="1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Quad2 is hbf023b (the one we are currently using: much better elevation performance upriver)</a:t>
            </a:r>
            <a:endParaRPr b="0" lang="en-US" sz="1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endParaRPr b="0" lang="en-US" sz="1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endParaRPr b="0" lang="en-US" sz="1200" spc="-1" strike="noStrike">
              <a:latin typeface="Arial"/>
            </a:endParaRPr>
          </a:p>
        </p:txBody>
      </p:sp>
      <p:sp>
        <p:nvSpPr>
          <p:cNvPr id="266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42F68D58-E4DF-4A57-9C30-C5F421DE51E0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54SZ is hbf023b (grid used in 024-030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68SZ  is hbf030 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LSC1 is HBF025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269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84732FAF-5D2B-47A4-9E39-E6E70D710519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</p:spPr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LSC1 hbf025: theta_b = 3, 21 - 85 levels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LSC2 hbf025a: theta_b = 6, 35-101 levels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LSC3 hbf025b: theta_b = 6-9, 21-87 levels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72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D2DF0407-FFB5-4FD7-9947-5C80A0916AD7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</p:spPr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MA = hbf025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MB1 = hbf026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MB2 = hbf028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7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371B48CF-64B4-45A6-A006-8D710E0E5DAA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10464120" cy="60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0" y="0"/>
            <a:ext cx="12191400" cy="685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1261440" y="1523880"/>
            <a:ext cx="9752760" cy="39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10423440" y="-127440"/>
            <a:ext cx="1566360" cy="852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r">
              <a:lnSpc>
                <a:spcPct val="100000"/>
              </a:lnSpc>
            </a:pPr>
            <a:fld id="{DAABEF62-7478-4912-BCC6-825F6D14CC95}" type="slidenum">
              <a:rPr b="1" lang="en-US" sz="4400" spc="-1" strike="noStrike" baseline="-25000">
                <a:solidFill>
                  <a:srgbClr val="008000"/>
                </a:solidFill>
                <a:latin typeface="Calibri"/>
                <a:ea typeface="ＭＳ Ｐゴシック"/>
              </a:rPr>
              <a:t>&lt;number&gt;</a:t>
            </a:fld>
            <a:endParaRPr b="0" lang="en-US" sz="4400" spc="-1" strike="noStrike">
              <a:latin typeface="Arial"/>
            </a:endParaRPr>
          </a:p>
        </p:txBody>
      </p:sp>
      <p:pic>
        <p:nvPicPr>
          <p:cNvPr id="4" name="Picture 36" descr=""/>
          <p:cNvPicPr/>
          <p:nvPr/>
        </p:nvPicPr>
        <p:blipFill>
          <a:blip r:embed="rId2"/>
          <a:stretch/>
        </p:blipFill>
        <p:spPr>
          <a:xfrm>
            <a:off x="101520" y="6324480"/>
            <a:ext cx="1622880" cy="512280"/>
          </a:xfrm>
          <a:prstGeom prst="rect">
            <a:avLst/>
          </a:prstGeom>
          <a:ln>
            <a:noFill/>
          </a:ln>
        </p:spPr>
      </p:pic>
      <p:pic>
        <p:nvPicPr>
          <p:cNvPr id="5" name="Picture 7" descr=""/>
          <p:cNvPicPr/>
          <p:nvPr/>
        </p:nvPicPr>
        <p:blipFill>
          <a:blip r:embed="rId3"/>
          <a:stretch/>
        </p:blipFill>
        <p:spPr>
          <a:xfrm>
            <a:off x="9234360" y="6325560"/>
            <a:ext cx="2855160" cy="510480"/>
          </a:xfrm>
          <a:prstGeom prst="rect">
            <a:avLst/>
          </a:prstGeom>
          <a:ln>
            <a:noFill/>
          </a:ln>
        </p:spPr>
      </p:pic>
      <p:sp>
        <p:nvSpPr>
          <p:cNvPr id="6" name="CustomShape 5"/>
          <p:cNvSpPr/>
          <p:nvPr/>
        </p:nvSpPr>
        <p:spPr>
          <a:xfrm>
            <a:off x="0" y="0"/>
            <a:ext cx="608760" cy="685080"/>
          </a:xfrm>
          <a:prstGeom prst="rect">
            <a:avLst/>
          </a:prstGeom>
          <a:solidFill>
            <a:schemeClr val="bg1">
              <a:alpha val="1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6"/>
          <p:cNvSpPr/>
          <p:nvPr/>
        </p:nvSpPr>
        <p:spPr>
          <a:xfrm>
            <a:off x="9907920" y="6493320"/>
            <a:ext cx="183960" cy="33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CustomShape 7"/>
          <p:cNvSpPr/>
          <p:nvPr/>
        </p:nvSpPr>
        <p:spPr>
          <a:xfrm>
            <a:off x="0" y="6248520"/>
            <a:ext cx="12191400" cy="60876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" name="Picture 7" descr=""/>
          <p:cNvPicPr/>
          <p:nvPr/>
        </p:nvPicPr>
        <p:blipFill>
          <a:blip r:embed="rId4"/>
          <a:srcRect l="-14" t="0" r="82503" b="0"/>
          <a:stretch/>
        </p:blipFill>
        <p:spPr>
          <a:xfrm>
            <a:off x="11646360" y="6141600"/>
            <a:ext cx="468720" cy="639360"/>
          </a:xfrm>
          <a:prstGeom prst="rect">
            <a:avLst/>
          </a:prstGeom>
          <a:ln>
            <a:noFill/>
          </a:ln>
        </p:spPr>
      </p:pic>
      <p:sp>
        <p:nvSpPr>
          <p:cNvPr id="10" name="PlaceHolder 8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1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0" y="0"/>
            <a:ext cx="10464120" cy="60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CustomShape 2"/>
          <p:cNvSpPr/>
          <p:nvPr/>
        </p:nvSpPr>
        <p:spPr>
          <a:xfrm>
            <a:off x="0" y="0"/>
            <a:ext cx="12191400" cy="685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3"/>
          <p:cNvSpPr/>
          <p:nvPr/>
        </p:nvSpPr>
        <p:spPr>
          <a:xfrm>
            <a:off x="1261440" y="1523880"/>
            <a:ext cx="9752760" cy="39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CustomShape 4"/>
          <p:cNvSpPr/>
          <p:nvPr/>
        </p:nvSpPr>
        <p:spPr>
          <a:xfrm>
            <a:off x="10423440" y="-127440"/>
            <a:ext cx="1566360" cy="852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r">
              <a:lnSpc>
                <a:spcPct val="100000"/>
              </a:lnSpc>
            </a:pPr>
            <a:fld id="{6EE3B252-3339-40D6-A54D-909722CAC171}" type="slidenum">
              <a:rPr b="1" lang="en-US" sz="4400" spc="-1" strike="noStrike" baseline="-25000">
                <a:solidFill>
                  <a:srgbClr val="008000"/>
                </a:solidFill>
                <a:latin typeface="Calibri"/>
                <a:ea typeface="ＭＳ Ｐゴシック"/>
              </a:rPr>
              <a:t>&lt;number&gt;</a:t>
            </a:fld>
            <a:endParaRPr b="0" lang="en-US" sz="4400" spc="-1" strike="noStrike">
              <a:latin typeface="Arial"/>
            </a:endParaRPr>
          </a:p>
        </p:txBody>
      </p:sp>
      <p:pic>
        <p:nvPicPr>
          <p:cNvPr id="52" name="Picture 36" descr=""/>
          <p:cNvPicPr/>
          <p:nvPr/>
        </p:nvPicPr>
        <p:blipFill>
          <a:blip r:embed="rId2"/>
          <a:stretch/>
        </p:blipFill>
        <p:spPr>
          <a:xfrm>
            <a:off x="101520" y="6324480"/>
            <a:ext cx="1622880" cy="512280"/>
          </a:xfrm>
          <a:prstGeom prst="rect">
            <a:avLst/>
          </a:prstGeom>
          <a:ln>
            <a:noFill/>
          </a:ln>
        </p:spPr>
      </p:pic>
      <p:pic>
        <p:nvPicPr>
          <p:cNvPr id="53" name="Picture 7" descr=""/>
          <p:cNvPicPr/>
          <p:nvPr/>
        </p:nvPicPr>
        <p:blipFill>
          <a:blip r:embed="rId3"/>
          <a:stretch/>
        </p:blipFill>
        <p:spPr>
          <a:xfrm>
            <a:off x="9234360" y="6325560"/>
            <a:ext cx="2855160" cy="510480"/>
          </a:xfrm>
          <a:prstGeom prst="rect">
            <a:avLst/>
          </a:prstGeom>
          <a:ln>
            <a:noFill/>
          </a:ln>
        </p:spPr>
      </p:pic>
      <p:sp>
        <p:nvSpPr>
          <p:cNvPr id="54" name="CustomShape 5"/>
          <p:cNvSpPr/>
          <p:nvPr/>
        </p:nvSpPr>
        <p:spPr>
          <a:xfrm>
            <a:off x="0" y="0"/>
            <a:ext cx="608760" cy="685080"/>
          </a:xfrm>
          <a:prstGeom prst="rect">
            <a:avLst/>
          </a:prstGeom>
          <a:solidFill>
            <a:schemeClr val="bg1">
              <a:alpha val="1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CustomShape 6"/>
          <p:cNvSpPr/>
          <p:nvPr/>
        </p:nvSpPr>
        <p:spPr>
          <a:xfrm>
            <a:off x="9907920" y="6493320"/>
            <a:ext cx="183960" cy="33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CustomShape 7"/>
          <p:cNvSpPr/>
          <p:nvPr/>
        </p:nvSpPr>
        <p:spPr>
          <a:xfrm>
            <a:off x="0" y="6248520"/>
            <a:ext cx="12191400" cy="60876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7" name="Picture 7" descr=""/>
          <p:cNvPicPr/>
          <p:nvPr/>
        </p:nvPicPr>
        <p:blipFill>
          <a:blip r:embed="rId4"/>
          <a:srcRect l="-14" t="0" r="82503" b="0"/>
          <a:stretch/>
        </p:blipFill>
        <p:spPr>
          <a:xfrm>
            <a:off x="11646360" y="6141600"/>
            <a:ext cx="468720" cy="639360"/>
          </a:xfrm>
          <a:prstGeom prst="rect">
            <a:avLst/>
          </a:prstGeom>
          <a:ln>
            <a:noFill/>
          </a:ln>
        </p:spPr>
      </p:pic>
      <p:sp>
        <p:nvSpPr>
          <p:cNvPr id="58" name="PlaceHolder 8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9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tif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tif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613440" y="4191120"/>
            <a:ext cx="6717240" cy="156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Charles A. Seaton, Paul J. Turner, António M. Baptista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Oregon Health &amp; Science University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8000"/>
                </a:solidFill>
                <a:latin typeface="Calibri"/>
                <a:ea typeface="ＭＳ Ｐゴシック"/>
              </a:rPr>
              <a:t>SCHISM Workshop Apr 2019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582840" y="2034360"/>
            <a:ext cx="10972080" cy="1536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134b8e"/>
                </a:solidFill>
                <a:latin typeface="Calibri"/>
                <a:ea typeface="ＭＳ Ｐゴシック"/>
              </a:rPr>
              <a:t>Updates from a humbling benchmark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en-US" sz="3800" spc="-1" strike="noStrike">
                <a:solidFill>
                  <a:srgbClr val="134b8e"/>
                </a:solidFill>
                <a:latin typeface="Calibri"/>
                <a:ea typeface="ＭＳ Ｐゴシック"/>
              </a:rPr>
              <a:t>Modeling highly stratified regimes in the Columbia River estuary</a:t>
            </a:r>
            <a:endParaRPr b="0" lang="en-US" sz="3800" spc="-1" strike="noStrike">
              <a:latin typeface="Arial"/>
            </a:endParaRPr>
          </a:p>
        </p:txBody>
      </p:sp>
      <p:pic>
        <p:nvPicPr>
          <p:cNvPr id="104" name="Picture 36" descr=""/>
          <p:cNvPicPr/>
          <p:nvPr/>
        </p:nvPicPr>
        <p:blipFill>
          <a:blip r:embed="rId1"/>
          <a:stretch/>
        </p:blipFill>
        <p:spPr>
          <a:xfrm>
            <a:off x="457200" y="228600"/>
            <a:ext cx="2742480" cy="1154880"/>
          </a:xfrm>
          <a:prstGeom prst="rect">
            <a:avLst/>
          </a:prstGeom>
          <a:ln>
            <a:noFill/>
          </a:ln>
        </p:spPr>
      </p:pic>
      <p:sp>
        <p:nvSpPr>
          <p:cNvPr id="105" name="CustomShape 3"/>
          <p:cNvSpPr/>
          <p:nvPr/>
        </p:nvSpPr>
        <p:spPr>
          <a:xfrm>
            <a:off x="10439280" y="6019920"/>
            <a:ext cx="1751760" cy="83736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6" name="Picture 5" descr=""/>
          <p:cNvPicPr/>
          <p:nvPr/>
        </p:nvPicPr>
        <p:blipFill>
          <a:blip r:embed="rId2"/>
          <a:stretch/>
        </p:blipFill>
        <p:spPr>
          <a:xfrm>
            <a:off x="4648320" y="194040"/>
            <a:ext cx="1189440" cy="1189440"/>
          </a:xfrm>
          <a:prstGeom prst="rect">
            <a:avLst/>
          </a:prstGeom>
          <a:ln>
            <a:noFill/>
          </a:ln>
        </p:spPr>
      </p:pic>
      <p:sp>
        <p:nvSpPr>
          <p:cNvPr id="107" name="CustomShape 4"/>
          <p:cNvSpPr/>
          <p:nvPr/>
        </p:nvSpPr>
        <p:spPr>
          <a:xfrm>
            <a:off x="10972800" y="182880"/>
            <a:ext cx="1097280" cy="1554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8" name="Picture 7" descr=""/>
          <p:cNvPicPr/>
          <p:nvPr/>
        </p:nvPicPr>
        <p:blipFill>
          <a:blip r:embed="rId3"/>
          <a:stretch/>
        </p:blipFill>
        <p:spPr>
          <a:xfrm>
            <a:off x="7772400" y="228600"/>
            <a:ext cx="4178880" cy="996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609480" y="0"/>
            <a:ext cx="10464120" cy="68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134b8e"/>
                </a:solidFill>
                <a:latin typeface="Calibri"/>
                <a:ea typeface="ＭＳ Ｐゴシック"/>
              </a:rPr>
              <a:t>Conclusions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609480" y="4724280"/>
            <a:ext cx="10743480" cy="182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57200" indent="-4564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Simulation skill has substantially improved with SCHISM</a:t>
            </a:r>
            <a:endParaRPr b="0" lang="en-US" sz="32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TVD</a:t>
            </a:r>
            <a:r>
              <a:rPr b="0" lang="en-US" sz="3200" spc="-1" strike="noStrike" baseline="30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was the most transformative factor</a:t>
            </a:r>
            <a:endParaRPr b="0" lang="en-US" sz="32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LSC</a:t>
            </a:r>
            <a:r>
              <a:rPr b="0" lang="en-US" sz="3200" spc="-1" strike="noStrike" baseline="30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and MB are also significant factors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838080" y="1143000"/>
            <a:ext cx="3351960" cy="3047400"/>
          </a:xfrm>
          <a:prstGeom prst="rect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4"/>
          <p:cNvSpPr/>
          <p:nvPr/>
        </p:nvSpPr>
        <p:spPr>
          <a:xfrm>
            <a:off x="1214640" y="1600200"/>
            <a:ext cx="857520" cy="155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025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026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027?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028?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91" name="CustomShape 5"/>
          <p:cNvSpPr/>
          <p:nvPr/>
        </p:nvSpPr>
        <p:spPr>
          <a:xfrm>
            <a:off x="4561200" y="1141200"/>
            <a:ext cx="7020360" cy="3047400"/>
          </a:xfrm>
          <a:prstGeom prst="rect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92" name="Picture 6" descr=""/>
          <p:cNvPicPr/>
          <p:nvPr/>
        </p:nvPicPr>
        <p:blipFill>
          <a:blip r:embed="rId1"/>
          <a:stretch/>
        </p:blipFill>
        <p:spPr>
          <a:xfrm>
            <a:off x="-11520" y="723960"/>
            <a:ext cx="12188160" cy="3656880"/>
          </a:xfrm>
          <a:prstGeom prst="rect">
            <a:avLst/>
          </a:prstGeom>
          <a:ln>
            <a:noFill/>
          </a:ln>
        </p:spPr>
      </p:pic>
      <p:sp>
        <p:nvSpPr>
          <p:cNvPr id="193" name="CustomShape 6"/>
          <p:cNvSpPr/>
          <p:nvPr/>
        </p:nvSpPr>
        <p:spPr>
          <a:xfrm>
            <a:off x="957960" y="1063080"/>
            <a:ext cx="177624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432ff"/>
                </a:solidFill>
                <a:latin typeface="Arial"/>
                <a:ea typeface="ＭＳ Ｐゴシック"/>
              </a:rPr>
              <a:t>SELFE    11.3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TVD</a:t>
            </a:r>
            <a:r>
              <a:rPr b="0" lang="en-US" sz="2000" spc="-1" strike="noStrike" baseline="33000">
                <a:solidFill>
                  <a:srgbClr val="ff0000"/>
                </a:solidFill>
                <a:latin typeface="Arial"/>
                <a:ea typeface="ＭＳ Ｐゴシック"/>
              </a:rPr>
              <a:t>2</a:t>
            </a:r>
            <a:r>
              <a:rPr b="0" lang="en-US" sz="20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         7.2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9c788"/>
                </a:solidFill>
                <a:latin typeface="Arial"/>
                <a:ea typeface="ＭＳ Ｐゴシック"/>
              </a:rPr>
              <a:t>LSC</a:t>
            </a:r>
            <a:r>
              <a:rPr b="0" lang="en-US" sz="2000" spc="-1" strike="noStrike" baseline="30000">
                <a:solidFill>
                  <a:srgbClr val="59c788"/>
                </a:solidFill>
                <a:latin typeface="Arial"/>
                <a:ea typeface="ＭＳ Ｐゴシック"/>
              </a:rPr>
              <a:t>2</a:t>
            </a:r>
            <a:r>
              <a:rPr b="0" lang="en-US" sz="2000" spc="-1" strike="noStrike">
                <a:solidFill>
                  <a:srgbClr val="59c788"/>
                </a:solidFill>
                <a:latin typeface="Arial"/>
                <a:ea typeface="ＭＳ Ｐゴシック"/>
              </a:rPr>
              <a:t>+MB 3.4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94" name="CustomShape 7"/>
          <p:cNvSpPr/>
          <p:nvPr/>
        </p:nvSpPr>
        <p:spPr>
          <a:xfrm>
            <a:off x="655920" y="3167280"/>
            <a:ext cx="177624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Obs 0.9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609480" y="0"/>
            <a:ext cx="10464120" cy="68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134b8e"/>
                </a:solidFill>
                <a:latin typeface="Calibri"/>
                <a:ea typeface="ＭＳ Ｐゴシック"/>
              </a:rPr>
              <a:t>Conclusions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609480" y="1143000"/>
            <a:ext cx="10972080" cy="464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57200" indent="-45648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Quadrangular/hybrid grids are useful, but (short of higher resolution) not transformative </a:t>
            </a:r>
            <a:endParaRPr b="0" lang="en-US" sz="32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Parameter optimization around core choices (TVD</a:t>
            </a:r>
            <a:r>
              <a:rPr b="0" lang="en-US" sz="3200" spc="-1" strike="noStrike" baseline="30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+LSC</a:t>
            </a:r>
            <a:r>
              <a:rPr b="0" lang="en-US" sz="3200" spc="-1" strike="noStrike" baseline="30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+MB, on quads) will likely further improve skill </a:t>
            </a:r>
            <a:endParaRPr b="0" lang="en-US" sz="32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Symbol"/>
              <a:buChar char="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Artificial vertical mixing remains an essential limitation in representing highly stratified estuarine regimes</a:t>
            </a:r>
            <a:endParaRPr b="0" lang="en-US" sz="32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Symbol"/>
              <a:buChar char="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Needed in the SCHISM tool set: An embed (space-time) calculation of numerical diffusion (</a:t>
            </a:r>
            <a:r>
              <a:rPr b="1" i="1" lang="en-US" sz="3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a la 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Hans Burchard)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609480" y="0"/>
            <a:ext cx="10464120" cy="68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134b8e"/>
                </a:solidFill>
                <a:latin typeface="Calibri"/>
                <a:ea typeface="ＭＳ Ｐゴシック"/>
              </a:rPr>
              <a:t>Caveat …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4911120" y="4003200"/>
            <a:ext cx="5756400" cy="260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The grids we tested resolve some critical regions for salt propagation (as the one shown, where important mixing occurs) in an only modestly different manner. 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99" name="Picture 4" descr=""/>
          <p:cNvPicPr/>
          <p:nvPr/>
        </p:nvPicPr>
        <p:blipFill>
          <a:blip r:embed="rId1"/>
          <a:stretch/>
        </p:blipFill>
        <p:spPr>
          <a:xfrm>
            <a:off x="4965840" y="1003320"/>
            <a:ext cx="4037040" cy="2727720"/>
          </a:xfrm>
          <a:prstGeom prst="rect">
            <a:avLst/>
          </a:prstGeom>
          <a:ln>
            <a:noFill/>
          </a:ln>
        </p:spPr>
      </p:pic>
      <p:pic>
        <p:nvPicPr>
          <p:cNvPr id="200" name="Picture 6" descr=""/>
          <p:cNvPicPr/>
          <p:nvPr/>
        </p:nvPicPr>
        <p:blipFill>
          <a:blip r:embed="rId2"/>
          <a:stretch/>
        </p:blipFill>
        <p:spPr>
          <a:xfrm>
            <a:off x="626400" y="981360"/>
            <a:ext cx="4027680" cy="2721240"/>
          </a:xfrm>
          <a:prstGeom prst="rect">
            <a:avLst/>
          </a:prstGeom>
          <a:ln>
            <a:noFill/>
          </a:ln>
        </p:spPr>
      </p:pic>
      <p:pic>
        <p:nvPicPr>
          <p:cNvPr id="201" name="Picture 7" descr=""/>
          <p:cNvPicPr/>
          <p:nvPr/>
        </p:nvPicPr>
        <p:blipFill>
          <a:blip r:embed="rId3"/>
          <a:stretch/>
        </p:blipFill>
        <p:spPr>
          <a:xfrm>
            <a:off x="604440" y="3886200"/>
            <a:ext cx="4037040" cy="2727720"/>
          </a:xfrm>
          <a:prstGeom prst="rect">
            <a:avLst/>
          </a:prstGeom>
          <a:ln>
            <a:noFill/>
          </a:ln>
        </p:spPr>
      </p:pic>
      <p:grpSp>
        <p:nvGrpSpPr>
          <p:cNvPr id="202" name="Group 3"/>
          <p:cNvGrpSpPr/>
          <p:nvPr/>
        </p:nvGrpSpPr>
        <p:grpSpPr>
          <a:xfrm>
            <a:off x="838080" y="1280160"/>
            <a:ext cx="1362600" cy="455760"/>
            <a:chOff x="838080" y="1280160"/>
            <a:chExt cx="1362600" cy="455760"/>
          </a:xfrm>
        </p:grpSpPr>
        <p:sp>
          <p:nvSpPr>
            <p:cNvPr id="203" name="CustomShape 4"/>
            <p:cNvSpPr/>
            <p:nvPr/>
          </p:nvSpPr>
          <p:spPr>
            <a:xfrm>
              <a:off x="838080" y="1447920"/>
              <a:ext cx="227880" cy="227880"/>
            </a:xfrm>
            <a:prstGeom prst="ellipse">
              <a:avLst/>
            </a:prstGeom>
            <a:solidFill>
              <a:schemeClr val="tx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4" name="CustomShape 5"/>
            <p:cNvSpPr/>
            <p:nvPr/>
          </p:nvSpPr>
          <p:spPr>
            <a:xfrm>
              <a:off x="1104120" y="1280160"/>
              <a:ext cx="1096560" cy="455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24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Jetty A</a:t>
              </a:r>
              <a:endParaRPr b="0" lang="en-US" sz="2400" spc="-1" strike="noStrike">
                <a:latin typeface="Arial"/>
              </a:endParaRPr>
            </a:p>
          </p:txBody>
        </p:sp>
      </p:grpSp>
      <p:grpSp>
        <p:nvGrpSpPr>
          <p:cNvPr id="205" name="Group 6"/>
          <p:cNvGrpSpPr/>
          <p:nvPr/>
        </p:nvGrpSpPr>
        <p:grpSpPr>
          <a:xfrm>
            <a:off x="5185080" y="1216800"/>
            <a:ext cx="1362240" cy="455760"/>
            <a:chOff x="5185080" y="1216800"/>
            <a:chExt cx="1362240" cy="455760"/>
          </a:xfrm>
        </p:grpSpPr>
        <p:sp>
          <p:nvSpPr>
            <p:cNvPr id="206" name="CustomShape 7"/>
            <p:cNvSpPr/>
            <p:nvPr/>
          </p:nvSpPr>
          <p:spPr>
            <a:xfrm>
              <a:off x="5185080" y="1384560"/>
              <a:ext cx="227880" cy="227880"/>
            </a:xfrm>
            <a:prstGeom prst="ellipse">
              <a:avLst/>
            </a:prstGeom>
            <a:solidFill>
              <a:schemeClr val="tx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7" name="CustomShape 8"/>
            <p:cNvSpPr/>
            <p:nvPr/>
          </p:nvSpPr>
          <p:spPr>
            <a:xfrm>
              <a:off x="5450760" y="1216800"/>
              <a:ext cx="1096560" cy="455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24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Jetty A</a:t>
              </a:r>
              <a:endParaRPr b="0" lang="en-US" sz="2400" spc="-1" strike="noStrike">
                <a:latin typeface="Arial"/>
              </a:endParaRPr>
            </a:p>
          </p:txBody>
        </p:sp>
      </p:grpSp>
      <p:grpSp>
        <p:nvGrpSpPr>
          <p:cNvPr id="208" name="Group 9"/>
          <p:cNvGrpSpPr/>
          <p:nvPr/>
        </p:nvGrpSpPr>
        <p:grpSpPr>
          <a:xfrm>
            <a:off x="845280" y="4186440"/>
            <a:ext cx="1362240" cy="455760"/>
            <a:chOff x="845280" y="4186440"/>
            <a:chExt cx="1362240" cy="455760"/>
          </a:xfrm>
        </p:grpSpPr>
        <p:sp>
          <p:nvSpPr>
            <p:cNvPr id="209" name="CustomShape 10"/>
            <p:cNvSpPr/>
            <p:nvPr/>
          </p:nvSpPr>
          <p:spPr>
            <a:xfrm>
              <a:off x="845280" y="4354200"/>
              <a:ext cx="227880" cy="227880"/>
            </a:xfrm>
            <a:prstGeom prst="ellipse">
              <a:avLst/>
            </a:prstGeom>
            <a:solidFill>
              <a:schemeClr val="tx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0" name="CustomShape 11"/>
            <p:cNvSpPr/>
            <p:nvPr/>
          </p:nvSpPr>
          <p:spPr>
            <a:xfrm>
              <a:off x="1110960" y="4186440"/>
              <a:ext cx="1096560" cy="455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24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Jetty A</a:t>
              </a:r>
              <a:endParaRPr b="0" lang="en-US" sz="2400" spc="-1" strike="noStrike">
                <a:latin typeface="Arial"/>
              </a:endParaRPr>
            </a:p>
          </p:txBody>
        </p:sp>
      </p:grpSp>
      <p:sp>
        <p:nvSpPr>
          <p:cNvPr id="211" name="CustomShape 12"/>
          <p:cNvSpPr/>
          <p:nvPr/>
        </p:nvSpPr>
        <p:spPr>
          <a:xfrm>
            <a:off x="2819520" y="1005480"/>
            <a:ext cx="1776240" cy="41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150" spc="-1" strike="noStrike">
                <a:solidFill>
                  <a:srgbClr val="0432ff"/>
                </a:solidFill>
                <a:latin typeface="Calibri"/>
                <a:ea typeface="ＭＳ Ｐゴシック"/>
              </a:rPr>
              <a:t>Triang  (DB34)</a:t>
            </a:r>
            <a:endParaRPr b="0" lang="en-US" sz="2150" spc="-1" strike="noStrike">
              <a:latin typeface="Arial"/>
            </a:endParaRPr>
          </a:p>
        </p:txBody>
      </p:sp>
      <p:sp>
        <p:nvSpPr>
          <p:cNvPr id="212" name="CustomShape 13"/>
          <p:cNvSpPr/>
          <p:nvPr/>
        </p:nvSpPr>
        <p:spPr>
          <a:xfrm>
            <a:off x="7900200" y="1024560"/>
            <a:ext cx="1776240" cy="41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150" spc="-1" strike="noStrike">
                <a:solidFill>
                  <a:srgbClr val="00b050"/>
                </a:solidFill>
                <a:latin typeface="Calibri"/>
                <a:ea typeface="ＭＳ Ｐゴシック"/>
              </a:rPr>
              <a:t>QUAD 1</a:t>
            </a:r>
            <a:endParaRPr b="0" lang="en-US" sz="2150" spc="-1" strike="noStrike">
              <a:latin typeface="Arial"/>
            </a:endParaRPr>
          </a:p>
        </p:txBody>
      </p:sp>
      <p:sp>
        <p:nvSpPr>
          <p:cNvPr id="213" name="CustomShape 14"/>
          <p:cNvSpPr/>
          <p:nvPr/>
        </p:nvSpPr>
        <p:spPr>
          <a:xfrm>
            <a:off x="3480840" y="3886200"/>
            <a:ext cx="1776240" cy="41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15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QUAD 2</a:t>
            </a:r>
            <a:endParaRPr b="0" lang="en-US" sz="21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609480" y="0"/>
            <a:ext cx="10464120" cy="68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134b8e"/>
                </a:solidFill>
                <a:latin typeface="Calibri"/>
                <a:ea typeface="ＭＳ Ｐゴシック"/>
              </a:rPr>
              <a:t>Early flood salinity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215" name="Picture 3" descr=""/>
          <p:cNvPicPr/>
          <p:nvPr/>
        </p:nvPicPr>
        <p:blipFill>
          <a:blip r:embed="rId1"/>
          <a:stretch/>
        </p:blipFill>
        <p:spPr>
          <a:xfrm>
            <a:off x="152280" y="711360"/>
            <a:ext cx="10745280" cy="6603120"/>
          </a:xfrm>
          <a:prstGeom prst="rect">
            <a:avLst/>
          </a:prstGeom>
          <a:ln>
            <a:noFill/>
          </a:ln>
        </p:spPr>
      </p:pic>
      <p:sp>
        <p:nvSpPr>
          <p:cNvPr id="216" name="CustomShape 2"/>
          <p:cNvSpPr/>
          <p:nvPr/>
        </p:nvSpPr>
        <p:spPr>
          <a:xfrm>
            <a:off x="609480" y="609480"/>
            <a:ext cx="6632640" cy="68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Vertical layers (in grey) shown every fifth level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685800" y="2000160"/>
            <a:ext cx="81144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54SZ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18" name="CustomShape 4"/>
          <p:cNvSpPr/>
          <p:nvPr/>
        </p:nvSpPr>
        <p:spPr>
          <a:xfrm>
            <a:off x="685800" y="5995440"/>
            <a:ext cx="1142280" cy="43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9c788"/>
                </a:solidFill>
                <a:latin typeface="Symbol"/>
                <a:ea typeface="ＭＳ Ｐゴシック"/>
              </a:rPr>
              <a:t></a:t>
            </a:r>
            <a:r>
              <a:rPr b="0" lang="en-US" sz="2000" spc="-1" strike="noStrike" baseline="-25000">
                <a:solidFill>
                  <a:srgbClr val="59c788"/>
                </a:solidFill>
                <a:latin typeface="Arial"/>
                <a:ea typeface="ＭＳ Ｐゴシック"/>
              </a:rPr>
              <a:t>b</a:t>
            </a:r>
            <a:r>
              <a:rPr b="0" lang="en-US" sz="2000" spc="-1" strike="noStrike">
                <a:solidFill>
                  <a:srgbClr val="59c788"/>
                </a:solidFill>
                <a:latin typeface="Arial"/>
                <a:ea typeface="ＭＳ Ｐゴシック"/>
              </a:rPr>
              <a:t>=6 alt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19" name="CustomShape 5"/>
          <p:cNvSpPr/>
          <p:nvPr/>
        </p:nvSpPr>
        <p:spPr>
          <a:xfrm>
            <a:off x="685800" y="4663800"/>
            <a:ext cx="837360" cy="43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0000"/>
                </a:solidFill>
                <a:latin typeface="Symbol"/>
                <a:ea typeface="ＭＳ Ｐゴシック"/>
              </a:rPr>
              <a:t></a:t>
            </a:r>
            <a:r>
              <a:rPr b="0" lang="en-US" sz="2000" spc="-1" strike="noStrike" baseline="-25000">
                <a:solidFill>
                  <a:srgbClr val="ff0000"/>
                </a:solidFill>
                <a:latin typeface="Arial"/>
                <a:ea typeface="ＭＳ Ｐゴシック"/>
              </a:rPr>
              <a:t>b</a:t>
            </a:r>
            <a:r>
              <a:rPr b="0" lang="en-US" sz="20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=6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20" name="CustomShape 6"/>
          <p:cNvSpPr/>
          <p:nvPr/>
        </p:nvSpPr>
        <p:spPr>
          <a:xfrm>
            <a:off x="685800" y="3331800"/>
            <a:ext cx="913680" cy="43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432ff"/>
                </a:solidFill>
                <a:latin typeface="Symbol"/>
                <a:ea typeface="ＭＳ Ｐゴシック"/>
              </a:rPr>
              <a:t></a:t>
            </a:r>
            <a:r>
              <a:rPr b="0" lang="en-US" sz="2000" spc="-1" strike="noStrike" baseline="-25000">
                <a:solidFill>
                  <a:srgbClr val="0432ff"/>
                </a:solidFill>
                <a:latin typeface="Arial"/>
                <a:ea typeface="ＭＳ Ｐゴシック"/>
              </a:rPr>
              <a:t>b</a:t>
            </a:r>
            <a:r>
              <a:rPr b="0" lang="en-US" sz="2000" spc="-1" strike="noStrike">
                <a:solidFill>
                  <a:srgbClr val="0432ff"/>
                </a:solidFill>
                <a:latin typeface="Arial"/>
                <a:ea typeface="ＭＳ Ｐゴシック"/>
              </a:rPr>
              <a:t>=3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21" name="Line 7"/>
          <p:cNvSpPr/>
          <p:nvPr/>
        </p:nvSpPr>
        <p:spPr>
          <a:xfrm>
            <a:off x="9219960" y="914400"/>
            <a:ext cx="76320" cy="571500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Line 8"/>
          <p:cNvSpPr/>
          <p:nvPr/>
        </p:nvSpPr>
        <p:spPr>
          <a:xfrm>
            <a:off x="9321120" y="914400"/>
            <a:ext cx="360" cy="59436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rou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23" name="Line 9"/>
          <p:cNvSpPr/>
          <p:nvPr/>
        </p:nvSpPr>
        <p:spPr>
          <a:xfrm>
            <a:off x="3581280" y="914400"/>
            <a:ext cx="360" cy="59436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rou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24" name="CustomShape 10"/>
          <p:cNvSpPr/>
          <p:nvPr/>
        </p:nvSpPr>
        <p:spPr>
          <a:xfrm rot="40800">
            <a:off x="6786000" y="924480"/>
            <a:ext cx="1828440" cy="5942520"/>
          </a:xfrm>
          <a:prstGeom prst="rect">
            <a:avLst/>
          </a:prstGeom>
          <a:noFill/>
          <a:ln w="38160">
            <a:solidFill>
              <a:schemeClr val="bg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11"/>
          <p:cNvSpPr/>
          <p:nvPr/>
        </p:nvSpPr>
        <p:spPr>
          <a:xfrm>
            <a:off x="7419240" y="6510960"/>
            <a:ext cx="680760" cy="41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15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AUV</a:t>
            </a:r>
            <a:endParaRPr b="0" lang="en-US" sz="2150" spc="-1" strike="noStrike">
              <a:latin typeface="Arial"/>
            </a:endParaRPr>
          </a:p>
        </p:txBody>
      </p:sp>
      <p:sp>
        <p:nvSpPr>
          <p:cNvPr id="226" name="CustomShape 12"/>
          <p:cNvSpPr/>
          <p:nvPr/>
        </p:nvSpPr>
        <p:spPr>
          <a:xfrm>
            <a:off x="9308160" y="6510960"/>
            <a:ext cx="1458000" cy="41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15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SATURN-01</a:t>
            </a:r>
            <a:endParaRPr b="0" lang="en-US" sz="2150" spc="-1" strike="noStrike">
              <a:latin typeface="Arial"/>
            </a:endParaRPr>
          </a:p>
        </p:txBody>
      </p:sp>
      <p:sp>
        <p:nvSpPr>
          <p:cNvPr id="227" name="CustomShape 13"/>
          <p:cNvSpPr/>
          <p:nvPr/>
        </p:nvSpPr>
        <p:spPr>
          <a:xfrm>
            <a:off x="2601720" y="6510960"/>
            <a:ext cx="939600" cy="41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15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Jetty A</a:t>
            </a:r>
            <a:endParaRPr b="0" lang="en-US" sz="2150" spc="-1" strike="noStrike">
              <a:latin typeface="Arial"/>
            </a:endParaRPr>
          </a:p>
        </p:txBody>
      </p:sp>
      <p:pic>
        <p:nvPicPr>
          <p:cNvPr id="228" name="" descr=""/>
          <p:cNvPicPr/>
          <p:nvPr/>
        </p:nvPicPr>
        <p:blipFill>
          <a:blip r:embed="rId2"/>
          <a:stretch/>
        </p:blipFill>
        <p:spPr>
          <a:xfrm>
            <a:off x="9418320" y="816120"/>
            <a:ext cx="2305080" cy="1469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609480" y="0"/>
            <a:ext cx="10464120" cy="68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134b8e"/>
                </a:solidFill>
                <a:latin typeface="Calibri"/>
                <a:ea typeface="ＭＳ Ｐゴシック"/>
              </a:rPr>
              <a:t>Velocity conversion &amp; filtering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230" name="Content Placeholder 16" descr=""/>
          <p:cNvPicPr/>
          <p:nvPr/>
        </p:nvPicPr>
        <p:blipFill>
          <a:blip r:embed="rId1"/>
          <a:stretch/>
        </p:blipFill>
        <p:spPr>
          <a:xfrm>
            <a:off x="914400" y="1295280"/>
            <a:ext cx="8686080" cy="3631320"/>
          </a:xfrm>
          <a:prstGeom prst="rect">
            <a:avLst/>
          </a:prstGeom>
          <a:ln>
            <a:noFill/>
          </a:ln>
        </p:spPr>
      </p:pic>
      <p:sp>
        <p:nvSpPr>
          <p:cNvPr id="231" name="CustomShape 2"/>
          <p:cNvSpPr/>
          <p:nvPr/>
        </p:nvSpPr>
        <p:spPr>
          <a:xfrm>
            <a:off x="1974600" y="5027040"/>
            <a:ext cx="215136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No filtering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32" name="CustomShape 3"/>
          <p:cNvSpPr/>
          <p:nvPr/>
        </p:nvSpPr>
        <p:spPr>
          <a:xfrm>
            <a:off x="5835960" y="5039280"/>
            <a:ext cx="3160080" cy="94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Diffusion or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filtering required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6" descr=""/>
          <p:cNvPicPr/>
          <p:nvPr/>
        </p:nvPicPr>
        <p:blipFill>
          <a:blip r:embed="rId1"/>
          <a:stretch/>
        </p:blipFill>
        <p:spPr>
          <a:xfrm>
            <a:off x="548640" y="914400"/>
            <a:ext cx="8102160" cy="5473440"/>
          </a:xfrm>
          <a:prstGeom prst="rect">
            <a:avLst/>
          </a:prstGeom>
          <a:ln>
            <a:noFill/>
          </a:ln>
        </p:spPr>
      </p:pic>
      <p:sp>
        <p:nvSpPr>
          <p:cNvPr id="234" name="CustomShape 1"/>
          <p:cNvSpPr/>
          <p:nvPr/>
        </p:nvSpPr>
        <p:spPr>
          <a:xfrm>
            <a:off x="609480" y="0"/>
            <a:ext cx="10464120" cy="68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134b8e"/>
                </a:solidFill>
                <a:latin typeface="Calibri"/>
                <a:ea typeface="ＭＳ Ｐゴシック"/>
              </a:rPr>
              <a:t>H-grids</a:t>
            </a:r>
            <a:endParaRPr b="0" lang="en-US" sz="4400" spc="-1" strike="noStrike">
              <a:latin typeface="Arial"/>
            </a:endParaRPr>
          </a:p>
        </p:txBody>
      </p:sp>
      <p:grpSp>
        <p:nvGrpSpPr>
          <p:cNvPr id="235" name="Group 2"/>
          <p:cNvGrpSpPr/>
          <p:nvPr/>
        </p:nvGrpSpPr>
        <p:grpSpPr>
          <a:xfrm>
            <a:off x="990720" y="1676520"/>
            <a:ext cx="1362240" cy="455760"/>
            <a:chOff x="990720" y="1676520"/>
            <a:chExt cx="1362240" cy="455760"/>
          </a:xfrm>
        </p:grpSpPr>
        <p:sp>
          <p:nvSpPr>
            <p:cNvPr id="236" name="CustomShape 3"/>
            <p:cNvSpPr/>
            <p:nvPr/>
          </p:nvSpPr>
          <p:spPr>
            <a:xfrm>
              <a:off x="990720" y="1844280"/>
              <a:ext cx="227880" cy="227880"/>
            </a:xfrm>
            <a:prstGeom prst="ellipse">
              <a:avLst/>
            </a:prstGeom>
            <a:solidFill>
              <a:schemeClr val="tx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7" name="CustomShape 4"/>
            <p:cNvSpPr/>
            <p:nvPr/>
          </p:nvSpPr>
          <p:spPr>
            <a:xfrm>
              <a:off x="1256400" y="1676520"/>
              <a:ext cx="1096560" cy="455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24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Jetty A</a:t>
              </a:r>
              <a:endParaRPr b="0" lang="en-US" sz="2400" spc="-1" strike="noStrike">
                <a:latin typeface="Arial"/>
              </a:endParaRPr>
            </a:p>
          </p:txBody>
        </p:sp>
      </p:grpSp>
      <p:sp>
        <p:nvSpPr>
          <p:cNvPr id="238" name="CustomShape 5"/>
          <p:cNvSpPr/>
          <p:nvPr/>
        </p:nvSpPr>
        <p:spPr>
          <a:xfrm>
            <a:off x="7315200" y="931320"/>
            <a:ext cx="1776240" cy="41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150" spc="-1" strike="noStrike">
                <a:solidFill>
                  <a:srgbClr val="0432ff"/>
                </a:solidFill>
                <a:latin typeface="Calibri"/>
                <a:ea typeface="ＭＳ Ｐゴシック"/>
              </a:rPr>
              <a:t>Tri  (DB34)</a:t>
            </a:r>
            <a:endParaRPr b="0" lang="en-US" sz="21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609480" y="0"/>
            <a:ext cx="10464120" cy="68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134b8e"/>
                </a:solidFill>
                <a:latin typeface="Calibri"/>
                <a:ea typeface="ＭＳ Ｐゴシック"/>
              </a:rPr>
              <a:t>H-grids: Redesigned quads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40" name="CustomShape 2"/>
          <p:cNvSpPr/>
          <p:nvPr/>
        </p:nvSpPr>
        <p:spPr>
          <a:xfrm>
            <a:off x="609480" y="4800600"/>
            <a:ext cx="1097208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57200" indent="-456480">
              <a:lnSpc>
                <a:spcPct val="100000"/>
              </a:lnSpc>
              <a:spcBef>
                <a:spcPts val="853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427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Zoomed H-grid comparisons?</a:t>
            </a:r>
            <a:endParaRPr b="0" lang="en-US" sz="4270" spc="-1" strike="noStrike">
              <a:latin typeface="Arial"/>
            </a:endParaRPr>
          </a:p>
        </p:txBody>
      </p:sp>
      <p:pic>
        <p:nvPicPr>
          <p:cNvPr id="241" name="Picture 4" descr=""/>
          <p:cNvPicPr/>
          <p:nvPr/>
        </p:nvPicPr>
        <p:blipFill>
          <a:blip r:embed="rId1"/>
          <a:stretch/>
        </p:blipFill>
        <p:spPr>
          <a:xfrm>
            <a:off x="548640" y="914400"/>
            <a:ext cx="8102160" cy="5473440"/>
          </a:xfrm>
          <a:prstGeom prst="rect">
            <a:avLst/>
          </a:prstGeom>
          <a:ln>
            <a:noFill/>
          </a:ln>
        </p:spPr>
      </p:pic>
      <p:sp>
        <p:nvSpPr>
          <p:cNvPr id="242" name="CustomShape 3"/>
          <p:cNvSpPr/>
          <p:nvPr/>
        </p:nvSpPr>
        <p:spPr>
          <a:xfrm>
            <a:off x="7516080" y="1024560"/>
            <a:ext cx="1776240" cy="41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150" spc="-1" strike="noStrike">
                <a:solidFill>
                  <a:srgbClr val="00b050"/>
                </a:solidFill>
                <a:latin typeface="Calibri"/>
                <a:ea typeface="ＭＳ Ｐゴシック"/>
              </a:rPr>
              <a:t>QUAD 1</a:t>
            </a:r>
            <a:endParaRPr b="0" lang="en-US" sz="2150" spc="-1" strike="noStrike">
              <a:latin typeface="Arial"/>
            </a:endParaRPr>
          </a:p>
        </p:txBody>
      </p:sp>
      <p:grpSp>
        <p:nvGrpSpPr>
          <p:cNvPr id="243" name="Group 4"/>
          <p:cNvGrpSpPr/>
          <p:nvPr/>
        </p:nvGrpSpPr>
        <p:grpSpPr>
          <a:xfrm>
            <a:off x="990720" y="1676520"/>
            <a:ext cx="1362240" cy="455760"/>
            <a:chOff x="990720" y="1676520"/>
            <a:chExt cx="1362240" cy="455760"/>
          </a:xfrm>
        </p:grpSpPr>
        <p:sp>
          <p:nvSpPr>
            <p:cNvPr id="244" name="CustomShape 5"/>
            <p:cNvSpPr/>
            <p:nvPr/>
          </p:nvSpPr>
          <p:spPr>
            <a:xfrm>
              <a:off x="990720" y="1844280"/>
              <a:ext cx="227880" cy="227880"/>
            </a:xfrm>
            <a:prstGeom prst="ellipse">
              <a:avLst/>
            </a:prstGeom>
            <a:solidFill>
              <a:schemeClr val="tx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5" name="CustomShape 6"/>
            <p:cNvSpPr/>
            <p:nvPr/>
          </p:nvSpPr>
          <p:spPr>
            <a:xfrm>
              <a:off x="1256400" y="1676520"/>
              <a:ext cx="1096560" cy="455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24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Jetty A</a:t>
              </a:r>
              <a:endParaRPr b="0" lang="en-US" sz="24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3" descr=""/>
          <p:cNvPicPr/>
          <p:nvPr/>
        </p:nvPicPr>
        <p:blipFill>
          <a:blip r:embed="rId1"/>
          <a:stretch/>
        </p:blipFill>
        <p:spPr>
          <a:xfrm>
            <a:off x="548640" y="914400"/>
            <a:ext cx="8102160" cy="5473440"/>
          </a:xfrm>
          <a:prstGeom prst="rect">
            <a:avLst/>
          </a:prstGeom>
          <a:ln>
            <a:noFill/>
          </a:ln>
        </p:spPr>
      </p:pic>
      <p:sp>
        <p:nvSpPr>
          <p:cNvPr id="247" name="CustomShape 1"/>
          <p:cNvSpPr/>
          <p:nvPr/>
        </p:nvSpPr>
        <p:spPr>
          <a:xfrm>
            <a:off x="609480" y="0"/>
            <a:ext cx="10464120" cy="68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134b8e"/>
                </a:solidFill>
                <a:latin typeface="Calibri"/>
                <a:ea typeface="ＭＳ Ｐゴシック"/>
              </a:rPr>
              <a:t>H-grids: Final quad grid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48" name="CustomShape 2"/>
          <p:cNvSpPr/>
          <p:nvPr/>
        </p:nvSpPr>
        <p:spPr>
          <a:xfrm>
            <a:off x="7543800" y="927360"/>
            <a:ext cx="1776240" cy="41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15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QUAD 2</a:t>
            </a:r>
            <a:endParaRPr b="0" lang="en-US" sz="2150" spc="-1" strike="noStrike">
              <a:latin typeface="Arial"/>
            </a:endParaRPr>
          </a:p>
        </p:txBody>
      </p:sp>
      <p:grpSp>
        <p:nvGrpSpPr>
          <p:cNvPr id="249" name="Group 3"/>
          <p:cNvGrpSpPr/>
          <p:nvPr/>
        </p:nvGrpSpPr>
        <p:grpSpPr>
          <a:xfrm>
            <a:off x="990720" y="1676520"/>
            <a:ext cx="1362240" cy="455760"/>
            <a:chOff x="990720" y="1676520"/>
            <a:chExt cx="1362240" cy="455760"/>
          </a:xfrm>
        </p:grpSpPr>
        <p:sp>
          <p:nvSpPr>
            <p:cNvPr id="250" name="CustomShape 4"/>
            <p:cNvSpPr/>
            <p:nvPr/>
          </p:nvSpPr>
          <p:spPr>
            <a:xfrm>
              <a:off x="990720" y="1844280"/>
              <a:ext cx="227880" cy="227880"/>
            </a:xfrm>
            <a:prstGeom prst="ellipse">
              <a:avLst/>
            </a:prstGeom>
            <a:solidFill>
              <a:schemeClr val="tx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1" name="CustomShape 5"/>
            <p:cNvSpPr/>
            <p:nvPr/>
          </p:nvSpPr>
          <p:spPr>
            <a:xfrm>
              <a:off x="1256400" y="1676520"/>
              <a:ext cx="1096560" cy="455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24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Jetty A</a:t>
              </a:r>
              <a:endParaRPr b="0" lang="en-US" sz="24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609480" y="0"/>
            <a:ext cx="10464120" cy="68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134b8e"/>
                </a:solidFill>
                <a:latin typeface="Calibri"/>
                <a:ea typeface="ＭＳ Ｐゴシック"/>
              </a:rPr>
              <a:t>Virtual Columbia River </a:t>
            </a:r>
            <a:r>
              <a:rPr b="1" lang="en-US" sz="3200" spc="-1" strike="noStrike">
                <a:solidFill>
                  <a:srgbClr val="134b8e"/>
                </a:solidFill>
                <a:latin typeface="Calibri"/>
                <a:ea typeface="ＭＳ Ｐゴシック"/>
              </a:rPr>
              <a:t>(river-to-ocean modeling)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609480" y="1143000"/>
            <a:ext cx="10972080" cy="518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Recent history:</a:t>
            </a:r>
            <a:endParaRPr b="0" lang="en-US" sz="2800" spc="-1" strike="noStrike">
              <a:latin typeface="Arial"/>
            </a:endParaRPr>
          </a:p>
          <a:p>
            <a:pPr lvl="1" marL="990720" indent="-3801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Switch from SELFE to SCHISM  (Baptista et al. 2018 @ NSF Workshop)</a:t>
            </a:r>
            <a:endParaRPr b="0" lang="en-US" sz="2400" spc="-1" strike="noStrike">
              <a:latin typeface="Arial"/>
            </a:endParaRPr>
          </a:p>
          <a:p>
            <a:pPr lvl="1" marL="990720" indent="-3801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Optimization of SCHISM (the battle against over-diffusion)</a:t>
            </a:r>
            <a:endParaRPr b="0" lang="en-US" sz="2400" spc="-1" strike="noStrike">
              <a:latin typeface="Arial"/>
            </a:endParaRPr>
          </a:p>
          <a:p>
            <a:pPr lvl="1" marL="990720" indent="-3801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TVD</a:t>
            </a:r>
            <a:r>
              <a:rPr b="0" lang="en-US" sz="2400" spc="-1" strike="noStrike" baseline="33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To note:</a:t>
            </a:r>
            <a:endParaRPr b="0" lang="en-US" sz="2800" spc="-1" strike="noStrike">
              <a:latin typeface="Arial"/>
            </a:endParaRPr>
          </a:p>
          <a:p>
            <a:pPr lvl="1" marL="990720" indent="-3801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Observation set: Endurance stations (since 1996); select AUV tracks (2012)</a:t>
            </a:r>
            <a:endParaRPr b="0" lang="en-US" sz="2400" spc="-1" strike="noStrike">
              <a:latin typeface="Arial"/>
            </a:endParaRPr>
          </a:p>
          <a:p>
            <a:pPr lvl="1" marL="990720" indent="-3801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Two multi-year (1999-2017) reference simulation databases: DB33 (SELFE) and DB34 (SCHISM): same settings, different models</a:t>
            </a:r>
            <a:endParaRPr b="0" lang="en-US" sz="2400" spc="-1" strike="noStrike">
              <a:latin typeface="Arial"/>
            </a:endParaRPr>
          </a:p>
          <a:p>
            <a:pPr lvl="1" marL="990720" indent="-3801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Select benchmark period (period with highly stratified regime)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Today’s focus: </a:t>
            </a:r>
            <a:endParaRPr b="0" lang="en-US" sz="2800" spc="-1" strike="noStrike">
              <a:latin typeface="Arial"/>
            </a:endParaRPr>
          </a:p>
          <a:p>
            <a:pPr lvl="1" marL="1047600" indent="-513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Discretization</a:t>
            </a:r>
            <a:endParaRPr b="0" lang="en-US" sz="2400" spc="-1" strike="noStrike">
              <a:latin typeface="Arial"/>
            </a:endParaRPr>
          </a:p>
          <a:p>
            <a:pPr lvl="1" marL="1047600" indent="-513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Handling velocity conversions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66"/>
              </a:spcBef>
            </a:pP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4" descr=""/>
          <p:cNvPicPr/>
          <p:nvPr/>
        </p:nvPicPr>
        <p:blipFill>
          <a:blip r:embed="rId1"/>
          <a:stretch/>
        </p:blipFill>
        <p:spPr>
          <a:xfrm>
            <a:off x="762120" y="216720"/>
            <a:ext cx="9961560" cy="6640560"/>
          </a:xfrm>
          <a:prstGeom prst="rect">
            <a:avLst/>
          </a:prstGeom>
          <a:ln>
            <a:noFill/>
          </a:ln>
        </p:spPr>
      </p:pic>
      <p:sp>
        <p:nvSpPr>
          <p:cNvPr id="112" name="CustomShape 1"/>
          <p:cNvSpPr/>
          <p:nvPr/>
        </p:nvSpPr>
        <p:spPr>
          <a:xfrm>
            <a:off x="609480" y="0"/>
            <a:ext cx="10464120" cy="68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134b8e"/>
                </a:solidFill>
                <a:latin typeface="Calibri"/>
                <a:ea typeface="ＭＳ Ｐゴシック"/>
              </a:rPr>
              <a:t>Broad context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3152520" y="3666600"/>
            <a:ext cx="696960" cy="37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70" spc="-1" strike="noStrike">
                <a:solidFill>
                  <a:srgbClr val="000000"/>
                </a:solidFill>
                <a:latin typeface="Calibri"/>
                <a:ea typeface="Calibri"/>
              </a:rPr>
              <a:t>WA</a:t>
            </a:r>
            <a:endParaRPr b="0" lang="en-US" sz="1870" spc="-1" strike="noStrike">
              <a:latin typeface="Arial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3129840" y="4297320"/>
            <a:ext cx="598320" cy="37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70" spc="-1" strike="noStrike">
                <a:solidFill>
                  <a:srgbClr val="000000"/>
                </a:solidFill>
                <a:latin typeface="Calibri"/>
                <a:ea typeface="Calibri"/>
              </a:rPr>
              <a:t>OR</a:t>
            </a:r>
            <a:endParaRPr b="0" lang="en-US" sz="1870" spc="-1" strike="noStrike">
              <a:latin typeface="Arial"/>
            </a:endParaRPr>
          </a:p>
        </p:txBody>
      </p:sp>
      <p:sp>
        <p:nvSpPr>
          <p:cNvPr id="115" name="CustomShape 4"/>
          <p:cNvSpPr/>
          <p:nvPr/>
        </p:nvSpPr>
        <p:spPr>
          <a:xfrm>
            <a:off x="3180240" y="5849280"/>
            <a:ext cx="598320" cy="37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70" spc="-1" strike="noStrike">
                <a:solidFill>
                  <a:srgbClr val="000000"/>
                </a:solidFill>
                <a:latin typeface="Calibri"/>
                <a:ea typeface="Calibri"/>
              </a:rPr>
              <a:t>CA</a:t>
            </a:r>
            <a:endParaRPr b="0" lang="en-US" sz="1870" spc="-1" strike="noStrike">
              <a:latin typeface="Arial"/>
            </a:endParaRPr>
          </a:p>
        </p:txBody>
      </p:sp>
      <p:sp>
        <p:nvSpPr>
          <p:cNvPr id="116" name="CustomShape 5"/>
          <p:cNvSpPr/>
          <p:nvPr/>
        </p:nvSpPr>
        <p:spPr>
          <a:xfrm>
            <a:off x="2880720" y="3048120"/>
            <a:ext cx="598320" cy="37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70" spc="-1" strike="noStrike">
                <a:solidFill>
                  <a:srgbClr val="000000"/>
                </a:solidFill>
                <a:latin typeface="Calibri"/>
                <a:ea typeface="Calibri"/>
              </a:rPr>
              <a:t>BC</a:t>
            </a:r>
            <a:endParaRPr b="0" lang="en-US" sz="1870" spc="-1" strike="noStrike">
              <a:latin typeface="Arial"/>
            </a:endParaRPr>
          </a:p>
        </p:txBody>
      </p:sp>
      <p:sp>
        <p:nvSpPr>
          <p:cNvPr id="117" name="CustomShape 6"/>
          <p:cNvSpPr/>
          <p:nvPr/>
        </p:nvSpPr>
        <p:spPr>
          <a:xfrm>
            <a:off x="10283400" y="5483880"/>
            <a:ext cx="1523160" cy="74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140" spc="-1" strike="noStrike">
                <a:solidFill>
                  <a:srgbClr val="000000"/>
                </a:solidFill>
                <a:latin typeface="Calibri"/>
                <a:ea typeface="Calibri"/>
              </a:rPr>
              <a:t>Bonneville Dam</a:t>
            </a:r>
            <a:endParaRPr b="0" lang="en-US" sz="2140" spc="-1" strike="noStrike">
              <a:latin typeface="Arial"/>
            </a:endParaRPr>
          </a:p>
        </p:txBody>
      </p:sp>
      <p:sp>
        <p:nvSpPr>
          <p:cNvPr id="118" name="CustomShape 7"/>
          <p:cNvSpPr/>
          <p:nvPr/>
        </p:nvSpPr>
        <p:spPr>
          <a:xfrm>
            <a:off x="7238880" y="6158520"/>
            <a:ext cx="1523160" cy="74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140" spc="-1" strike="noStrike">
                <a:solidFill>
                  <a:srgbClr val="000000"/>
                </a:solidFill>
                <a:latin typeface="Calibri"/>
                <a:ea typeface="Calibri"/>
              </a:rPr>
              <a:t>Willamette River Falls</a:t>
            </a:r>
            <a:endParaRPr b="0" lang="en-US" sz="2140" spc="-1" strike="noStrike">
              <a:latin typeface="Arial"/>
            </a:endParaRPr>
          </a:p>
        </p:txBody>
      </p:sp>
      <p:sp>
        <p:nvSpPr>
          <p:cNvPr id="119" name="CustomShape 8"/>
          <p:cNvSpPr/>
          <p:nvPr/>
        </p:nvSpPr>
        <p:spPr>
          <a:xfrm>
            <a:off x="8402760" y="4983120"/>
            <a:ext cx="175644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Baptista et al. 2015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20" name="CustomShape 9"/>
          <p:cNvSpPr/>
          <p:nvPr/>
        </p:nvSpPr>
        <p:spPr>
          <a:xfrm>
            <a:off x="3693960" y="4501800"/>
            <a:ext cx="2012400" cy="173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Time step: 36s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Hor. grid resolution: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Tens of meters to 3km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~180m in estuary channels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Ver. grid: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37 S levels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17 Z levels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121" name="Picture 5" descr=""/>
          <p:cNvPicPr/>
          <p:nvPr/>
        </p:nvPicPr>
        <p:blipFill>
          <a:blip r:embed="rId2"/>
          <a:stretch/>
        </p:blipFill>
        <p:spPr>
          <a:xfrm>
            <a:off x="7350480" y="409320"/>
            <a:ext cx="3693960" cy="390240"/>
          </a:xfrm>
          <a:prstGeom prst="rect">
            <a:avLst/>
          </a:prstGeom>
          <a:ln>
            <a:noFill/>
          </a:ln>
        </p:spPr>
      </p:pic>
      <p:sp>
        <p:nvSpPr>
          <p:cNvPr id="122" name="Line 10"/>
          <p:cNvSpPr/>
          <p:nvPr/>
        </p:nvSpPr>
        <p:spPr>
          <a:xfrm>
            <a:off x="5105160" y="1904760"/>
            <a:ext cx="76320" cy="457200"/>
          </a:xfrm>
          <a:prstGeom prst="line">
            <a:avLst/>
          </a:prstGeom>
          <a:ln w="28440">
            <a:solidFill>
              <a:srgbClr val="00b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11"/>
          <p:cNvSpPr/>
          <p:nvPr/>
        </p:nvSpPr>
        <p:spPr>
          <a:xfrm>
            <a:off x="4545360" y="2615040"/>
            <a:ext cx="1663560" cy="41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140" spc="-1" strike="noStrike">
                <a:solidFill>
                  <a:srgbClr val="000000"/>
                </a:solidFill>
                <a:latin typeface="Calibri"/>
                <a:ea typeface="Calibri"/>
              </a:rPr>
              <a:t>Beaver Army</a:t>
            </a:r>
            <a:endParaRPr b="0" lang="en-US" sz="2140" spc="-1" strike="noStrike">
              <a:latin typeface="Arial"/>
            </a:endParaRPr>
          </a:p>
        </p:txBody>
      </p:sp>
      <p:sp>
        <p:nvSpPr>
          <p:cNvPr id="124" name="CustomShape 12"/>
          <p:cNvSpPr/>
          <p:nvPr/>
        </p:nvSpPr>
        <p:spPr>
          <a:xfrm>
            <a:off x="8390880" y="2514600"/>
            <a:ext cx="3522960" cy="250848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25" name="Picture 8" descr=""/>
          <p:cNvPicPr/>
          <p:nvPr/>
        </p:nvPicPr>
        <p:blipFill>
          <a:blip r:embed="rId3"/>
          <a:stretch/>
        </p:blipFill>
        <p:spPr>
          <a:xfrm>
            <a:off x="9115560" y="2533320"/>
            <a:ext cx="2793960" cy="2471040"/>
          </a:xfrm>
          <a:prstGeom prst="rect">
            <a:avLst/>
          </a:prstGeom>
          <a:ln>
            <a:noFill/>
          </a:ln>
        </p:spPr>
      </p:pic>
      <p:sp>
        <p:nvSpPr>
          <p:cNvPr id="126" name="CustomShape 13"/>
          <p:cNvSpPr/>
          <p:nvPr/>
        </p:nvSpPr>
        <p:spPr>
          <a:xfrm>
            <a:off x="10242000" y="2755080"/>
            <a:ext cx="743040" cy="21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May 2, 2012</a:t>
            </a:r>
            <a:endParaRPr b="0" lang="en-US" sz="800" spc="-1" strike="noStrike">
              <a:latin typeface="Arial"/>
            </a:endParaRPr>
          </a:p>
        </p:txBody>
      </p:sp>
      <p:pic>
        <p:nvPicPr>
          <p:cNvPr id="127" name="Picture 23" descr=""/>
          <p:cNvPicPr/>
          <p:nvPr/>
        </p:nvPicPr>
        <p:blipFill>
          <a:blip r:embed="rId4"/>
          <a:stretch/>
        </p:blipFill>
        <p:spPr>
          <a:xfrm>
            <a:off x="8412120" y="2562120"/>
            <a:ext cx="728640" cy="2420280"/>
          </a:xfrm>
          <a:prstGeom prst="rect">
            <a:avLst/>
          </a:prstGeom>
          <a:ln>
            <a:noFill/>
          </a:ln>
        </p:spPr>
      </p:pic>
      <p:sp>
        <p:nvSpPr>
          <p:cNvPr id="128" name="CustomShape 14"/>
          <p:cNvSpPr/>
          <p:nvPr/>
        </p:nvSpPr>
        <p:spPr>
          <a:xfrm>
            <a:off x="8199720" y="1649880"/>
            <a:ext cx="680760" cy="41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15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AUV</a:t>
            </a:r>
            <a:endParaRPr b="0" lang="en-US" sz="2150" spc="-1" strike="noStrike">
              <a:latin typeface="Arial"/>
            </a:endParaRPr>
          </a:p>
        </p:txBody>
      </p:sp>
      <p:sp>
        <p:nvSpPr>
          <p:cNvPr id="129" name="CustomShape 15"/>
          <p:cNvSpPr/>
          <p:nvPr/>
        </p:nvSpPr>
        <p:spPr>
          <a:xfrm rot="16200000">
            <a:off x="7480440" y="3798000"/>
            <a:ext cx="1457640" cy="41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15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SATURN-01</a:t>
            </a:r>
            <a:endParaRPr b="0" lang="en-US" sz="2150" spc="-1" strike="noStrike">
              <a:latin typeface="Arial"/>
            </a:endParaRPr>
          </a:p>
        </p:txBody>
      </p:sp>
      <p:pic>
        <p:nvPicPr>
          <p:cNvPr id="130" name="Picture 28" descr=""/>
          <p:cNvPicPr/>
          <p:nvPr/>
        </p:nvPicPr>
        <p:blipFill>
          <a:blip r:embed="rId5"/>
          <a:stretch/>
        </p:blipFill>
        <p:spPr>
          <a:xfrm>
            <a:off x="4688640" y="507240"/>
            <a:ext cx="2305800" cy="1373400"/>
          </a:xfrm>
          <a:prstGeom prst="rect">
            <a:avLst/>
          </a:prstGeom>
          <a:ln>
            <a:noFill/>
          </a:ln>
        </p:spPr>
      </p:pic>
      <p:sp>
        <p:nvSpPr>
          <p:cNvPr id="131" name="CustomShape 16"/>
          <p:cNvSpPr/>
          <p:nvPr/>
        </p:nvSpPr>
        <p:spPr>
          <a:xfrm rot="16200000">
            <a:off x="4224960" y="897480"/>
            <a:ext cx="680400" cy="41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15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AUV</a:t>
            </a:r>
            <a:endParaRPr b="0" lang="en-US" sz="2150" spc="-1" strike="noStrike">
              <a:latin typeface="Arial"/>
            </a:endParaRPr>
          </a:p>
        </p:txBody>
      </p:sp>
      <p:sp>
        <p:nvSpPr>
          <p:cNvPr id="132" name="CustomShape 17"/>
          <p:cNvSpPr/>
          <p:nvPr/>
        </p:nvSpPr>
        <p:spPr>
          <a:xfrm>
            <a:off x="9183600" y="1648440"/>
            <a:ext cx="1458000" cy="41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15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SATURN-01</a:t>
            </a:r>
            <a:endParaRPr b="0" lang="en-US" sz="2150" spc="-1" strike="noStrike">
              <a:latin typeface="Arial"/>
            </a:endParaRPr>
          </a:p>
        </p:txBody>
      </p:sp>
      <p:sp>
        <p:nvSpPr>
          <p:cNvPr id="133" name="CustomShape 18"/>
          <p:cNvSpPr/>
          <p:nvPr/>
        </p:nvSpPr>
        <p:spPr>
          <a:xfrm>
            <a:off x="7511760" y="1654560"/>
            <a:ext cx="90720" cy="90720"/>
          </a:xfrm>
          <a:prstGeom prst="ellipse">
            <a:avLst/>
          </a:prstGeom>
          <a:solidFill>
            <a:schemeClr val="bg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19"/>
          <p:cNvSpPr/>
          <p:nvPr/>
        </p:nvSpPr>
        <p:spPr>
          <a:xfrm>
            <a:off x="7554600" y="1300320"/>
            <a:ext cx="939600" cy="41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15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Jetty A</a:t>
            </a:r>
            <a:endParaRPr b="0" lang="en-US" sz="21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8" descr=""/>
          <p:cNvPicPr/>
          <p:nvPr/>
        </p:nvPicPr>
        <p:blipFill>
          <a:blip r:embed="rId1"/>
          <a:stretch/>
        </p:blipFill>
        <p:spPr>
          <a:xfrm>
            <a:off x="-304920" y="1099080"/>
            <a:ext cx="10111680" cy="4691520"/>
          </a:xfrm>
          <a:prstGeom prst="rect">
            <a:avLst/>
          </a:prstGeom>
          <a:ln>
            <a:noFill/>
          </a:ln>
        </p:spPr>
      </p:pic>
      <p:sp>
        <p:nvSpPr>
          <p:cNvPr id="136" name="CustomShape 1"/>
          <p:cNvSpPr/>
          <p:nvPr/>
        </p:nvSpPr>
        <p:spPr>
          <a:xfrm>
            <a:off x="609480" y="0"/>
            <a:ext cx="10464120" cy="68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134b8e"/>
                </a:solidFill>
                <a:latin typeface="Calibri"/>
                <a:ea typeface="ＭＳ Ｐゴシック"/>
              </a:rPr>
              <a:t>AUV data </a:t>
            </a:r>
            <a:r>
              <a:rPr b="1" lang="en-US" sz="2800" spc="-1" strike="noStrike">
                <a:solidFill>
                  <a:srgbClr val="134b8e"/>
                </a:solidFill>
                <a:latin typeface="Calibri"/>
                <a:ea typeface="ＭＳ Ｐゴシック"/>
              </a:rPr>
              <a:t>(May 2, 2012)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3293640" y="5497920"/>
            <a:ext cx="26190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Along-track distance (Km)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995040" y="4835880"/>
            <a:ext cx="6850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DB34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9" name="CustomShape 4"/>
          <p:cNvSpPr/>
          <p:nvPr/>
        </p:nvSpPr>
        <p:spPr>
          <a:xfrm>
            <a:off x="5947200" y="-4261320"/>
            <a:ext cx="5997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AUV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0" name="CustomShape 5"/>
          <p:cNvSpPr/>
          <p:nvPr/>
        </p:nvSpPr>
        <p:spPr>
          <a:xfrm>
            <a:off x="995040" y="2297520"/>
            <a:ext cx="6850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432ff"/>
                </a:solidFill>
                <a:latin typeface="Calibri"/>
                <a:ea typeface="ＭＳ Ｐゴシック"/>
              </a:rPr>
              <a:t>DB33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1" name="CustomShape 6"/>
          <p:cNvSpPr/>
          <p:nvPr/>
        </p:nvSpPr>
        <p:spPr>
          <a:xfrm>
            <a:off x="993960" y="3554280"/>
            <a:ext cx="5997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AUV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42" name="Picture 4" descr=""/>
          <p:cNvPicPr/>
          <p:nvPr/>
        </p:nvPicPr>
        <p:blipFill>
          <a:blip r:embed="rId2"/>
          <a:stretch/>
        </p:blipFill>
        <p:spPr>
          <a:xfrm>
            <a:off x="6753240" y="158760"/>
            <a:ext cx="4740480" cy="1353960"/>
          </a:xfrm>
          <a:prstGeom prst="rect">
            <a:avLst/>
          </a:prstGeom>
          <a:ln>
            <a:noFill/>
          </a:ln>
        </p:spPr>
      </p:pic>
      <p:pic>
        <p:nvPicPr>
          <p:cNvPr id="143" name="Picture 34" descr=""/>
          <p:cNvPicPr/>
          <p:nvPr/>
        </p:nvPicPr>
        <p:blipFill>
          <a:blip r:embed="rId3"/>
          <a:stretch/>
        </p:blipFill>
        <p:spPr>
          <a:xfrm>
            <a:off x="346320" y="1600200"/>
            <a:ext cx="8603280" cy="5130360"/>
          </a:xfrm>
          <a:prstGeom prst="rect">
            <a:avLst/>
          </a:prstGeom>
          <a:ln>
            <a:noFill/>
          </a:ln>
        </p:spPr>
      </p:pic>
      <p:pic>
        <p:nvPicPr>
          <p:cNvPr id="144" name="Picture 2" descr=""/>
          <p:cNvPicPr/>
          <p:nvPr/>
        </p:nvPicPr>
        <p:blipFill>
          <a:blip r:embed="rId4"/>
          <a:stretch/>
        </p:blipFill>
        <p:spPr>
          <a:xfrm>
            <a:off x="9321480" y="1743840"/>
            <a:ext cx="1866240" cy="2392920"/>
          </a:xfrm>
          <a:prstGeom prst="rect">
            <a:avLst/>
          </a:prstGeom>
          <a:ln>
            <a:noFill/>
          </a:ln>
        </p:spPr>
      </p:pic>
      <p:pic>
        <p:nvPicPr>
          <p:cNvPr id="145" name="Picture 6" descr=""/>
          <p:cNvPicPr/>
          <p:nvPr/>
        </p:nvPicPr>
        <p:blipFill>
          <a:blip r:embed="rId5"/>
          <a:stretch/>
        </p:blipFill>
        <p:spPr>
          <a:xfrm>
            <a:off x="8997840" y="4014360"/>
            <a:ext cx="2185200" cy="2395440"/>
          </a:xfrm>
          <a:prstGeom prst="rect">
            <a:avLst/>
          </a:prstGeom>
          <a:ln>
            <a:noFill/>
          </a:ln>
        </p:spPr>
      </p:pic>
      <p:sp>
        <p:nvSpPr>
          <p:cNvPr id="146" name="CustomShape 7"/>
          <p:cNvSpPr/>
          <p:nvPr/>
        </p:nvSpPr>
        <p:spPr>
          <a:xfrm>
            <a:off x="7620120" y="3844800"/>
            <a:ext cx="1751760" cy="380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8"/>
          <p:cNvSpPr/>
          <p:nvPr/>
        </p:nvSpPr>
        <p:spPr>
          <a:xfrm>
            <a:off x="8913960" y="4014360"/>
            <a:ext cx="376560" cy="23954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609480" y="0"/>
            <a:ext cx="10464120" cy="68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134b8e"/>
                </a:solidFill>
                <a:latin typeface="Calibri"/>
                <a:ea typeface="ＭＳ Ｐゴシック"/>
              </a:rPr>
              <a:t>Brief review </a:t>
            </a:r>
            <a:r>
              <a:rPr b="1" lang="en-US" sz="3200" spc="-1" strike="noStrike">
                <a:solidFill>
                  <a:srgbClr val="134b8e"/>
                </a:solidFill>
                <a:latin typeface="Calibri"/>
                <a:ea typeface="ＭＳ Ｐゴシック"/>
              </a:rPr>
              <a:t>(from DB33 to modestly beyond DB34)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838080" y="4648320"/>
            <a:ext cx="10743480" cy="182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57200" indent="-456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Changing from Upwind (SELFE) to TVD</a:t>
            </a:r>
            <a:r>
              <a:rPr b="0" lang="en-US" sz="2800" spc="-1" strike="noStrike" baseline="30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(SCHISM) transport makes a transformative difference on vertical diffusion</a:t>
            </a:r>
            <a:endParaRPr b="0" lang="en-US" sz="28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Parameter optimization within the same grid and algorithm can provide meaningful, but insufficient, additional  improvement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838080" y="1143000"/>
            <a:ext cx="3351960" cy="3047400"/>
          </a:xfrm>
          <a:prstGeom prst="rect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4"/>
          <p:cNvSpPr/>
          <p:nvPr/>
        </p:nvSpPr>
        <p:spPr>
          <a:xfrm>
            <a:off x="1208520" y="1600200"/>
            <a:ext cx="2448360" cy="191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DB33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DB34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Best of triang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First quadrang (SHO21d)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52" name="CustomShape 5"/>
          <p:cNvSpPr/>
          <p:nvPr/>
        </p:nvSpPr>
        <p:spPr>
          <a:xfrm>
            <a:off x="4561200" y="1141200"/>
            <a:ext cx="7020360" cy="3047400"/>
          </a:xfrm>
          <a:prstGeom prst="rect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53" name="Picture 6" descr=""/>
          <p:cNvPicPr/>
          <p:nvPr/>
        </p:nvPicPr>
        <p:blipFill>
          <a:blip r:embed="rId1"/>
          <a:stretch/>
        </p:blipFill>
        <p:spPr>
          <a:xfrm>
            <a:off x="0" y="685800"/>
            <a:ext cx="12188160" cy="3656880"/>
          </a:xfrm>
          <a:prstGeom prst="rect">
            <a:avLst/>
          </a:prstGeom>
          <a:ln>
            <a:noFill/>
          </a:ln>
        </p:spPr>
      </p:pic>
      <p:sp>
        <p:nvSpPr>
          <p:cNvPr id="154" name="CustomShape 6"/>
          <p:cNvSpPr/>
          <p:nvPr/>
        </p:nvSpPr>
        <p:spPr>
          <a:xfrm>
            <a:off x="965160" y="1014120"/>
            <a:ext cx="1776240" cy="130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432ff"/>
                </a:solidFill>
                <a:latin typeface="Arial"/>
                <a:ea typeface="ＭＳ Ｐゴシック"/>
              </a:rPr>
              <a:t>SELFE    11.3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SCHISM   7.2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b050"/>
                </a:solidFill>
                <a:latin typeface="Arial"/>
                <a:ea typeface="ＭＳ Ｐゴシック"/>
              </a:rPr>
              <a:t>Opt 1        5.0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155" name="CustomShape 7"/>
          <p:cNvSpPr/>
          <p:nvPr/>
        </p:nvSpPr>
        <p:spPr>
          <a:xfrm>
            <a:off x="655920" y="3167280"/>
            <a:ext cx="177624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Obs 0.9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609480" y="0"/>
            <a:ext cx="10464120" cy="68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134b8e"/>
                </a:solidFill>
                <a:latin typeface="Calibri"/>
                <a:ea typeface="ＭＳ Ｐゴシック"/>
              </a:rPr>
              <a:t>Effect of quadrangles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838080" y="4876920"/>
            <a:ext cx="10743480" cy="182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57200" indent="-456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Hybrid grids with extensive use of quadrangles provide many local improvements (not shown), but—within a range of roughly equivalent resolution—are not on themselves transformative of skill.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838080" y="1143000"/>
            <a:ext cx="3351960" cy="3047400"/>
          </a:xfrm>
          <a:prstGeom prst="rect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4"/>
          <p:cNvSpPr/>
          <p:nvPr/>
        </p:nvSpPr>
        <p:spPr>
          <a:xfrm>
            <a:off x="1208520" y="1600200"/>
            <a:ext cx="2448360" cy="191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DB33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DB34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Best of triang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First quadrang (SHO21d)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60" name="CustomShape 5"/>
          <p:cNvSpPr/>
          <p:nvPr/>
        </p:nvSpPr>
        <p:spPr>
          <a:xfrm>
            <a:off x="4561200" y="1141200"/>
            <a:ext cx="7020360" cy="3047400"/>
          </a:xfrm>
          <a:prstGeom prst="rect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61" name="Picture 6" descr=""/>
          <p:cNvPicPr/>
          <p:nvPr/>
        </p:nvPicPr>
        <p:blipFill>
          <a:blip r:embed="rId1"/>
          <a:stretch/>
        </p:blipFill>
        <p:spPr>
          <a:xfrm>
            <a:off x="0" y="685800"/>
            <a:ext cx="12188160" cy="3656880"/>
          </a:xfrm>
          <a:prstGeom prst="rect">
            <a:avLst/>
          </a:prstGeom>
          <a:ln>
            <a:noFill/>
          </a:ln>
        </p:spPr>
      </p:pic>
      <p:sp>
        <p:nvSpPr>
          <p:cNvPr id="162" name="CustomShape 6"/>
          <p:cNvSpPr/>
          <p:nvPr/>
        </p:nvSpPr>
        <p:spPr>
          <a:xfrm>
            <a:off x="965160" y="1019520"/>
            <a:ext cx="177624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432ff"/>
                </a:solidFill>
                <a:latin typeface="Arial"/>
                <a:ea typeface="ＭＳ Ｐゴシック"/>
              </a:rPr>
              <a:t>Triang       7.2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b050"/>
                </a:solidFill>
                <a:latin typeface="Arial"/>
                <a:ea typeface="ＭＳ Ｐゴシック"/>
              </a:rPr>
              <a:t>Quad1      5.0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Quad2      6.0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63" name="CustomShape 7"/>
          <p:cNvSpPr/>
          <p:nvPr/>
        </p:nvSpPr>
        <p:spPr>
          <a:xfrm>
            <a:off x="655920" y="3167280"/>
            <a:ext cx="177624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Obs 0.9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838080" y="4572000"/>
            <a:ext cx="10743480" cy="182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57200" indent="-456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Vertical resolution is much cheaper to vary than the horizontal one, can strongly impact residuals and local retention</a:t>
            </a:r>
            <a:endParaRPr b="0" lang="en-US" sz="28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LSC</a:t>
            </a:r>
            <a:r>
              <a:rPr b="0" lang="en-US" sz="2800" spc="-1" strike="noStrike" baseline="30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achieves improves skill better than adding SZ layers (shown), or extensive parameter optimization on a 54 SZ grid (shown earlier)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838080" y="1143000"/>
            <a:ext cx="3351960" cy="3047400"/>
          </a:xfrm>
          <a:prstGeom prst="rect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3"/>
          <p:cNvSpPr/>
          <p:nvPr/>
        </p:nvSpPr>
        <p:spPr>
          <a:xfrm>
            <a:off x="1222200" y="1600200"/>
            <a:ext cx="2382840" cy="11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Standard layers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68 layers (020?)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LSC</a:t>
            </a:r>
            <a:r>
              <a:rPr b="0" lang="en-US" sz="2400" spc="-1" strike="noStrike" baseline="30000">
                <a:solidFill>
                  <a:srgbClr val="000000"/>
                </a:solidFill>
                <a:latin typeface="Arial"/>
                <a:ea typeface="ＭＳ Ｐゴシック"/>
              </a:rPr>
              <a:t>2 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(025)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67" name="CustomShape 4"/>
          <p:cNvSpPr/>
          <p:nvPr/>
        </p:nvSpPr>
        <p:spPr>
          <a:xfrm>
            <a:off x="4561200" y="1141200"/>
            <a:ext cx="7020360" cy="3047400"/>
          </a:xfrm>
          <a:prstGeom prst="rect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68" name="Picture 6" descr=""/>
          <p:cNvPicPr/>
          <p:nvPr/>
        </p:nvPicPr>
        <p:blipFill>
          <a:blip r:embed="rId1"/>
          <a:stretch/>
        </p:blipFill>
        <p:spPr>
          <a:xfrm>
            <a:off x="2880" y="685800"/>
            <a:ext cx="12188160" cy="3656880"/>
          </a:xfrm>
          <a:prstGeom prst="rect">
            <a:avLst/>
          </a:prstGeom>
          <a:ln>
            <a:noFill/>
          </a:ln>
        </p:spPr>
      </p:pic>
      <p:sp>
        <p:nvSpPr>
          <p:cNvPr id="169" name="CustomShape 5"/>
          <p:cNvSpPr/>
          <p:nvPr/>
        </p:nvSpPr>
        <p:spPr>
          <a:xfrm>
            <a:off x="961560" y="1033560"/>
            <a:ext cx="177624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432ff"/>
                </a:solidFill>
                <a:latin typeface="Arial"/>
                <a:ea typeface="ＭＳ Ｐゴシック"/>
              </a:rPr>
              <a:t>54 SZ        6.0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68 SZ        5.5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b050"/>
                </a:solidFill>
                <a:latin typeface="Arial"/>
                <a:ea typeface="ＭＳ Ｐゴシック"/>
              </a:rPr>
              <a:t>LSC</a:t>
            </a:r>
            <a:r>
              <a:rPr b="0" lang="en-US" sz="2000" spc="-1" strike="noStrike" baseline="30000">
                <a:solidFill>
                  <a:srgbClr val="00b050"/>
                </a:solidFill>
                <a:latin typeface="Arial"/>
                <a:ea typeface="ＭＳ Ｐゴシック"/>
              </a:rPr>
              <a:t>2</a:t>
            </a:r>
            <a:r>
              <a:rPr b="0" lang="en-US" sz="2000" spc="-1" strike="noStrike">
                <a:solidFill>
                  <a:srgbClr val="00b050"/>
                </a:solidFill>
                <a:latin typeface="Arial"/>
                <a:ea typeface="ＭＳ Ｐゴシック"/>
              </a:rPr>
              <a:t>         4.3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70" name="CustomShape 6"/>
          <p:cNvSpPr/>
          <p:nvPr/>
        </p:nvSpPr>
        <p:spPr>
          <a:xfrm>
            <a:off x="609480" y="0"/>
            <a:ext cx="10464120" cy="68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134b8e"/>
                </a:solidFill>
                <a:latin typeface="Calibri"/>
                <a:ea typeface="ＭＳ Ｐゴシック"/>
              </a:rPr>
              <a:t>Effect of vertical discretization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609480" y="0"/>
            <a:ext cx="10464120" cy="68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134b8e"/>
                </a:solidFill>
                <a:latin typeface="Calibri"/>
                <a:ea typeface="ＭＳ Ｐゴシック"/>
              </a:rPr>
              <a:t>Sensitivity to LSC</a:t>
            </a:r>
            <a:r>
              <a:rPr b="1" lang="en-US" sz="4400" spc="-1" strike="noStrike" baseline="30000">
                <a:solidFill>
                  <a:srgbClr val="134b8e"/>
                </a:solidFill>
                <a:latin typeface="Calibri"/>
                <a:ea typeface="ＭＳ Ｐゴシック"/>
              </a:rPr>
              <a:t>2</a:t>
            </a:r>
            <a:r>
              <a:rPr b="1" lang="en-US" sz="4400" spc="-1" strike="noStrike">
                <a:solidFill>
                  <a:srgbClr val="134b8e"/>
                </a:solidFill>
                <a:latin typeface="Calibri"/>
                <a:ea typeface="ＭＳ Ｐゴシック"/>
              </a:rPr>
              <a:t> choices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838080" y="4572000"/>
            <a:ext cx="10743480" cy="182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57200" indent="-456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How to construct an effective LSC</a:t>
            </a:r>
            <a:r>
              <a:rPr b="0" lang="en-US" sz="2800" spc="-1" strike="noStrike" baseline="30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grid, particularly across the scales variability of river-to-ocean grids, remains an open question. </a:t>
            </a:r>
            <a:endParaRPr b="0" lang="en-US" sz="28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We are just scratching the surface towards LSC</a:t>
            </a:r>
            <a:r>
              <a:rPr b="0" lang="en-US" sz="2800" spc="-1" strike="noStrike" baseline="30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guiding principles for the Columbia River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73" name="CustomShape 3"/>
          <p:cNvSpPr/>
          <p:nvPr/>
        </p:nvSpPr>
        <p:spPr>
          <a:xfrm>
            <a:off x="838080" y="1143000"/>
            <a:ext cx="3351960" cy="3047400"/>
          </a:xfrm>
          <a:prstGeom prst="rect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4"/>
          <p:cNvSpPr/>
          <p:nvPr/>
        </p:nvSpPr>
        <p:spPr>
          <a:xfrm>
            <a:off x="1214640" y="1600200"/>
            <a:ext cx="857520" cy="11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025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025a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025b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75" name="CustomShape 5"/>
          <p:cNvSpPr/>
          <p:nvPr/>
        </p:nvSpPr>
        <p:spPr>
          <a:xfrm>
            <a:off x="4561200" y="1141200"/>
            <a:ext cx="7020360" cy="3047400"/>
          </a:xfrm>
          <a:prstGeom prst="rect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76" name="Picture 7" descr=""/>
          <p:cNvPicPr/>
          <p:nvPr/>
        </p:nvPicPr>
        <p:blipFill>
          <a:blip r:embed="rId1"/>
          <a:stretch/>
        </p:blipFill>
        <p:spPr>
          <a:xfrm>
            <a:off x="2880" y="685800"/>
            <a:ext cx="12188160" cy="3656880"/>
          </a:xfrm>
          <a:prstGeom prst="rect">
            <a:avLst/>
          </a:prstGeom>
          <a:ln>
            <a:noFill/>
          </a:ln>
        </p:spPr>
      </p:pic>
      <p:sp>
        <p:nvSpPr>
          <p:cNvPr id="177" name="CustomShape 6"/>
          <p:cNvSpPr/>
          <p:nvPr/>
        </p:nvSpPr>
        <p:spPr>
          <a:xfrm>
            <a:off x="963000" y="1014840"/>
            <a:ext cx="1776240" cy="112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b050"/>
                </a:solidFill>
                <a:latin typeface="Symbol"/>
                <a:ea typeface="ＭＳ Ｐゴシック"/>
              </a:rPr>
              <a:t></a:t>
            </a:r>
            <a:r>
              <a:rPr b="0" lang="en-US" sz="2000" spc="-1" strike="noStrike" baseline="-25000">
                <a:solidFill>
                  <a:srgbClr val="00b050"/>
                </a:solidFill>
                <a:latin typeface="Arial"/>
                <a:ea typeface="ＭＳ Ｐゴシック"/>
              </a:rPr>
              <a:t>b</a:t>
            </a:r>
            <a:r>
              <a:rPr b="0" lang="en-US" sz="2000" spc="-1" strike="noStrike">
                <a:solidFill>
                  <a:srgbClr val="00b050"/>
                </a:solidFill>
                <a:latin typeface="Arial"/>
                <a:ea typeface="ＭＳ Ｐゴシック"/>
              </a:rPr>
              <a:t>=3          4.3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432ff"/>
                </a:solidFill>
                <a:latin typeface="Symbol"/>
                <a:ea typeface="ＭＳ Ｐゴシック"/>
              </a:rPr>
              <a:t></a:t>
            </a:r>
            <a:r>
              <a:rPr b="0" lang="en-US" sz="2000" spc="-1" strike="noStrike" baseline="-25000">
                <a:solidFill>
                  <a:srgbClr val="0432ff"/>
                </a:solidFill>
                <a:latin typeface="Arial"/>
                <a:ea typeface="ＭＳ Ｐゴシック"/>
              </a:rPr>
              <a:t>b</a:t>
            </a:r>
            <a:r>
              <a:rPr b="0" lang="en-US" sz="2000" spc="-1" strike="noStrike">
                <a:solidFill>
                  <a:srgbClr val="0432ff"/>
                </a:solidFill>
                <a:latin typeface="Arial"/>
                <a:ea typeface="ＭＳ Ｐゴシック"/>
              </a:rPr>
              <a:t>=6          4.6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0000"/>
                </a:solidFill>
                <a:latin typeface="Symbol"/>
                <a:ea typeface="ＭＳ Ｐゴシック"/>
              </a:rPr>
              <a:t></a:t>
            </a:r>
            <a:r>
              <a:rPr b="0" lang="en-US" sz="2000" spc="-1" strike="noStrike" baseline="-25000">
                <a:solidFill>
                  <a:srgbClr val="ff0000"/>
                </a:solidFill>
                <a:latin typeface="Arial"/>
                <a:ea typeface="ＭＳ Ｐゴシック"/>
              </a:rPr>
              <a:t>b</a:t>
            </a:r>
            <a:r>
              <a:rPr b="0" lang="en-US" sz="20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=6 alt     5.2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78" name="CustomShape 7"/>
          <p:cNvSpPr/>
          <p:nvPr/>
        </p:nvSpPr>
        <p:spPr>
          <a:xfrm>
            <a:off x="655920" y="3167280"/>
            <a:ext cx="177624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Obs 0.9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609480" y="0"/>
            <a:ext cx="10464120" cy="68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134b8e"/>
                </a:solidFill>
                <a:latin typeface="Calibri"/>
                <a:ea typeface="ＭＳ Ｐゴシック"/>
              </a:rPr>
              <a:t>Conversion to nodal velocities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838080" y="4572000"/>
            <a:ext cx="10743480" cy="182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57200" indent="-456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Minimizing diffusion through a MB velocity conversion coupled with a Shapiro filter, reduces vertical diffusion and improves residuals</a:t>
            </a:r>
            <a:endParaRPr b="0" lang="en-US" sz="28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Filtering can still be optimized (including hybrid diffusion/filtering methods in the eddying/non-eddying regimes)—after recalibration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838080" y="1143000"/>
            <a:ext cx="3351960" cy="3047400"/>
          </a:xfrm>
          <a:prstGeom prst="rect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4"/>
          <p:cNvSpPr/>
          <p:nvPr/>
        </p:nvSpPr>
        <p:spPr>
          <a:xfrm>
            <a:off x="1214640" y="1600200"/>
            <a:ext cx="857520" cy="155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025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026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027?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028?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83" name="CustomShape 5"/>
          <p:cNvSpPr/>
          <p:nvPr/>
        </p:nvSpPr>
        <p:spPr>
          <a:xfrm>
            <a:off x="4561200" y="1141200"/>
            <a:ext cx="7020360" cy="3047400"/>
          </a:xfrm>
          <a:prstGeom prst="rect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84" name="Picture 6" descr=""/>
          <p:cNvPicPr/>
          <p:nvPr/>
        </p:nvPicPr>
        <p:blipFill>
          <a:blip r:embed="rId1"/>
          <a:stretch/>
        </p:blipFill>
        <p:spPr>
          <a:xfrm>
            <a:off x="-11520" y="723960"/>
            <a:ext cx="12188160" cy="3656880"/>
          </a:xfrm>
          <a:prstGeom prst="rect">
            <a:avLst/>
          </a:prstGeom>
          <a:ln>
            <a:noFill/>
          </a:ln>
        </p:spPr>
      </p:pic>
      <p:sp>
        <p:nvSpPr>
          <p:cNvPr id="185" name="CustomShape 6"/>
          <p:cNvSpPr/>
          <p:nvPr/>
        </p:nvSpPr>
        <p:spPr>
          <a:xfrm>
            <a:off x="957960" y="1063080"/>
            <a:ext cx="177624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432ff"/>
                </a:solidFill>
                <a:latin typeface="Arial"/>
                <a:ea typeface="ＭＳ Ｐゴシック"/>
              </a:rPr>
              <a:t>MA            4.3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MB1          3.4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9c788"/>
                </a:solidFill>
                <a:latin typeface="Arial"/>
                <a:ea typeface="ＭＳ Ｐゴシック"/>
              </a:rPr>
              <a:t>MB2          3.0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86" name="CustomShape 7"/>
          <p:cNvSpPr/>
          <p:nvPr/>
        </p:nvSpPr>
        <p:spPr>
          <a:xfrm>
            <a:off x="655920" y="3167280"/>
            <a:ext cx="177624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Obs 0.9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163384</TotalTime>
  <Application>LibreOffice/6.1.5.2$Windows_X86_64 LibreOffice_project/90f8dcf33c87b3705e78202e3df5142b201bd805</Application>
  <Words>972</Words>
  <Paragraphs>186</Paragraphs>
  <Company>OHSU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2010-07-29T21:47:28Z</dcterms:created>
  <dc:creator>baptista</dc:creator>
  <dc:description/>
  <dc:language>en-US</dc:language>
  <cp:lastModifiedBy/>
  <cp:lastPrinted>2015-06-21T06:00:44Z</cp:lastPrinted>
  <dcterms:modified xsi:type="dcterms:W3CDTF">2019-04-15T08:05:39Z</dcterms:modified>
  <cp:revision>2023</cp:revision>
  <dc:subject/>
  <dc:title>The ocean as regional enabler  A Pacific Northwest success story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16.0016</vt:lpwstr>
  </property>
  <property fmtid="{D5CDD505-2E9C-101B-9397-08002B2CF9AE}" pid="3" name="Company">
    <vt:lpwstr>OHSU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13</vt:i4>
  </property>
  <property fmtid="{D5CDD505-2E9C-101B-9397-08002B2CF9AE}" pid="9" name="PresentationFormat">
    <vt:lpwstr>Widescreen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17</vt:i4>
  </property>
</Properties>
</file>