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12" r:id="rId2"/>
    <p:sldId id="318" r:id="rId3"/>
    <p:sldId id="328" r:id="rId4"/>
    <p:sldId id="313" r:id="rId5"/>
    <p:sldId id="335" r:id="rId6"/>
    <p:sldId id="334" r:id="rId7"/>
    <p:sldId id="336" r:id="rId8"/>
    <p:sldId id="323" r:id="rId9"/>
    <p:sldId id="319" r:id="rId10"/>
    <p:sldId id="333" r:id="rId11"/>
    <p:sldId id="327" r:id="rId12"/>
    <p:sldId id="332" r:id="rId13"/>
    <p:sldId id="315" r:id="rId14"/>
    <p:sldId id="331" r:id="rId15"/>
    <p:sldId id="307" r:id="rId16"/>
    <p:sldId id="31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461" userDrawn="1">
          <p15:clr>
            <a:srgbClr val="A4A3A4"/>
          </p15:clr>
        </p15:guide>
        <p15:guide id="3" pos="7106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1A1A"/>
    <a:srgbClr val="D053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3" autoAdjust="0"/>
    <p:restoredTop sz="85618" autoAdjust="0"/>
  </p:normalViewPr>
  <p:slideViewPr>
    <p:cSldViewPr snapToGrid="0">
      <p:cViewPr varScale="1">
        <p:scale>
          <a:sx n="98" d="100"/>
          <a:sy n="98" d="100"/>
        </p:scale>
        <p:origin x="1032" y="200"/>
      </p:cViewPr>
      <p:guideLst>
        <p:guide orient="horz" pos="346"/>
        <p:guide pos="461"/>
        <p:guide pos="7106"/>
        <p:guide orient="horz" pos="39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8" d="100"/>
          <a:sy n="128" d="100"/>
        </p:scale>
        <p:origin x="488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1721B-6FBB-4870-A9C9-8B0329D07F39}" type="datetimeFigureOut">
              <a:rPr lang="en-NZ" smtClean="0"/>
              <a:t>15/04/19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45526-D0F1-461B-8E54-5301959CA0E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8488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omcinternational.com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metocean.co.nz/news/2016/10/3/ug5uyg2jlwclgi6ok7ykhcu40pgtwx" TargetMode="External"/><Relationship Id="rId5" Type="http://schemas.openxmlformats.org/officeDocument/2006/relationships/hyperlink" Target="https://www.unimelb.edu.au/" TargetMode="External"/><Relationship Id="rId4" Type="http://schemas.openxmlformats.org/officeDocument/2006/relationships/hyperlink" Target="http://pivotmaritime.com/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etocean/wavespectra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myself.. Oceanographer – working for </a:t>
            </a:r>
            <a:r>
              <a:rPr lang="en-US" dirty="0" err="1"/>
              <a:t>metocean</a:t>
            </a:r>
            <a:r>
              <a:rPr lang="en-US" dirty="0"/>
              <a:t> over the last 3 years - - has recently become a division of </a:t>
            </a:r>
            <a:r>
              <a:rPr lang="en-US" dirty="0" err="1"/>
              <a:t>MetService</a:t>
            </a:r>
            <a:r>
              <a:rPr lang="en-US" dirty="0"/>
              <a:t>, the </a:t>
            </a:r>
            <a:r>
              <a:rPr lang="en-US" dirty="0" err="1"/>
              <a:t>meterological</a:t>
            </a:r>
            <a:r>
              <a:rPr lang="en-US" dirty="0"/>
              <a:t> agency of NZ…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Work in a group of 13 – 2 IT specialist + 11 ocean scientists that share some good background in computational systems and programming – forming the </a:t>
            </a:r>
            <a:r>
              <a:rPr lang="en-NZ" dirty="0" err="1"/>
              <a:t>MetOcean</a:t>
            </a:r>
            <a:r>
              <a:rPr lang="en-NZ" dirty="0"/>
              <a:t> Research and Development group which our main </a:t>
            </a:r>
            <a:r>
              <a:rPr lang="en-NZ" dirty="0" err="1"/>
              <a:t>responsabilities</a:t>
            </a:r>
            <a:r>
              <a:rPr lang="en-NZ" dirty="0"/>
              <a:t> are to provide </a:t>
            </a:r>
            <a:r>
              <a:rPr lang="en-NZ" dirty="0" err="1"/>
              <a:t>Hindcasts</a:t>
            </a:r>
            <a:r>
              <a:rPr lang="en-NZ" dirty="0"/>
              <a:t> often used for consultancy and for running an operational forecast system.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45526-D0F1-461B-8E54-5301959CA0E1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11280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45526-D0F1-461B-8E54-5301959CA0E1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19855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new capability was developed as part of a larger project funded by the Australian Cooperative Research Centres Projects initiative. The project, a partnership between </a:t>
            </a:r>
            <a:r>
              <a:rPr lang="en-NZ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OMC International</a:t>
            </a: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NZ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Pivot Maritime International</a:t>
            </a: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NZ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University of Melbourne</a:t>
            </a: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N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MetOcean</a:t>
            </a: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Solutions will provide an integrated modelling system for predicting under-keel clearance to support port and shipping services in tidal inlets.</a:t>
            </a:r>
          </a:p>
          <a:p>
            <a:pPr marL="171450" indent="-171450">
              <a:buFontTx/>
              <a:buChar char="-"/>
            </a:pPr>
            <a:endParaRPr lang="en-N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operational high resolution hydrodynamic forecast model developed will provide input into the under keel clearance system operated by OMC international, strengthening the offerings available through the </a:t>
            </a:r>
            <a:r>
              <a:rPr lang="en-N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Metocean</a:t>
            </a: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Solutions and OMC partnership (find more information </a:t>
            </a:r>
            <a:r>
              <a:rPr lang="en-NZ" sz="1200" b="0" i="0" u="sng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/>
              </a:rPr>
              <a:t>here</a:t>
            </a: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45526-D0F1-461B-8E54-5301959CA0E1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88445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45526-D0F1-461B-8E54-5301959CA0E1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38580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what it takes to get a SCHISM (or any other model) implementation operational…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45526-D0F1-461B-8E54-5301959CA0E1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60323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- Add schism to hydro models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45526-D0F1-461B-8E54-5301959CA0E1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05800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1200" i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200" i="0" dirty="0"/>
              <a:t>From Brett’s summary slide: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1200" i="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200" b="1" dirty="0"/>
              <a:t>Multiple agency approach working together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200" b="1" dirty="0"/>
              <a:t>Several forecast projects aligned to start in the near-future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NZ" sz="1200" b="1" dirty="0"/>
              <a:t>Operational storm surge / inundation model New Zealand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NZ" sz="1200" b="1" dirty="0"/>
          </a:p>
          <a:p>
            <a:r>
              <a:rPr lang="en-NZ" dirty="0"/>
              <a:t>Open sourced Wave spectra library:</a:t>
            </a:r>
          </a:p>
          <a:p>
            <a:r>
              <a:rPr lang="en-NZ" dirty="0">
                <a:hlinkClick r:id="rId3"/>
              </a:rPr>
              <a:t> https://github.com/metocean/wavespectra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45526-D0F1-461B-8E54-5301959CA0E1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0340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  <a:p>
            <a:r>
              <a:rPr lang="en-NZ" dirty="0"/>
              <a:t>. The main technical principles adopted for the development of our operational system are:</a:t>
            </a:r>
            <a:endParaRPr lang="en-NZ" b="0" dirty="0"/>
          </a:p>
          <a:p>
            <a:endParaRPr lang="en-NZ" b="0" dirty="0"/>
          </a:p>
          <a:p>
            <a:r>
              <a:rPr lang="en-NZ" b="1" dirty="0"/>
              <a:t>Micro services:  </a:t>
            </a:r>
            <a:r>
              <a:rPr lang="en-NZ" dirty="0"/>
              <a:t>The </a:t>
            </a: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collection of loosely coupled services, each responsible for a single feature within the system, enables:</a:t>
            </a:r>
          </a:p>
          <a:p>
            <a:pPr marL="171450" indent="-171450">
              <a:buFontTx/>
              <a:buChar char="-"/>
            </a:pP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</a:t>
            </a:r>
            <a:r>
              <a:rPr lang="en-US" dirty="0"/>
              <a:t>Scientist or developer to </a:t>
            </a: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develop, maintain, and deploy each microservice independently</a:t>
            </a:r>
          </a:p>
          <a:p>
            <a:pPr marL="171450" indent="-171450">
              <a:buFontTx/>
              <a:buChar char="-"/>
            </a:pP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&gt; to be more resilient - better failure tolerance – because it is easier to maintain and debug lightweight micro service than complex applications </a:t>
            </a:r>
          </a:p>
          <a:p>
            <a:pPr marL="171450" indent="-171450">
              <a:buFontTx/>
              <a:buChar char="-"/>
            </a:pPr>
            <a:endParaRPr lang="en-N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NZ" b="1" dirty="0"/>
              <a:t>collaborative dev and platform:</a:t>
            </a:r>
          </a:p>
          <a:p>
            <a:pPr marL="171450" indent="-171450">
              <a:buFontTx/>
              <a:buChar char="-"/>
            </a:pPr>
            <a:r>
              <a:rPr lang="en-NZ" dirty="0"/>
              <a:t>&gt; sharing and replicability across members</a:t>
            </a:r>
          </a:p>
          <a:p>
            <a:pPr marL="171450" indent="-171450">
              <a:buFontTx/>
              <a:buChar char="-"/>
            </a:pPr>
            <a:endParaRPr lang="en-NZ" dirty="0"/>
          </a:p>
          <a:p>
            <a:pPr marL="171450" indent="-171450">
              <a:buFontTx/>
              <a:buChar char="-"/>
            </a:pPr>
            <a:r>
              <a:rPr lang="en-NZ" b="1" dirty="0"/>
              <a:t>Open source and community code: </a:t>
            </a:r>
            <a:r>
              <a:rPr lang="en-US" dirty="0"/>
              <a:t>Using</a:t>
            </a:r>
            <a:r>
              <a:rPr lang="en-US" baseline="0" dirty="0"/>
              <a:t> open source as much as possible </a:t>
            </a:r>
            <a:endParaRPr lang="en-NZ" b="1" dirty="0"/>
          </a:p>
          <a:p>
            <a:pPr marL="171450" indent="-171450">
              <a:buFont typeface="Wingdings" pitchFamily="2" charset="2"/>
              <a:buChar char="Ø"/>
            </a:pPr>
            <a:r>
              <a:rPr lang="en-US" baseline="0" dirty="0"/>
              <a:t>Means we can easily  share development between different partners in the project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baseline="0" dirty="0"/>
              <a:t>Benefit from community effort and feedback development done internally</a:t>
            </a:r>
          </a:p>
          <a:p>
            <a:endParaRPr lang="en-NZ" dirty="0"/>
          </a:p>
          <a:p>
            <a:r>
              <a:rPr lang="en-NZ" dirty="0"/>
              <a:t>These enable us to efficiently identify needs across our system, design optimal approach to tackle problems and, foremost, develop and implement solutions to common </a:t>
            </a:r>
            <a:r>
              <a:rPr lang="en-NZ" dirty="0" err="1"/>
              <a:t>challanges</a:t>
            </a:r>
            <a:r>
              <a:rPr lang="en-NZ" dirty="0"/>
              <a:t> we all face</a:t>
            </a:r>
          </a:p>
          <a:p>
            <a:endParaRPr lang="en-NZ" dirty="0"/>
          </a:p>
          <a:p>
            <a:pPr marL="171450" indent="-171450">
              <a:buFontTx/>
              <a:buChar char="-"/>
            </a:pPr>
            <a:r>
              <a:rPr lang="en-US" dirty="0"/>
              <a:t>Scientist or developer can conduct the end-to-end dev-test-deploy cycle</a:t>
            </a:r>
          </a:p>
          <a:p>
            <a:pPr marL="171450" indent="-171450">
              <a:buFontTx/>
              <a:buChar char="-"/>
            </a:pPr>
            <a:r>
              <a:rPr lang="en-US" dirty="0"/>
              <a:t>Minimal interdependencies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Continuous integration with quick and safe deploys</a:t>
            </a:r>
          </a:p>
          <a:p>
            <a:pPr marL="171450" indent="-171450">
              <a:buFontTx/>
              <a:buChar char="-"/>
            </a:pPr>
            <a:r>
              <a:rPr lang="en-US" dirty="0"/>
              <a:t>Easy modular maintainability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Sacalability</a:t>
            </a:r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Easy to plug and play new MOS systems and third party systems</a:t>
            </a:r>
          </a:p>
          <a:p>
            <a:endParaRPr lang="en-NZ" dirty="0"/>
          </a:p>
          <a:p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45526-D0F1-461B-8E54-5301959CA0E1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60323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challenges usually relates to;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45526-D0F1-461B-8E54-5301959CA0E1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80874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45526-D0F1-461B-8E54-5301959CA0E1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60323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Scheduling system based on time- and task- dependency</a:t>
            </a:r>
          </a:p>
          <a:p>
            <a:endParaRPr lang="en-NZ" dirty="0"/>
          </a:p>
          <a:p>
            <a:r>
              <a:rPr lang="en-NZ" dirty="0"/>
              <a:t>Based on </a:t>
            </a:r>
            <a:r>
              <a:rPr lang="en-N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Celery</a:t>
            </a: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python task-queue system that handle distribution of tasks (asynchronously or synchronously)</a:t>
            </a:r>
          </a:p>
          <a:p>
            <a:endParaRPr lang="en-N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- 500 tasks running daily (downloads, models, products) - ~ 200 swan nests (multi-guidance)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45526-D0F1-461B-8E54-5301959CA0E1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58104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Schism workflow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45526-D0F1-461B-8E54-5301959CA0E1}" type="slidenum">
              <a:rPr lang="en-NZ" smtClean="0"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37995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23 hydro models (including multi-guidance)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745526-D0F1-461B-8E54-5301959CA0E1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823444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project is a collaborative effort of experts from the </a:t>
            </a:r>
            <a:r>
              <a:rPr lang="en-N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Cawthron</a:t>
            </a: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Institute, NIWA and </a:t>
            </a:r>
            <a:r>
              <a:rPr lang="en-N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MetOcean</a:t>
            </a: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Solutions. A project to build connected land-river-sea models and provide a timely risk assessment of contamination to beaches and shellfish growing areas. </a:t>
            </a:r>
          </a:p>
          <a:p>
            <a:pPr marL="171450" indent="-171450">
              <a:buFontTx/>
              <a:buChar char="-"/>
            </a:pPr>
            <a:endParaRPr lang="en-N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en-N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Forecast System components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45526-D0F1-461B-8E54-5301959CA0E1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60323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SCHISM model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Potentially two different ensembles for the offshore ROMS data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="1" dirty="0"/>
              <a:t>We carried model development, operationalising and downstream data delivery</a:t>
            </a:r>
          </a:p>
          <a:p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NZ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45526-D0F1-461B-8E54-5301959CA0E1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60323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1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ll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A4C4B5-1AF5-4EAB-84BB-83282F0242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22A47BF-AF6E-4428-B626-56B3AA1D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4" y="2377674"/>
            <a:ext cx="7112330" cy="323972"/>
          </a:xfrm>
        </p:spPr>
        <p:txBody>
          <a:bodyPr>
            <a:normAutofit/>
          </a:bodyPr>
          <a:lstStyle>
            <a:lvl1pPr>
              <a:defRPr sz="247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NZ" dirty="0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8B31A62-4168-42E0-86A6-15FD190A30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42264" y="2754785"/>
            <a:ext cx="7112330" cy="385762"/>
          </a:xfrm>
        </p:spPr>
        <p:txBody>
          <a:bodyPr>
            <a:noAutofit/>
          </a:bodyPr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44590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CCBF71A-1FAB-40D8-854C-FEA6476A3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3325" y="6187129"/>
            <a:ext cx="479426" cy="269266"/>
          </a:xfrm>
          <a:prstGeom prst="rect">
            <a:avLst/>
          </a:prstGeom>
        </p:spPr>
      </p:pic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48A55F4-19FB-428C-AC92-F502299293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398" y="858311"/>
            <a:ext cx="6151562" cy="240239"/>
          </a:xfrm>
        </p:spPr>
        <p:txBody>
          <a:bodyPr>
            <a:noAutofit/>
          </a:bodyPr>
          <a:lstStyle>
            <a:lvl1pPr marL="0" indent="0">
              <a:buNone/>
              <a:defRPr sz="143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NZ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18AA947-BAE8-4028-92D1-70F4E28078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063" y="512280"/>
            <a:ext cx="6151562" cy="346031"/>
          </a:xfrm>
        </p:spPr>
        <p:txBody>
          <a:bodyPr>
            <a:normAutofit/>
          </a:bodyPr>
          <a:lstStyle>
            <a:lvl1pPr marL="0" indent="0">
              <a:buNone/>
              <a:defRPr sz="2470" b="1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88963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AB90D6-2A39-42BC-84AC-CEC590614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6B3E8D-D6D6-42A3-8348-9D7ECA192E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3325" y="6187129"/>
            <a:ext cx="479426" cy="269266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3A80552-4192-4E54-BACE-01B89A7198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063" y="512280"/>
            <a:ext cx="6151562" cy="346031"/>
          </a:xfrm>
        </p:spPr>
        <p:txBody>
          <a:bodyPr>
            <a:normAutofit/>
          </a:bodyPr>
          <a:lstStyle>
            <a:lvl1pPr marL="0" indent="0">
              <a:buNone/>
              <a:defRPr sz="2470" b="1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15FFEF65-3B32-4A80-9978-79DB9B0FCC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398" y="858311"/>
            <a:ext cx="6151562" cy="240239"/>
          </a:xfrm>
        </p:spPr>
        <p:txBody>
          <a:bodyPr>
            <a:noAutofit/>
          </a:bodyPr>
          <a:lstStyle>
            <a:lvl1pPr marL="0" indent="0">
              <a:buNone/>
              <a:defRPr sz="143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253984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CCBF71A-1FAB-40D8-854C-FEA6476A3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3325" y="6187129"/>
            <a:ext cx="479426" cy="269266"/>
          </a:xfrm>
          <a:prstGeom prst="rect">
            <a:avLst/>
          </a:prstGeom>
        </p:spPr>
      </p:pic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A3D8271E-75F1-46AD-A48F-EE5A1BFB35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399" y="1423820"/>
            <a:ext cx="7200900" cy="491594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NZ" dirty="0"/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48A55F4-19FB-428C-AC92-F502299293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398" y="858311"/>
            <a:ext cx="6151562" cy="240239"/>
          </a:xfrm>
        </p:spPr>
        <p:txBody>
          <a:bodyPr>
            <a:noAutofit/>
          </a:bodyPr>
          <a:lstStyle>
            <a:lvl1pPr marL="0" indent="0">
              <a:buNone/>
              <a:defRPr sz="143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NZ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18AA947-BAE8-4028-92D1-70F4E28078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063" y="512280"/>
            <a:ext cx="6151562" cy="346031"/>
          </a:xfrm>
        </p:spPr>
        <p:txBody>
          <a:bodyPr>
            <a:normAutofit/>
          </a:bodyPr>
          <a:lstStyle>
            <a:lvl1pPr marL="0" indent="0">
              <a:buNone/>
              <a:defRPr sz="2470" b="1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10262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AB90D6-2A39-42BC-84AC-CEC590614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6B3E8D-D6D6-42A3-8348-9D7ECA192E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3325" y="6187129"/>
            <a:ext cx="479426" cy="269266"/>
          </a:xfrm>
          <a:prstGeom prst="rect">
            <a:avLst/>
          </a:prstGeom>
        </p:spPr>
      </p:pic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A3D8271E-75F1-46AD-A48F-EE5A1BFB35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399" y="1423820"/>
            <a:ext cx="7200900" cy="4915946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3A80552-4192-4E54-BACE-01B89A7198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063" y="512280"/>
            <a:ext cx="6151562" cy="346031"/>
          </a:xfrm>
        </p:spPr>
        <p:txBody>
          <a:bodyPr>
            <a:normAutofit/>
          </a:bodyPr>
          <a:lstStyle>
            <a:lvl1pPr marL="0" indent="0">
              <a:buNone/>
              <a:defRPr sz="2470" b="1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15FFEF65-3B32-4A80-9978-79DB9B0FCC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398" y="858311"/>
            <a:ext cx="6151562" cy="240239"/>
          </a:xfrm>
        </p:spPr>
        <p:txBody>
          <a:bodyPr>
            <a:noAutofit/>
          </a:bodyPr>
          <a:lstStyle>
            <a:lvl1pPr marL="0" indent="0">
              <a:buNone/>
              <a:defRPr sz="143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17309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CCBF71A-1FAB-40D8-854C-FEA6476A3A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3325" y="6187129"/>
            <a:ext cx="479426" cy="269266"/>
          </a:xfrm>
          <a:prstGeom prst="rect">
            <a:avLst/>
          </a:prstGeom>
        </p:spPr>
      </p:pic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A3D8271E-75F1-46AD-A48F-EE5A1BFB35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399" y="1423820"/>
            <a:ext cx="7200900" cy="491594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48A55F4-19FB-428C-AC92-F502299293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398" y="858311"/>
            <a:ext cx="6151562" cy="240239"/>
          </a:xfrm>
        </p:spPr>
        <p:txBody>
          <a:bodyPr>
            <a:noAutofit/>
          </a:bodyPr>
          <a:lstStyle>
            <a:lvl1pPr marL="0" indent="0">
              <a:buNone/>
              <a:defRPr sz="143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NZ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18AA947-BAE8-4028-92D1-70F4E28078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063" y="512280"/>
            <a:ext cx="6151562" cy="346031"/>
          </a:xfrm>
        </p:spPr>
        <p:txBody>
          <a:bodyPr>
            <a:normAutofit/>
          </a:bodyPr>
          <a:lstStyle>
            <a:lvl1pPr marL="0" indent="0">
              <a:buNone/>
              <a:defRPr sz="2470" b="1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429741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51A001-ED6B-4F44-824C-F86F583423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A3D8271E-75F1-46AD-A48F-EE5A1BFB35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399" y="1423820"/>
            <a:ext cx="7200900" cy="4915946"/>
          </a:xfrm>
        </p:spPr>
        <p:txBody>
          <a:bodyPr>
            <a:normAutofit/>
          </a:bodyPr>
          <a:lstStyle>
            <a:lvl1pPr marL="342900" indent="-342900"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A48A55F4-19FB-428C-AC92-F502299293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398" y="858311"/>
            <a:ext cx="6151562" cy="240239"/>
          </a:xfrm>
        </p:spPr>
        <p:txBody>
          <a:bodyPr>
            <a:noAutofit/>
          </a:bodyPr>
          <a:lstStyle>
            <a:lvl1pPr marL="0" indent="0">
              <a:buNone/>
              <a:defRPr sz="143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NZ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18AA947-BAE8-4028-92D1-70F4E28078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063" y="512280"/>
            <a:ext cx="6151562" cy="346031"/>
          </a:xfrm>
        </p:spPr>
        <p:txBody>
          <a:bodyPr>
            <a:normAutofit/>
          </a:bodyPr>
          <a:lstStyle>
            <a:lvl1pPr marL="0" indent="0">
              <a:buNone/>
              <a:defRPr sz="2470" b="1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80B4B3-4B0A-45E8-A0A0-F7B19C6330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3325" y="6187129"/>
            <a:ext cx="479426" cy="2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2953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6B3E8D-D6D6-42A3-8348-9D7ECA192E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3325" y="6187129"/>
            <a:ext cx="479426" cy="269266"/>
          </a:xfrm>
          <a:prstGeom prst="rect">
            <a:avLst/>
          </a:prstGeom>
        </p:spPr>
      </p:pic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A3D8271E-75F1-46AD-A48F-EE5A1BFB35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399" y="1423820"/>
            <a:ext cx="7200900" cy="954107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3A80552-4192-4E54-BACE-01B89A7198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063" y="512280"/>
            <a:ext cx="6151562" cy="346031"/>
          </a:xfrm>
        </p:spPr>
        <p:txBody>
          <a:bodyPr>
            <a:normAutofit/>
          </a:bodyPr>
          <a:lstStyle>
            <a:lvl1pPr marL="0" indent="0">
              <a:buNone/>
              <a:defRPr sz="2470" b="1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15FFEF65-3B32-4A80-9978-79DB9B0FCC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398" y="858311"/>
            <a:ext cx="6151562" cy="240239"/>
          </a:xfrm>
        </p:spPr>
        <p:txBody>
          <a:bodyPr>
            <a:noAutofit/>
          </a:bodyPr>
          <a:lstStyle>
            <a:lvl1pPr marL="0" indent="0">
              <a:buNone/>
              <a:defRPr sz="143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NZ" dirty="0"/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0013B091-E2F2-410C-A784-B21125B8B8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063" y="2621294"/>
            <a:ext cx="7200900" cy="954107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68AA6E97-0E69-4A22-9B97-C080DDBE5C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063" y="3818768"/>
            <a:ext cx="7200900" cy="954107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5FC2608A-F300-40EA-854F-148AC8C9D5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063" y="5016242"/>
            <a:ext cx="7200900" cy="954107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67D5B30-F763-4814-9806-5686B089BB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15725" y="6339529"/>
            <a:ext cx="479426" cy="2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18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AB90D6-2A39-42BC-84AC-CEC590614C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6B3E8D-D6D6-42A3-8348-9D7ECA192E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3325" y="6187129"/>
            <a:ext cx="479426" cy="269266"/>
          </a:xfrm>
          <a:prstGeom prst="rect">
            <a:avLst/>
          </a:prstGeom>
        </p:spPr>
      </p:pic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A3D8271E-75F1-46AD-A48F-EE5A1BFB35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399" y="1423820"/>
            <a:ext cx="7200900" cy="954107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3A80552-4192-4E54-BACE-01B89A7198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063" y="512280"/>
            <a:ext cx="6151562" cy="346031"/>
          </a:xfrm>
        </p:spPr>
        <p:txBody>
          <a:bodyPr>
            <a:normAutofit/>
          </a:bodyPr>
          <a:lstStyle>
            <a:lvl1pPr marL="0" indent="0">
              <a:buNone/>
              <a:defRPr sz="2470" b="1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15FFEF65-3B32-4A80-9978-79DB9B0FCC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398" y="858311"/>
            <a:ext cx="6151562" cy="240239"/>
          </a:xfrm>
        </p:spPr>
        <p:txBody>
          <a:bodyPr>
            <a:noAutofit/>
          </a:bodyPr>
          <a:lstStyle>
            <a:lvl1pPr marL="0" indent="0">
              <a:buNone/>
              <a:defRPr sz="143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NZ" dirty="0"/>
          </a:p>
        </p:txBody>
      </p:sp>
      <p:sp>
        <p:nvSpPr>
          <p:cNvPr id="11" name="Text Placeholder 24">
            <a:extLst>
              <a:ext uri="{FF2B5EF4-FFF2-40B4-BE49-F238E27FC236}">
                <a16:creationId xmlns:a16="http://schemas.microsoft.com/office/drawing/2014/main" id="{0013B091-E2F2-410C-A784-B21125B8B8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063" y="2621294"/>
            <a:ext cx="7200900" cy="954107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68AA6E97-0E69-4A22-9B97-C080DDBE5C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063" y="3818768"/>
            <a:ext cx="7200900" cy="954107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13" name="Text Placeholder 24">
            <a:extLst>
              <a:ext uri="{FF2B5EF4-FFF2-40B4-BE49-F238E27FC236}">
                <a16:creationId xmlns:a16="http://schemas.microsoft.com/office/drawing/2014/main" id="{5FC2608A-F300-40EA-854F-148AC8C9D5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7063" y="5016242"/>
            <a:ext cx="7200900" cy="954107"/>
          </a:xfrm>
        </p:spPr>
        <p:txBody>
          <a:bodyPr>
            <a:normAutofit/>
          </a:bodyPr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82742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6B3E8D-D6D6-42A3-8348-9D7ECA192E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3325" y="6187129"/>
            <a:ext cx="479426" cy="269266"/>
          </a:xfrm>
          <a:prstGeom prst="rect">
            <a:avLst/>
          </a:prstGeom>
        </p:spPr>
      </p:pic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A3D8271E-75F1-46AD-A48F-EE5A1BFB35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399" y="1546090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1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3A80552-4192-4E54-BACE-01B89A7198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063" y="512280"/>
            <a:ext cx="6151562" cy="346031"/>
          </a:xfrm>
        </p:spPr>
        <p:txBody>
          <a:bodyPr>
            <a:normAutofit/>
          </a:bodyPr>
          <a:lstStyle>
            <a:lvl1pPr marL="0" indent="0">
              <a:buNone/>
              <a:defRPr sz="2470" b="1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15FFEF65-3B32-4A80-9978-79DB9B0FCC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398" y="858311"/>
            <a:ext cx="6151562" cy="240239"/>
          </a:xfrm>
        </p:spPr>
        <p:txBody>
          <a:bodyPr>
            <a:noAutofit/>
          </a:bodyPr>
          <a:lstStyle>
            <a:lvl1pPr marL="0" indent="0">
              <a:buNone/>
              <a:defRPr sz="143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NZ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67D5B30-F763-4814-9806-5686B089BB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15725" y="6339529"/>
            <a:ext cx="479426" cy="269266"/>
          </a:xfrm>
          <a:prstGeom prst="rect">
            <a:avLst/>
          </a:prstGeom>
        </p:spPr>
      </p:pic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647A5949-7C09-4B50-9C8F-BA6DA2327F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399" y="1763012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0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01759A23-10E7-4B80-91F5-D48F321B54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6985" y="2252657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1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382A986-73F6-456C-9A27-AB0C076131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985" y="2469579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0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0B258225-6CFC-40D2-B3B6-98492512EE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6985" y="2959224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1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E6B1E483-FAF7-4740-868D-54035C5664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985" y="3176146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0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3FA2540E-5316-4D16-861D-685A5C0EBEA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6985" y="3639117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1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2679BB7-A735-4005-B97B-446693AB46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985" y="3856039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0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3AFEA0EF-D18F-4656-A7A2-F35C6B3186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985" y="4345684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1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3A4B832D-6F60-4F80-93C6-35244F6E31B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6985" y="4562606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0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158F319A-0D41-454A-B2CC-10AFE3A53C9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6985" y="5026721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1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A1675E87-6A30-474C-864A-C331CF3F0CD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985" y="5243643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0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736314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256DA1F-BB56-4D04-BFC0-827294EA1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D3D622A-A4FF-49CF-B03E-0049795EC7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5792" y="6187129"/>
            <a:ext cx="479426" cy="269266"/>
          </a:xfrm>
          <a:prstGeom prst="rect">
            <a:avLst/>
          </a:prstGeom>
        </p:spPr>
      </p:pic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A3D8271E-75F1-46AD-A48F-EE5A1BFB35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399" y="1546090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1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3A80552-4192-4E54-BACE-01B89A7198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063" y="512280"/>
            <a:ext cx="6151562" cy="346031"/>
          </a:xfrm>
        </p:spPr>
        <p:txBody>
          <a:bodyPr>
            <a:normAutofit/>
          </a:bodyPr>
          <a:lstStyle>
            <a:lvl1pPr marL="0" indent="0">
              <a:buNone/>
              <a:defRPr sz="2470" b="1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15FFEF65-3B32-4A80-9978-79DB9B0FCC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398" y="858311"/>
            <a:ext cx="6151562" cy="240239"/>
          </a:xfrm>
        </p:spPr>
        <p:txBody>
          <a:bodyPr>
            <a:noAutofit/>
          </a:bodyPr>
          <a:lstStyle>
            <a:lvl1pPr marL="0" indent="0">
              <a:buNone/>
              <a:defRPr sz="143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NZ" dirty="0"/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647A5949-7C09-4B50-9C8F-BA6DA2327FB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7399" y="1763012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0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01759A23-10E7-4B80-91F5-D48F321B54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6985" y="2252657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1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382A986-73F6-456C-9A27-AB0C0761319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6985" y="2469579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0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0B258225-6CFC-40D2-B3B6-98492512EE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6985" y="2959224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1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E6B1E483-FAF7-4740-868D-54035C5664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985" y="3176146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0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3FA2540E-5316-4D16-861D-685A5C0EBEA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6985" y="3639117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1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D2679BB7-A735-4005-B97B-446693AB46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6985" y="3856039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0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3AFEA0EF-D18F-4656-A7A2-F35C6B3186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985" y="4345684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1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3A4B832D-6F60-4F80-93C6-35244F6E31B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6985" y="4562606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0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35" name="Text Placeholder 24">
            <a:extLst>
              <a:ext uri="{FF2B5EF4-FFF2-40B4-BE49-F238E27FC236}">
                <a16:creationId xmlns:a16="http://schemas.microsoft.com/office/drawing/2014/main" id="{158F319A-0D41-454A-B2CC-10AFE3A53C9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6985" y="5026721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1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A1675E87-6A30-474C-864A-C331CF3F0CD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985" y="5243643"/>
            <a:ext cx="6151226" cy="20903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0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6443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MetraWeath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52019B-FE15-4882-A762-DCB0FDFD8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22A47BF-AF6E-4428-B626-56B3AA1D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4" y="2377674"/>
            <a:ext cx="7112330" cy="323972"/>
          </a:xfrm>
        </p:spPr>
        <p:txBody>
          <a:bodyPr>
            <a:normAutofit/>
          </a:bodyPr>
          <a:lstStyle>
            <a:lvl1pPr>
              <a:defRPr sz="247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NZ" dirty="0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8B31A62-4168-42E0-86A6-15FD190A30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42264" y="2754785"/>
            <a:ext cx="7112330" cy="385762"/>
          </a:xfrm>
        </p:spPr>
        <p:txBody>
          <a:bodyPr>
            <a:noAutofit/>
          </a:bodyPr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085556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k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6B3E8D-D6D6-42A3-8348-9D7ECA192E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3325" y="6187129"/>
            <a:ext cx="479426" cy="269266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88FEAF7-5079-47A6-8CE2-01121E1D2719}"/>
              </a:ext>
            </a:extLst>
          </p:cNvPr>
          <p:cNvSpPr/>
          <p:nvPr userDrawn="1"/>
        </p:nvSpPr>
        <p:spPr>
          <a:xfrm>
            <a:off x="627063" y="1534353"/>
            <a:ext cx="6929645" cy="1322354"/>
          </a:xfrm>
          <a:prstGeom prst="roundRect">
            <a:avLst>
              <a:gd name="adj" fmla="val 514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NZ" sz="144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3A80552-4192-4E54-BACE-01B89A7198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063" y="512280"/>
            <a:ext cx="6151562" cy="346031"/>
          </a:xfrm>
        </p:spPr>
        <p:txBody>
          <a:bodyPr>
            <a:normAutofit/>
          </a:bodyPr>
          <a:lstStyle>
            <a:lvl1pPr marL="0" indent="0">
              <a:buNone/>
              <a:defRPr sz="2470" b="1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15FFEF65-3B32-4A80-9978-79DB9B0FCC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398" y="858311"/>
            <a:ext cx="6151562" cy="240239"/>
          </a:xfrm>
        </p:spPr>
        <p:txBody>
          <a:bodyPr>
            <a:noAutofit/>
          </a:bodyPr>
          <a:lstStyle>
            <a:lvl1pPr marL="0" indent="0">
              <a:buNone/>
              <a:defRPr sz="143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NZ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67D5B30-F763-4814-9806-5686B089BB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515725" y="6339529"/>
            <a:ext cx="479426" cy="269266"/>
          </a:xfrm>
          <a:prstGeom prst="rect">
            <a:avLst/>
          </a:prstGeom>
        </p:spPr>
      </p:pic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A1675E87-6A30-474C-864A-C331CF3F0CD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5897" y="1607819"/>
            <a:ext cx="6619996" cy="1154432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0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F4D14A8-61AD-4B79-B84E-9A207B89B26A}"/>
              </a:ext>
            </a:extLst>
          </p:cNvPr>
          <p:cNvSpPr/>
          <p:nvPr userDrawn="1"/>
        </p:nvSpPr>
        <p:spPr>
          <a:xfrm>
            <a:off x="627063" y="3102803"/>
            <a:ext cx="6929645" cy="1322354"/>
          </a:xfrm>
          <a:prstGeom prst="roundRect">
            <a:avLst>
              <a:gd name="adj" fmla="val 514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1AC3DB2A-A1B3-461D-B9C8-00B02089A2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5897" y="3176269"/>
            <a:ext cx="6619996" cy="1154432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0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1E1FD5E-BDC0-450E-B448-51AA777B2164}"/>
              </a:ext>
            </a:extLst>
          </p:cNvPr>
          <p:cNvSpPr/>
          <p:nvPr userDrawn="1"/>
        </p:nvSpPr>
        <p:spPr>
          <a:xfrm>
            <a:off x="627063" y="4677335"/>
            <a:ext cx="6929645" cy="1322354"/>
          </a:xfrm>
          <a:prstGeom prst="roundRect">
            <a:avLst>
              <a:gd name="adj" fmla="val 5142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5A1E8FEA-27B8-4DE5-BE83-4AD0C9E1096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95897" y="4750801"/>
            <a:ext cx="6619996" cy="1154432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0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984324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ock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3AF6655-F42C-4861-B906-168B440189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CD66C77E-C17B-454E-9ABC-631913FA04A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5792" y="6187129"/>
            <a:ext cx="479426" cy="26926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6B3E8D-D6D6-42A3-8348-9D7ECA192E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3325" y="6187129"/>
            <a:ext cx="479426" cy="269266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88FEAF7-5079-47A6-8CE2-01121E1D2719}"/>
              </a:ext>
            </a:extLst>
          </p:cNvPr>
          <p:cNvSpPr/>
          <p:nvPr userDrawn="1"/>
        </p:nvSpPr>
        <p:spPr>
          <a:xfrm>
            <a:off x="627063" y="1534353"/>
            <a:ext cx="6929645" cy="1322354"/>
          </a:xfrm>
          <a:prstGeom prst="roundRect">
            <a:avLst>
              <a:gd name="adj" fmla="val 51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3A80552-4192-4E54-BACE-01B89A7198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7063" y="512280"/>
            <a:ext cx="6151562" cy="346031"/>
          </a:xfrm>
        </p:spPr>
        <p:txBody>
          <a:bodyPr>
            <a:normAutofit/>
          </a:bodyPr>
          <a:lstStyle>
            <a:lvl1pPr marL="0" indent="0">
              <a:buNone/>
              <a:defRPr sz="2470" b="1">
                <a:solidFill>
                  <a:schemeClr val="bg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15FFEF65-3B32-4A80-9978-79DB9B0FCC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398" y="858311"/>
            <a:ext cx="6151562" cy="240239"/>
          </a:xfrm>
        </p:spPr>
        <p:txBody>
          <a:bodyPr>
            <a:noAutofit/>
          </a:bodyPr>
          <a:lstStyle>
            <a:lvl1pPr marL="0" indent="0">
              <a:buNone/>
              <a:defRPr sz="143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NZ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F67D5B30-F763-4814-9806-5686B089BB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15725" y="6339529"/>
            <a:ext cx="479426" cy="269266"/>
          </a:xfrm>
          <a:prstGeom prst="rect">
            <a:avLst/>
          </a:prstGeom>
        </p:spPr>
      </p:pic>
      <p:sp>
        <p:nvSpPr>
          <p:cNvPr id="36" name="Text Placeholder 24">
            <a:extLst>
              <a:ext uri="{FF2B5EF4-FFF2-40B4-BE49-F238E27FC236}">
                <a16:creationId xmlns:a16="http://schemas.microsoft.com/office/drawing/2014/main" id="{A1675E87-6A30-474C-864A-C331CF3F0CD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95897" y="1607819"/>
            <a:ext cx="6619996" cy="1154432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0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F4D14A8-61AD-4B79-B84E-9A207B89B26A}"/>
              </a:ext>
            </a:extLst>
          </p:cNvPr>
          <p:cNvSpPr/>
          <p:nvPr userDrawn="1"/>
        </p:nvSpPr>
        <p:spPr>
          <a:xfrm>
            <a:off x="627063" y="3102803"/>
            <a:ext cx="6929645" cy="1322354"/>
          </a:xfrm>
          <a:prstGeom prst="roundRect">
            <a:avLst>
              <a:gd name="adj" fmla="val 51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39" name="Text Placeholder 24">
            <a:extLst>
              <a:ext uri="{FF2B5EF4-FFF2-40B4-BE49-F238E27FC236}">
                <a16:creationId xmlns:a16="http://schemas.microsoft.com/office/drawing/2014/main" id="{1AC3DB2A-A1B3-461D-B9C8-00B02089A28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5897" y="3176269"/>
            <a:ext cx="6619996" cy="1154432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0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1E1FD5E-BDC0-450E-B448-51AA777B2164}"/>
              </a:ext>
            </a:extLst>
          </p:cNvPr>
          <p:cNvSpPr/>
          <p:nvPr userDrawn="1"/>
        </p:nvSpPr>
        <p:spPr>
          <a:xfrm>
            <a:off x="627063" y="4677335"/>
            <a:ext cx="6929645" cy="1322354"/>
          </a:xfrm>
          <a:prstGeom prst="roundRect">
            <a:avLst>
              <a:gd name="adj" fmla="val 514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5A1E8FEA-27B8-4DE5-BE83-4AD0C9E1096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95897" y="4750801"/>
            <a:ext cx="6619996" cy="1154432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30" b="0">
                <a:solidFill>
                  <a:schemeClr val="tx1"/>
                </a:solidFill>
              </a:defRPr>
            </a:lvl1pPr>
          </a:lstStyle>
          <a:p>
            <a:pPr lvl="0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109100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 MetOce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AA24446-C7F9-4B6F-83EA-86099A0064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54E72A-F53D-453E-AC43-531F61AFB990}"/>
              </a:ext>
            </a:extLst>
          </p:cNvPr>
          <p:cNvSpPr txBox="1"/>
          <p:nvPr userDrawn="1"/>
        </p:nvSpPr>
        <p:spPr>
          <a:xfrm>
            <a:off x="5018841" y="3194320"/>
            <a:ext cx="5292841" cy="47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70" b="1" dirty="0">
                <a:solidFill>
                  <a:schemeClr val="bg1"/>
                </a:solidFill>
                <a:latin typeface="+mj-lt"/>
              </a:rPr>
              <a:t>Thank you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DD877D0-831A-45EA-9D09-4287404D63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7721" y="3194320"/>
            <a:ext cx="4762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9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 MetSer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2CE851-F065-4365-A09F-F3F6D59C8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0"/>
            <a:ext cx="1218706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54E72A-F53D-453E-AC43-531F61AFB990}"/>
              </a:ext>
            </a:extLst>
          </p:cNvPr>
          <p:cNvSpPr txBox="1"/>
          <p:nvPr userDrawn="1"/>
        </p:nvSpPr>
        <p:spPr>
          <a:xfrm>
            <a:off x="5018841" y="3194320"/>
            <a:ext cx="5292841" cy="47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70" b="1" dirty="0">
                <a:solidFill>
                  <a:schemeClr val="bg1"/>
                </a:solidFill>
                <a:latin typeface="+mj-lt"/>
              </a:rPr>
              <a:t>Thank you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DD877D0-831A-45EA-9D09-4287404D63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7721" y="3194320"/>
            <a:ext cx="4762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98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over MetraWeath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1A0946-0986-4341-933C-189BEE6F04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54E72A-F53D-453E-AC43-531F61AFB990}"/>
              </a:ext>
            </a:extLst>
          </p:cNvPr>
          <p:cNvSpPr txBox="1"/>
          <p:nvPr userDrawn="1"/>
        </p:nvSpPr>
        <p:spPr>
          <a:xfrm>
            <a:off x="5018841" y="3194320"/>
            <a:ext cx="5292841" cy="472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70" b="1" dirty="0">
                <a:solidFill>
                  <a:schemeClr val="bg1"/>
                </a:solidFill>
                <a:latin typeface="+mj-lt"/>
              </a:rPr>
              <a:t>Thank you 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DD877D0-831A-45EA-9D09-4287404D63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7721" y="3194320"/>
            <a:ext cx="4762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30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2C35EE7-777B-4823-8F0D-235087468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9" r="21333" b="2279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FA611A5-4221-4519-A81D-13F6375C90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3325" y="6187129"/>
            <a:ext cx="479426" cy="2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93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861461-1DD8-4B38-B24F-D34884A0A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" t="6607" r="541" b="99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DC3B721-5534-4ACA-9266-23ECD35456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3325" y="6187129"/>
            <a:ext cx="479426" cy="2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3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8505F7-4DFB-4E00-A18B-E50B8BC2E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" r="1554" b="15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6FFEDD0-8352-4FC0-8C5A-4FA3475157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3325" y="6187129"/>
            <a:ext cx="479426" cy="2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09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MetServic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004CF0-C377-4893-BE61-B1EE52D345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22A47BF-AF6E-4428-B626-56B3AA1D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4" y="2377674"/>
            <a:ext cx="7112330" cy="323972"/>
          </a:xfrm>
        </p:spPr>
        <p:txBody>
          <a:bodyPr>
            <a:normAutofit/>
          </a:bodyPr>
          <a:lstStyle>
            <a:lvl1pPr>
              <a:defRPr sz="247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NZ" dirty="0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8B31A62-4168-42E0-86A6-15FD190A30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42264" y="2754785"/>
            <a:ext cx="7112330" cy="385762"/>
          </a:xfrm>
        </p:spPr>
        <p:txBody>
          <a:bodyPr>
            <a:noAutofit/>
          </a:bodyPr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63391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MetOcea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94B9C8-C868-46E5-8943-385D29ADC1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"/>
            <a:ext cx="12192000" cy="685443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22A47BF-AF6E-4428-B626-56B3AA1D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64" y="2377674"/>
            <a:ext cx="7112330" cy="323972"/>
          </a:xfrm>
        </p:spPr>
        <p:txBody>
          <a:bodyPr>
            <a:normAutofit/>
          </a:bodyPr>
          <a:lstStyle>
            <a:lvl1pPr>
              <a:defRPr sz="247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NZ" dirty="0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8B31A62-4168-42E0-86A6-15FD190A30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42264" y="2754785"/>
            <a:ext cx="7112330" cy="385762"/>
          </a:xfrm>
        </p:spPr>
        <p:txBody>
          <a:bodyPr>
            <a:noAutofit/>
          </a:bodyPr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6815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F349F51-A38A-4412-9718-362FEAE380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3570"/>
            <a:ext cx="12192000" cy="685443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22A47BF-AF6E-4428-B626-56B3AA1D8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5314" y="3062804"/>
            <a:ext cx="5214186" cy="323972"/>
          </a:xfrm>
        </p:spPr>
        <p:txBody>
          <a:bodyPr>
            <a:normAutofit/>
          </a:bodyPr>
          <a:lstStyle>
            <a:lvl1pPr>
              <a:defRPr sz="2470" b="1">
                <a:solidFill>
                  <a:schemeClr val="bg1"/>
                </a:solidFill>
                <a:latin typeface="+mj-lt"/>
              </a:defRPr>
            </a:lvl1pPr>
          </a:lstStyle>
          <a:p>
            <a:endParaRPr lang="en-NZ" dirty="0"/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78B31A62-4168-42E0-86A6-15FD190A30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85314" y="3439915"/>
            <a:ext cx="5214186" cy="385762"/>
          </a:xfrm>
        </p:spPr>
        <p:txBody>
          <a:bodyPr>
            <a:noAutofit/>
          </a:bodyPr>
          <a:lstStyle>
            <a:lvl1pPr marL="0" indent="0">
              <a:buNone/>
              <a:defRPr sz="19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792862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oping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con Loop R1">
            <a:hlinkClick r:id="" action="ppaction://media"/>
            <a:extLst>
              <a:ext uri="{FF2B5EF4-FFF2-40B4-BE49-F238E27FC236}">
                <a16:creationId xmlns:a16="http://schemas.microsoft.com/office/drawing/2014/main" id="{0E3BFE43-C0D9-463F-8FA3-4A99F22F5CDC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2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ceholde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9D07C4E-983A-4840-B805-70B64ED44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500" b="3500"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96BC0D1-00D8-4146-8D3B-EDE4653CE6E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63325" y="6187129"/>
            <a:ext cx="479426" cy="2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08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6C870D-8AC8-4852-B18C-518C01715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0C7BCD0-9F17-45E7-AB57-2EE6EDBC76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3325" y="6187129"/>
            <a:ext cx="479426" cy="2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19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43509C22-A024-4AEF-A2F7-4E5E8DA6F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363325" y="6187129"/>
            <a:ext cx="479426" cy="26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0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E654FA-FDB8-431A-BA6A-1C8B6A169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AFEA51-4F42-4C32-9F6D-B11DD9863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55F95C-9616-4F9D-BBCA-630922B58F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3B85B-B435-4F00-B5FB-ECB96946C8EC}" type="datetimeFigureOut">
              <a:rPr lang="en-NZ" smtClean="0"/>
              <a:t>15/04/19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FDCB5-451D-4FDC-8FBD-7C4A03B70F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469D3-5F67-4702-B041-BF1F95489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8E246-1D2E-4A9E-BA34-BF503647C20B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5683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58" r:id="rId7"/>
    <p:sldLayoutId id="2147483659" r:id="rId8"/>
    <p:sldLayoutId id="2147483657" r:id="rId9"/>
    <p:sldLayoutId id="2147483679" r:id="rId10"/>
    <p:sldLayoutId id="2147483680" r:id="rId11"/>
    <p:sldLayoutId id="2147483660" r:id="rId12"/>
    <p:sldLayoutId id="2147483661" r:id="rId13"/>
    <p:sldLayoutId id="2147483668" r:id="rId14"/>
    <p:sldLayoutId id="2147483669" r:id="rId15"/>
    <p:sldLayoutId id="2147483671" r:id="rId16"/>
    <p:sldLayoutId id="2147483670" r:id="rId17"/>
    <p:sldLayoutId id="2147483672" r:id="rId18"/>
    <p:sldLayoutId id="2147483673" r:id="rId19"/>
    <p:sldLayoutId id="2147483674" r:id="rId20"/>
    <p:sldLayoutId id="2147483675" r:id="rId21"/>
    <p:sldLayoutId id="2147483676" r:id="rId22"/>
    <p:sldLayoutId id="2147483677" r:id="rId23"/>
    <p:sldLayoutId id="2147483678" r:id="rId24"/>
    <p:sldLayoutId id="2147483649" r:id="rId25"/>
    <p:sldLayoutId id="2147483655" r:id="rId26"/>
    <p:sldLayoutId id="2147483656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263" y="2377673"/>
            <a:ext cx="7963737" cy="377111"/>
          </a:xfrm>
        </p:spPr>
        <p:txBody>
          <a:bodyPr>
            <a:noAutofit/>
          </a:bodyPr>
          <a:lstStyle/>
          <a:p>
            <a:r>
              <a:rPr lang="en-NZ" sz="3000" dirty="0"/>
              <a:t>An operational forecast system applying SCHISM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NZ" dirty="0" err="1"/>
              <a:t>Phellipe</a:t>
            </a:r>
            <a:r>
              <a:rPr lang="en-NZ" dirty="0"/>
              <a:t> Couto</a:t>
            </a:r>
          </a:p>
        </p:txBody>
      </p:sp>
    </p:spTree>
    <p:extLst>
      <p:ext uri="{BB962C8B-B14F-4D97-AF65-F5344CB8AC3E}">
        <p14:creationId xmlns:p14="http://schemas.microsoft.com/office/powerpoint/2010/main" val="4224986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D829926-9AA8-7745-8B20-C30150D1B2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" b="-2"/>
          <a:stretch/>
        </p:blipFill>
        <p:spPr>
          <a:xfrm>
            <a:off x="20" y="10"/>
            <a:ext cx="9141724" cy="6863475"/>
          </a:xfrm>
          <a:custGeom>
            <a:avLst/>
            <a:gdLst>
              <a:gd name="connsiteX0" fmla="*/ 0 w 9141744"/>
              <a:gd name="connsiteY0" fmla="*/ 0 h 6863485"/>
              <a:gd name="connsiteX1" fmla="*/ 5963051 w 9141744"/>
              <a:gd name="connsiteY1" fmla="*/ 0 h 6863485"/>
              <a:gd name="connsiteX2" fmla="*/ 9141744 w 9141744"/>
              <a:gd name="connsiteY2" fmla="*/ 6863485 h 6863485"/>
              <a:gd name="connsiteX3" fmla="*/ 0 w 9141744"/>
              <a:gd name="connsiteY3" fmla="*/ 6863485 h 6863485"/>
              <a:gd name="connsiteX4" fmla="*/ 0 w 9141744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1744" h="6863485">
                <a:moveTo>
                  <a:pt x="0" y="0"/>
                </a:moveTo>
                <a:lnTo>
                  <a:pt x="5963051" y="0"/>
                </a:lnTo>
                <a:lnTo>
                  <a:pt x="9141744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26C0C6-D570-C847-BB30-BB8C08BC7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r="14047" b="-2"/>
          <a:stretch/>
        </p:blipFill>
        <p:spPr>
          <a:xfrm>
            <a:off x="5790353" y="10"/>
            <a:ext cx="6401647" cy="6852984"/>
          </a:xfrm>
          <a:custGeom>
            <a:avLst/>
            <a:gdLst>
              <a:gd name="connsiteX0" fmla="*/ 354282 w 6401647"/>
              <a:gd name="connsiteY0" fmla="*/ 0 h 6852994"/>
              <a:gd name="connsiteX1" fmla="*/ 6401647 w 6401647"/>
              <a:gd name="connsiteY1" fmla="*/ 0 h 6852994"/>
              <a:gd name="connsiteX2" fmla="*/ 6401647 w 6401647"/>
              <a:gd name="connsiteY2" fmla="*/ 6852994 h 6852994"/>
              <a:gd name="connsiteX3" fmla="*/ 0 w 6401647"/>
              <a:gd name="connsiteY3" fmla="*/ 6852994 h 6852994"/>
              <a:gd name="connsiteX4" fmla="*/ 0 w 6401647"/>
              <a:gd name="connsiteY4" fmla="*/ 6852993 h 6852994"/>
              <a:gd name="connsiteX5" fmla="*/ 3528116 w 6401647"/>
              <a:gd name="connsiteY5" fmla="*/ 6852993 h 685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401647" h="6852994">
                <a:moveTo>
                  <a:pt x="354282" y="0"/>
                </a:moveTo>
                <a:lnTo>
                  <a:pt x="6401647" y="0"/>
                </a:lnTo>
                <a:lnTo>
                  <a:pt x="6401647" y="6852994"/>
                </a:lnTo>
                <a:lnTo>
                  <a:pt x="0" y="6852994"/>
                </a:lnTo>
                <a:lnTo>
                  <a:pt x="0" y="6852993"/>
                </a:lnTo>
                <a:lnTo>
                  <a:pt x="3528116" y="685299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38295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266;p40">
            <a:extLst>
              <a:ext uri="{FF2B5EF4-FFF2-40B4-BE49-F238E27FC236}">
                <a16:creationId xmlns:a16="http://schemas.microsoft.com/office/drawing/2014/main" id="{D5A662B4-B31B-5D4B-B8CE-75074001118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3879" y="331509"/>
            <a:ext cx="5738246" cy="58199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B1450A5-CDA0-174C-A9FF-636E20CE48CB}"/>
              </a:ext>
            </a:extLst>
          </p:cNvPr>
          <p:cNvGrpSpPr>
            <a:grpSpLocks noChangeAspect="1"/>
          </p:cNvGrpSpPr>
          <p:nvPr/>
        </p:nvGrpSpPr>
        <p:grpSpPr>
          <a:xfrm>
            <a:off x="4035785" y="760204"/>
            <a:ext cx="1751632" cy="756104"/>
            <a:chOff x="7315813" y="-412724"/>
            <a:chExt cx="3384290" cy="14617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3ECF39C-3A83-0940-8DE4-FDF66BD04E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5813" y="-412255"/>
              <a:ext cx="1549075" cy="46898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A455564-FA5C-1C4E-8BA4-6251848CC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9975" y="-412724"/>
              <a:ext cx="1810128" cy="46898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EB3F4AC-87E8-244C-88E9-207D0A8BD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5933" y="91452"/>
              <a:ext cx="1501322" cy="95759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C110F1B7-1347-7546-BDED-833FD1027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1477" y="91450"/>
              <a:ext cx="1560228" cy="957601"/>
            </a:xfrm>
            <a:prstGeom prst="rect">
              <a:avLst/>
            </a:prstGeom>
          </p:spPr>
        </p:pic>
      </p:grp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1C55A0A3-158A-7D48-A8BB-833E7EEC5CAD}"/>
              </a:ext>
            </a:extLst>
          </p:cNvPr>
          <p:cNvSpPr txBox="1">
            <a:spLocks/>
          </p:cNvSpPr>
          <p:nvPr/>
        </p:nvSpPr>
        <p:spPr>
          <a:xfrm>
            <a:off x="296175" y="281635"/>
            <a:ext cx="6603390" cy="775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7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600" dirty="0">
                <a:solidFill>
                  <a:schemeClr val="accent1">
                    <a:lumMod val="75000"/>
                  </a:schemeClr>
                </a:solidFill>
              </a:rPr>
              <a:t>Coupled current-wave model for under-keel clearance prediction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D55474A-0E28-8A47-82BB-AF44508D8E64}"/>
              </a:ext>
            </a:extLst>
          </p:cNvPr>
          <p:cNvSpPr txBox="1"/>
          <p:nvPr/>
        </p:nvSpPr>
        <p:spPr>
          <a:xfrm>
            <a:off x="396394" y="1725173"/>
            <a:ext cx="63405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Developed in collaboration with </a:t>
            </a:r>
            <a:r>
              <a:rPr lang="en-US" dirty="0" err="1"/>
              <a:t>Huy’s</a:t>
            </a:r>
            <a:r>
              <a:rPr lang="en-US" dirty="0"/>
              <a:t>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Grid resolution from ~10 m nearshore  to ~3 km offshore.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Defines navigational channel and intertidal areas.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Boundary conditions from regional ROMS and SWAN (~4km)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Atmospherics from 8km WRF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Model runs 4x a day out to 48 hours forecast horizon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FE076E32-9ECD-D64F-9684-3765F835D53D}"/>
              </a:ext>
            </a:extLst>
          </p:cNvPr>
          <p:cNvSpPr txBox="1">
            <a:spLocks/>
          </p:cNvSpPr>
          <p:nvPr/>
        </p:nvSpPr>
        <p:spPr>
          <a:xfrm>
            <a:off x="444186" y="1304509"/>
            <a:ext cx="5503291" cy="3760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7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200" dirty="0">
                <a:solidFill>
                  <a:schemeClr val="accent1">
                    <a:lumMod val="75000"/>
                  </a:schemeClr>
                </a:solidFill>
              </a:rPr>
              <a:t>2D model set-up</a:t>
            </a:r>
            <a:endParaRPr lang="en-NZ" sz="2200" baseline="30000" dirty="0"/>
          </a:p>
        </p:txBody>
      </p:sp>
      <p:grpSp>
        <p:nvGrpSpPr>
          <p:cNvPr id="43" name="Google Shape;262;p40">
            <a:extLst>
              <a:ext uri="{FF2B5EF4-FFF2-40B4-BE49-F238E27FC236}">
                <a16:creationId xmlns:a16="http://schemas.microsoft.com/office/drawing/2014/main" id="{EF68D17A-6649-6840-92B3-0A7DAC2140A7}"/>
              </a:ext>
            </a:extLst>
          </p:cNvPr>
          <p:cNvGrpSpPr>
            <a:grpSpLocks noChangeAspect="1"/>
          </p:cNvGrpSpPr>
          <p:nvPr/>
        </p:nvGrpSpPr>
        <p:grpSpPr>
          <a:xfrm>
            <a:off x="1181530" y="3462250"/>
            <a:ext cx="4319128" cy="3283808"/>
            <a:chOff x="0" y="860550"/>
            <a:chExt cx="2652424" cy="2016625"/>
          </a:xfrm>
        </p:grpSpPr>
        <p:pic>
          <p:nvPicPr>
            <p:cNvPr id="44" name="Google Shape;263;p40">
              <a:extLst>
                <a:ext uri="{FF2B5EF4-FFF2-40B4-BE49-F238E27FC236}">
                  <a16:creationId xmlns:a16="http://schemas.microsoft.com/office/drawing/2014/main" id="{F69054A1-138D-5347-84F3-2CD691450F42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0" y="860550"/>
              <a:ext cx="2652424" cy="20166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" name="Google Shape;264;p40">
              <a:extLst>
                <a:ext uri="{FF2B5EF4-FFF2-40B4-BE49-F238E27FC236}">
                  <a16:creationId xmlns:a16="http://schemas.microsoft.com/office/drawing/2014/main" id="{48AB0A6C-C8FB-DB4B-BA14-2F61CE6F08E4}"/>
                </a:ext>
              </a:extLst>
            </p:cNvPr>
            <p:cNvSpPr/>
            <p:nvPr/>
          </p:nvSpPr>
          <p:spPr>
            <a:xfrm>
              <a:off x="1213224" y="1443400"/>
              <a:ext cx="152700" cy="220200"/>
            </a:xfrm>
            <a:prstGeom prst="rect">
              <a:avLst/>
            </a:prstGeom>
            <a:noFill/>
            <a:ln w="1905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98462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88F2761-1678-8949-8346-D0616B623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957" y="0"/>
            <a:ext cx="9308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157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85A8613-6C83-CA4B-847E-1E505E999D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07" y="122059"/>
            <a:ext cx="4382220" cy="66496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0DAC7D-3047-C449-A18C-F945D1B638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11" y="1057374"/>
            <a:ext cx="3163739" cy="29686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A0B028-F49A-824C-90AB-8101126C50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035" y="4163767"/>
            <a:ext cx="6272447" cy="2607967"/>
          </a:xfrm>
          <a:prstGeom prst="rect">
            <a:avLst/>
          </a:prstGeom>
        </p:spPr>
      </p:pic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33150DF3-B1EF-9C47-ACCE-7422C6F560D7}"/>
              </a:ext>
            </a:extLst>
          </p:cNvPr>
          <p:cNvSpPr txBox="1">
            <a:spLocks/>
          </p:cNvSpPr>
          <p:nvPr/>
        </p:nvSpPr>
        <p:spPr>
          <a:xfrm>
            <a:off x="4905986" y="205715"/>
            <a:ext cx="7007637" cy="67548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7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800" dirty="0">
                <a:solidFill>
                  <a:schemeClr val="accent1">
                    <a:lumMod val="75000"/>
                  </a:schemeClr>
                </a:solidFill>
              </a:rPr>
              <a:t>So what it takes to get a SCHISM implementation operationalized?</a:t>
            </a:r>
          </a:p>
          <a:p>
            <a:endParaRPr lang="en-NZ" sz="3900" baseline="30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084DA4C-B091-3D49-BADB-434DD415700E}"/>
              </a:ext>
            </a:extLst>
          </p:cNvPr>
          <p:cNvSpPr txBox="1"/>
          <p:nvPr/>
        </p:nvSpPr>
        <p:spPr>
          <a:xfrm>
            <a:off x="7984834" y="1628696"/>
            <a:ext cx="40556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Application specific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Sys environment 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Input data definition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 </a:t>
            </a:r>
            <a:r>
              <a:rPr lang="en-US" dirty="0" err="1"/>
              <a:t>param</a:t>
            </a:r>
            <a:r>
              <a:rPr lang="en-US" dirty="0"/>
              <a:t>. Specifications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Feeds into model “wrapper”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Scheduler 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Dataset registration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2A10F26-636F-FF4B-9193-656E30621625}"/>
              </a:ext>
            </a:extLst>
          </p:cNvPr>
          <p:cNvSpPr txBox="1">
            <a:spLocks/>
          </p:cNvSpPr>
          <p:nvPr/>
        </p:nvSpPr>
        <p:spPr>
          <a:xfrm>
            <a:off x="7984833" y="1172101"/>
            <a:ext cx="3503355" cy="47601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7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200" dirty="0">
                <a:solidFill>
                  <a:schemeClr val="accent1">
                    <a:lumMod val="75000"/>
                  </a:schemeClr>
                </a:solidFill>
              </a:rPr>
              <a:t>1. Model implementation config.:</a:t>
            </a:r>
            <a:endParaRPr lang="en-NZ" sz="2200" baseline="30000" dirty="0"/>
          </a:p>
        </p:txBody>
      </p:sp>
    </p:spTree>
    <p:extLst>
      <p:ext uri="{BB962C8B-B14F-4D97-AF65-F5344CB8AC3E}">
        <p14:creationId xmlns:p14="http://schemas.microsoft.com/office/powerpoint/2010/main" val="3380442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5A3FF1-F549-6D40-BCC3-C6DBCBC40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333" y="119746"/>
            <a:ext cx="4299037" cy="6655546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2F5C60D-08E0-E845-87DD-D1E4975E3E0F}"/>
              </a:ext>
            </a:extLst>
          </p:cNvPr>
          <p:cNvSpPr txBox="1">
            <a:spLocks/>
          </p:cNvSpPr>
          <p:nvPr/>
        </p:nvSpPr>
        <p:spPr>
          <a:xfrm>
            <a:off x="4519850" y="383629"/>
            <a:ext cx="3008851" cy="675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7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800" dirty="0">
                <a:solidFill>
                  <a:schemeClr val="accent1">
                    <a:lumMod val="75000"/>
                  </a:schemeClr>
                </a:solidFill>
              </a:rPr>
              <a:t>2. Model wrapper</a:t>
            </a:r>
          </a:p>
          <a:p>
            <a:endParaRPr lang="en-NZ" sz="3900" baseline="30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61264E-221F-214F-A0C2-D4FCBDAC34A6}"/>
              </a:ext>
            </a:extLst>
          </p:cNvPr>
          <p:cNvSpPr txBox="1"/>
          <p:nvPr/>
        </p:nvSpPr>
        <p:spPr>
          <a:xfrm>
            <a:off x="4327818" y="4997043"/>
            <a:ext cx="3392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Streamlines model set-up steps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Performs integration with OPS and </a:t>
            </a:r>
            <a:r>
              <a:rPr lang="en-US" dirty="0" err="1"/>
              <a:t>Hindcast</a:t>
            </a:r>
            <a:r>
              <a:rPr lang="en-US" dirty="0"/>
              <a:t>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run standalone as well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B70FEA9F-4D2A-B44E-9EAB-490051BFA5A6}"/>
              </a:ext>
            </a:extLst>
          </p:cNvPr>
          <p:cNvSpPr txBox="1">
            <a:spLocks/>
          </p:cNvSpPr>
          <p:nvPr/>
        </p:nvSpPr>
        <p:spPr>
          <a:xfrm>
            <a:off x="4442405" y="1012807"/>
            <a:ext cx="2282393" cy="358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7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200" dirty="0">
                <a:solidFill>
                  <a:schemeClr val="accent1">
                    <a:lumMod val="75000"/>
                  </a:schemeClr>
                </a:solidFill>
              </a:rPr>
              <a:t>Core module:</a:t>
            </a:r>
            <a:endParaRPr lang="en-NZ" sz="2200" baseline="30000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141D962-DB62-9145-8189-D7945AFB7F0A}"/>
              </a:ext>
            </a:extLst>
          </p:cNvPr>
          <p:cNvSpPr txBox="1">
            <a:spLocks/>
          </p:cNvSpPr>
          <p:nvPr/>
        </p:nvSpPr>
        <p:spPr>
          <a:xfrm>
            <a:off x="4365625" y="4514239"/>
            <a:ext cx="3650779" cy="6389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7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000" dirty="0">
                <a:solidFill>
                  <a:schemeClr val="accent1">
                    <a:lumMod val="75000"/>
                  </a:schemeClr>
                </a:solidFill>
              </a:rPr>
              <a:t>‘Wrapper’ module:</a:t>
            </a:r>
            <a:endParaRPr lang="en-NZ" sz="2000" baseline="30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1FCE45-F461-DD48-ABA1-C0FB2F9215EF}"/>
              </a:ext>
            </a:extLst>
          </p:cNvPr>
          <p:cNvSpPr txBox="1"/>
          <p:nvPr/>
        </p:nvSpPr>
        <p:spPr>
          <a:xfrm>
            <a:off x="4414213" y="1407705"/>
            <a:ext cx="31637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 specific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Comprehensive  code follows model structure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Interacts with native model config templates behind-the-scene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Relevant code compartments are called based on model configs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ADF658-EC41-C640-8707-B3C5E2070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8" y="269925"/>
            <a:ext cx="4208622" cy="6355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64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0AA5F-0D59-ED40-9D2F-7EA63FABE9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063" y="1265747"/>
            <a:ext cx="10976358" cy="3468414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NZ" dirty="0"/>
          </a:p>
          <a:p>
            <a:pPr>
              <a:lnSpc>
                <a:spcPct val="150000"/>
              </a:lnSpc>
            </a:pPr>
            <a:r>
              <a:rPr lang="en-NZ" sz="2400" b="1" dirty="0"/>
              <a:t>Prospects for New Zealand national storm surge / inundation modelling system</a:t>
            </a:r>
          </a:p>
          <a:p>
            <a:pPr>
              <a:lnSpc>
                <a:spcPct val="150000"/>
              </a:lnSpc>
            </a:pPr>
            <a:r>
              <a:rPr lang="en-NZ" sz="2400" b="1" dirty="0"/>
              <a:t>Prospects for several current-wave coupled applications at regional and port scales</a:t>
            </a:r>
          </a:p>
          <a:p>
            <a:pPr>
              <a:lnSpc>
                <a:spcPct val="150000"/>
              </a:lnSpc>
            </a:pPr>
            <a:r>
              <a:rPr lang="en-NZ" sz="2400" b="1" dirty="0"/>
              <a:t>New developments around SCHISM coming along with Moana Project </a:t>
            </a:r>
          </a:p>
          <a:p>
            <a:pPr>
              <a:lnSpc>
                <a:spcPct val="150000"/>
              </a:lnSpc>
            </a:pPr>
            <a:r>
              <a:rPr lang="en-NZ" sz="2400" b="1" dirty="0"/>
              <a:t>Engaged In open-sourcing tools (</a:t>
            </a:r>
            <a:r>
              <a:rPr lang="en-NZ" sz="2400" b="1" dirty="0" err="1"/>
              <a:t>Wavespectra</a:t>
            </a:r>
            <a:r>
              <a:rPr lang="en-NZ" sz="2400" b="1" dirty="0"/>
              <a:t>)</a:t>
            </a:r>
          </a:p>
          <a:p>
            <a:pPr>
              <a:lnSpc>
                <a:spcPct val="150000"/>
              </a:lnSpc>
            </a:pPr>
            <a:r>
              <a:rPr lang="en-NZ" sz="2400" b="1" dirty="0"/>
              <a:t>Engaged in multiple cross-institutional research project collaborations</a:t>
            </a:r>
          </a:p>
          <a:p>
            <a:pPr>
              <a:lnSpc>
                <a:spcPct val="150000"/>
              </a:lnSpc>
            </a:pPr>
            <a:endParaRPr lang="en-NZ" sz="2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763BB4E-09CA-ED4D-B28C-CC17BEEA6A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6249" y="664080"/>
            <a:ext cx="6151562" cy="346031"/>
          </a:xfrm>
        </p:spPr>
        <p:txBody>
          <a:bodyPr>
            <a:noAutofit/>
          </a:bodyPr>
          <a:lstStyle/>
          <a:p>
            <a:r>
              <a:rPr lang="en-US" sz="2800" dirty="0"/>
              <a:t>Key points </a:t>
            </a:r>
          </a:p>
        </p:txBody>
      </p:sp>
    </p:spTree>
    <p:extLst>
      <p:ext uri="{BB962C8B-B14F-4D97-AF65-F5344CB8AC3E}">
        <p14:creationId xmlns:p14="http://schemas.microsoft.com/office/powerpoint/2010/main" val="30216013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096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C0214BC4-2CFA-A748-B836-90061595CA94}"/>
              </a:ext>
            </a:extLst>
          </p:cNvPr>
          <p:cNvGrpSpPr/>
          <p:nvPr/>
        </p:nvGrpSpPr>
        <p:grpSpPr>
          <a:xfrm>
            <a:off x="1521717" y="1616470"/>
            <a:ext cx="8951617" cy="4146055"/>
            <a:chOff x="1521717" y="1749470"/>
            <a:chExt cx="8951617" cy="4146055"/>
          </a:xfrm>
        </p:grpSpPr>
        <p:grpSp>
          <p:nvGrpSpPr>
            <p:cNvPr id="23" name="Google Shape;167;p30">
              <a:extLst>
                <a:ext uri="{FF2B5EF4-FFF2-40B4-BE49-F238E27FC236}">
                  <a16:creationId xmlns:a16="http://schemas.microsoft.com/office/drawing/2014/main" id="{C7B15A52-81B0-5B42-B685-A0616E811DED}"/>
                </a:ext>
              </a:extLst>
            </p:cNvPr>
            <p:cNvGrpSpPr/>
            <p:nvPr/>
          </p:nvGrpSpPr>
          <p:grpSpPr>
            <a:xfrm>
              <a:off x="1521717" y="1749470"/>
              <a:ext cx="8951617" cy="4146055"/>
              <a:chOff x="1392109" y="1600363"/>
              <a:chExt cx="8951617" cy="4146055"/>
            </a:xfrm>
          </p:grpSpPr>
          <p:sp>
            <p:nvSpPr>
              <p:cNvPr id="25" name="Google Shape;168;p30">
                <a:extLst>
                  <a:ext uri="{FF2B5EF4-FFF2-40B4-BE49-F238E27FC236}">
                    <a16:creationId xmlns:a16="http://schemas.microsoft.com/office/drawing/2014/main" id="{2E666F8E-777E-724D-B7F4-55FB70BAD13C}"/>
                  </a:ext>
                </a:extLst>
              </p:cNvPr>
              <p:cNvSpPr/>
              <p:nvPr/>
            </p:nvSpPr>
            <p:spPr>
              <a:xfrm>
                <a:off x="1546236" y="1858748"/>
                <a:ext cx="8797490" cy="1199833"/>
              </a:xfrm>
              <a:prstGeom prst="roundRect">
                <a:avLst>
                  <a:gd name="adj" fmla="val 16667"/>
                </a:avLst>
              </a:prstGeom>
              <a:solidFill>
                <a:srgbClr val="C0504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9;p30">
                <a:extLst>
                  <a:ext uri="{FF2B5EF4-FFF2-40B4-BE49-F238E27FC236}">
                    <a16:creationId xmlns:a16="http://schemas.microsoft.com/office/drawing/2014/main" id="{2A5A66EE-97F4-4448-9E60-556C0FC6E981}"/>
                  </a:ext>
                </a:extLst>
              </p:cNvPr>
              <p:cNvSpPr/>
              <p:nvPr/>
            </p:nvSpPr>
            <p:spPr>
              <a:xfrm>
                <a:off x="1546236" y="3123828"/>
                <a:ext cx="8797490" cy="1199833"/>
              </a:xfrm>
              <a:prstGeom prst="roundRect">
                <a:avLst>
                  <a:gd name="adj" fmla="val 16667"/>
                </a:avLst>
              </a:prstGeom>
              <a:solidFill>
                <a:srgbClr val="5EAF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70;p30">
                <a:extLst>
                  <a:ext uri="{FF2B5EF4-FFF2-40B4-BE49-F238E27FC236}">
                    <a16:creationId xmlns:a16="http://schemas.microsoft.com/office/drawing/2014/main" id="{714BF809-C06A-8749-91AB-01C1DB242996}"/>
                  </a:ext>
                </a:extLst>
              </p:cNvPr>
              <p:cNvSpPr/>
              <p:nvPr/>
            </p:nvSpPr>
            <p:spPr>
              <a:xfrm>
                <a:off x="1427278" y="2865443"/>
                <a:ext cx="492369" cy="461665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rgbClr val="5EAFA6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71;p30">
                <a:extLst>
                  <a:ext uri="{FF2B5EF4-FFF2-40B4-BE49-F238E27FC236}">
                    <a16:creationId xmlns:a16="http://schemas.microsoft.com/office/drawing/2014/main" id="{4DA090F0-77E9-E04E-BF34-C669340F4904}"/>
                  </a:ext>
                </a:extLst>
              </p:cNvPr>
              <p:cNvSpPr/>
              <p:nvPr/>
            </p:nvSpPr>
            <p:spPr>
              <a:xfrm>
                <a:off x="1427278" y="1600363"/>
                <a:ext cx="492369" cy="461665"/>
              </a:xfrm>
              <a:prstGeom prst="ellipse">
                <a:avLst/>
              </a:prstGeom>
              <a:solidFill>
                <a:schemeClr val="lt1"/>
              </a:solidFill>
              <a:ln w="19050" cap="flat" cmpd="sng">
                <a:solidFill>
                  <a:srgbClr val="C0504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72;p30">
                <a:extLst>
                  <a:ext uri="{FF2B5EF4-FFF2-40B4-BE49-F238E27FC236}">
                    <a16:creationId xmlns:a16="http://schemas.microsoft.com/office/drawing/2014/main" id="{0638DA37-B44E-CD43-BCCD-F6BC13FC9205}"/>
                  </a:ext>
                </a:extLst>
              </p:cNvPr>
              <p:cNvSpPr txBox="1"/>
              <p:nvPr/>
            </p:nvSpPr>
            <p:spPr>
              <a:xfrm>
                <a:off x="1392109" y="1631392"/>
                <a:ext cx="562706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sz="2000" b="1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73;p30">
                <a:extLst>
                  <a:ext uri="{FF2B5EF4-FFF2-40B4-BE49-F238E27FC236}">
                    <a16:creationId xmlns:a16="http://schemas.microsoft.com/office/drawing/2014/main" id="{F3E8C8AB-595C-2F4B-BF69-5C03E844EDE1}"/>
                  </a:ext>
                </a:extLst>
              </p:cNvPr>
              <p:cNvSpPr txBox="1"/>
              <p:nvPr/>
            </p:nvSpPr>
            <p:spPr>
              <a:xfrm>
                <a:off x="1889170" y="2031799"/>
                <a:ext cx="6801180" cy="861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chemeClr val="lt1"/>
                    </a:solidFill>
                  </a:rPr>
                  <a:t>Microservices (modular) architecture </a:t>
                </a:r>
                <a:endParaRPr sz="24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9" name="Google Shape;174;p30">
                <a:extLst>
                  <a:ext uri="{FF2B5EF4-FFF2-40B4-BE49-F238E27FC236}">
                    <a16:creationId xmlns:a16="http://schemas.microsoft.com/office/drawing/2014/main" id="{3D88D1A1-E679-9247-89DA-DA52FB3B1AB8}"/>
                  </a:ext>
                </a:extLst>
              </p:cNvPr>
              <p:cNvCxnSpPr/>
              <p:nvPr/>
            </p:nvCxnSpPr>
            <p:spPr>
              <a:xfrm>
                <a:off x="8931774" y="2031799"/>
                <a:ext cx="0" cy="85373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sp>
            <p:nvSpPr>
              <p:cNvPr id="40" name="Google Shape;175;p30">
                <a:extLst>
                  <a:ext uri="{FF2B5EF4-FFF2-40B4-BE49-F238E27FC236}">
                    <a16:creationId xmlns:a16="http://schemas.microsoft.com/office/drawing/2014/main" id="{CA2B9724-0A60-AD4B-90B9-408AA706FF67}"/>
                  </a:ext>
                </a:extLst>
              </p:cNvPr>
              <p:cNvSpPr txBox="1"/>
              <p:nvPr/>
            </p:nvSpPr>
            <p:spPr>
              <a:xfrm>
                <a:off x="1889170" y="3336598"/>
                <a:ext cx="6801180" cy="8617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>
                    <a:solidFill>
                      <a:schemeClr val="lt1"/>
                    </a:solidFill>
                  </a:rPr>
                  <a:t>Collaborative development and platforms</a:t>
                </a:r>
                <a:endParaRPr sz="2400"/>
              </a:p>
            </p:txBody>
          </p:sp>
          <p:cxnSp>
            <p:nvCxnSpPr>
              <p:cNvPr id="41" name="Google Shape;176;p30">
                <a:extLst>
                  <a:ext uri="{FF2B5EF4-FFF2-40B4-BE49-F238E27FC236}">
                    <a16:creationId xmlns:a16="http://schemas.microsoft.com/office/drawing/2014/main" id="{049E250D-D2A3-5246-B7F2-276999F1ECD4}"/>
                  </a:ext>
                </a:extLst>
              </p:cNvPr>
              <p:cNvCxnSpPr/>
              <p:nvPr/>
            </p:nvCxnSpPr>
            <p:spPr>
              <a:xfrm>
                <a:off x="8931774" y="3296879"/>
                <a:ext cx="0" cy="85373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lt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</p:cxnSp>
          <p:grpSp>
            <p:nvGrpSpPr>
              <p:cNvPr id="42" name="Google Shape;177;p30">
                <a:extLst>
                  <a:ext uri="{FF2B5EF4-FFF2-40B4-BE49-F238E27FC236}">
                    <a16:creationId xmlns:a16="http://schemas.microsoft.com/office/drawing/2014/main" id="{33C63103-EBEC-E242-BB16-015A6B003520}"/>
                  </a:ext>
                </a:extLst>
              </p:cNvPr>
              <p:cNvGrpSpPr/>
              <p:nvPr/>
            </p:nvGrpSpPr>
            <p:grpSpPr>
              <a:xfrm>
                <a:off x="1392109" y="4145980"/>
                <a:ext cx="8951617" cy="1600438"/>
                <a:chOff x="1461855" y="4133758"/>
                <a:chExt cx="8951617" cy="1600438"/>
              </a:xfrm>
            </p:grpSpPr>
            <p:sp>
              <p:nvSpPr>
                <p:cNvPr id="45" name="Google Shape;178;p30">
                  <a:extLst>
                    <a:ext uri="{FF2B5EF4-FFF2-40B4-BE49-F238E27FC236}">
                      <a16:creationId xmlns:a16="http://schemas.microsoft.com/office/drawing/2014/main" id="{91B1E1E3-4233-444D-AD50-403F23C8AE0F}"/>
                    </a:ext>
                  </a:extLst>
                </p:cNvPr>
                <p:cNvSpPr/>
                <p:nvPr/>
              </p:nvSpPr>
              <p:spPr>
                <a:xfrm>
                  <a:off x="1615982" y="4392143"/>
                  <a:ext cx="8797490" cy="1199833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7964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179;p30">
                  <a:extLst>
                    <a:ext uri="{FF2B5EF4-FFF2-40B4-BE49-F238E27FC236}">
                      <a16:creationId xmlns:a16="http://schemas.microsoft.com/office/drawing/2014/main" id="{9D93A608-87D2-214E-BE0A-F02AF1313A79}"/>
                    </a:ext>
                  </a:extLst>
                </p:cNvPr>
                <p:cNvSpPr txBox="1"/>
                <p:nvPr/>
              </p:nvSpPr>
              <p:spPr>
                <a:xfrm>
                  <a:off x="1972564" y="4595423"/>
                  <a:ext cx="6801180" cy="113877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lnSpc>
                      <a:spcPct val="12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400">
                      <a:solidFill>
                        <a:schemeClr val="lt1"/>
                      </a:solidFill>
                    </a:rPr>
                    <a:t>Open source and community code</a:t>
                  </a:r>
                  <a:endParaRPr sz="2400"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7" name="Google Shape;180;p30">
                  <a:extLst>
                    <a:ext uri="{FF2B5EF4-FFF2-40B4-BE49-F238E27FC236}">
                      <a16:creationId xmlns:a16="http://schemas.microsoft.com/office/drawing/2014/main" id="{471C8FC2-93DD-D941-9F07-E581FCA494AC}"/>
                    </a:ext>
                  </a:extLst>
                </p:cNvPr>
                <p:cNvCxnSpPr/>
                <p:nvPr/>
              </p:nvCxnSpPr>
              <p:spPr>
                <a:xfrm>
                  <a:off x="9001520" y="4565194"/>
                  <a:ext cx="0" cy="85373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chemeClr val="lt1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</p:cxnSp>
            <p:sp>
              <p:nvSpPr>
                <p:cNvPr id="48" name="Google Shape;181;p30">
                  <a:extLst>
                    <a:ext uri="{FF2B5EF4-FFF2-40B4-BE49-F238E27FC236}">
                      <a16:creationId xmlns:a16="http://schemas.microsoft.com/office/drawing/2014/main" id="{C6A97879-1E81-6342-9CA0-A605B0737AFA}"/>
                    </a:ext>
                  </a:extLst>
                </p:cNvPr>
                <p:cNvSpPr/>
                <p:nvPr/>
              </p:nvSpPr>
              <p:spPr>
                <a:xfrm>
                  <a:off x="1497024" y="4133758"/>
                  <a:ext cx="492369" cy="461665"/>
                </a:xfrm>
                <a:prstGeom prst="ellipse">
                  <a:avLst/>
                </a:prstGeom>
                <a:solidFill>
                  <a:schemeClr val="lt1"/>
                </a:solidFill>
                <a:ln w="19050" cap="flat" cmpd="sng">
                  <a:solidFill>
                    <a:srgbClr val="F79646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182;p30">
                  <a:extLst>
                    <a:ext uri="{FF2B5EF4-FFF2-40B4-BE49-F238E27FC236}">
                      <a16:creationId xmlns:a16="http://schemas.microsoft.com/office/drawing/2014/main" id="{90EBB58C-10F5-E745-B465-553D65FF985C}"/>
                    </a:ext>
                  </a:extLst>
                </p:cNvPr>
                <p:cNvSpPr txBox="1"/>
                <p:nvPr/>
              </p:nvSpPr>
              <p:spPr>
                <a:xfrm>
                  <a:off x="1461855" y="4174545"/>
                  <a:ext cx="562706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2000" b="1">
                      <a:solidFill>
                        <a:srgbClr val="595959"/>
                      </a:solidFill>
                      <a:latin typeface="Arial"/>
                      <a:ea typeface="Arial"/>
                      <a:cs typeface="Arial"/>
                      <a:sym typeface="Arial"/>
                    </a:rPr>
                    <a:t>3</a:t>
                  </a:r>
                  <a:endParaRPr sz="2000" b="1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3" name="Google Shape;183;p30">
                <a:extLst>
                  <a:ext uri="{FF2B5EF4-FFF2-40B4-BE49-F238E27FC236}">
                    <a16:creationId xmlns:a16="http://schemas.microsoft.com/office/drawing/2014/main" id="{F9078E9E-0A33-6F4E-BD93-A7F0266233E5}"/>
                  </a:ext>
                </a:extLst>
              </p:cNvPr>
              <p:cNvSpPr txBox="1"/>
              <p:nvPr/>
            </p:nvSpPr>
            <p:spPr>
              <a:xfrm>
                <a:off x="1392109" y="2891768"/>
                <a:ext cx="562706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1">
                    <a:solidFill>
                      <a:srgbClr val="595959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 sz="2000" b="1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67" name="Google Shape;186;p30">
              <a:extLst>
                <a:ext uri="{FF2B5EF4-FFF2-40B4-BE49-F238E27FC236}">
                  <a16:creationId xmlns:a16="http://schemas.microsoft.com/office/drawing/2014/main" id="{B2AD51A6-795E-E74F-A6BD-DB9EBF29B78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468566" y="2388414"/>
              <a:ext cx="445047" cy="4450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185;p30">
              <a:extLst>
                <a:ext uri="{FF2B5EF4-FFF2-40B4-BE49-F238E27FC236}">
                  <a16:creationId xmlns:a16="http://schemas.microsoft.com/office/drawing/2014/main" id="{533038E3-F0D6-6B44-A452-DB49800D0F89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468566" y="3647279"/>
              <a:ext cx="451143" cy="451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184;p30">
              <a:extLst>
                <a:ext uri="{FF2B5EF4-FFF2-40B4-BE49-F238E27FC236}">
                  <a16:creationId xmlns:a16="http://schemas.microsoft.com/office/drawing/2014/main" id="{937F0689-D1A9-FF4C-9A7E-ABB7480B9A44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403949" y="4863803"/>
              <a:ext cx="585267" cy="5791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" name="Text Placeholder 4">
            <a:extLst>
              <a:ext uri="{FF2B5EF4-FFF2-40B4-BE49-F238E27FC236}">
                <a16:creationId xmlns:a16="http://schemas.microsoft.com/office/drawing/2014/main" id="{F46469CE-2A51-9B4E-8F90-6EFAF9F95473}"/>
              </a:ext>
            </a:extLst>
          </p:cNvPr>
          <p:cNvSpPr txBox="1">
            <a:spLocks/>
          </p:cNvSpPr>
          <p:nvPr/>
        </p:nvSpPr>
        <p:spPr>
          <a:xfrm>
            <a:off x="318642" y="438468"/>
            <a:ext cx="7007637" cy="675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7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600" dirty="0">
                <a:solidFill>
                  <a:schemeClr val="accent1">
                    <a:lumMod val="75000"/>
                  </a:schemeClr>
                </a:solidFill>
              </a:rPr>
              <a:t>General tech principles</a:t>
            </a:r>
          </a:p>
          <a:p>
            <a:endParaRPr lang="en-NZ" sz="3900" baseline="30000" dirty="0"/>
          </a:p>
        </p:txBody>
      </p:sp>
    </p:spTree>
    <p:extLst>
      <p:ext uri="{BB962C8B-B14F-4D97-AF65-F5344CB8AC3E}">
        <p14:creationId xmlns:p14="http://schemas.microsoft.com/office/powerpoint/2010/main" val="3477921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230;p32">
            <a:extLst>
              <a:ext uri="{FF2B5EF4-FFF2-40B4-BE49-F238E27FC236}">
                <a16:creationId xmlns:a16="http://schemas.microsoft.com/office/drawing/2014/main" id="{C9209D9E-5E62-5844-9378-D7A6C3E5A4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7783426"/>
              </p:ext>
            </p:extLst>
          </p:nvPr>
        </p:nvGraphicFramePr>
        <p:xfrm>
          <a:off x="1148443" y="1295397"/>
          <a:ext cx="10287000" cy="43888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143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4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4A86E8"/>
                          </a:solidFill>
                        </a:rPr>
                        <a:t>Challenge</a:t>
                      </a:r>
                      <a:endParaRPr sz="1800" dirty="0">
                        <a:solidFill>
                          <a:srgbClr val="4A86E8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rgbClr val="4A86E8"/>
                          </a:solidFill>
                        </a:rPr>
                        <a:t>Solution</a:t>
                      </a:r>
                      <a:endParaRPr sz="1800" dirty="0">
                        <a:solidFill>
                          <a:srgbClr val="4A86E8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Reliability</a:t>
                      </a:r>
                      <a:endParaRPr dirty="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Clustered architecture. Cloud services. Rapidly deployable.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Monitoring</a:t>
                      </a:r>
                      <a:endParaRPr dirty="0"/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Monitoring infrastructure and interface</a:t>
                      </a: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Scheduling 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>
                          <a:solidFill>
                            <a:schemeClr val="dk1"/>
                          </a:solidFill>
                        </a:rPr>
                        <a:t>Scheduling infrastructure and interface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Compatibility and collaboration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Docker and </a:t>
                      </a:r>
                      <a:r>
                        <a:rPr lang="en-US" dirty="0" err="1"/>
                        <a:t>Github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Rapid deployment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Model interfaces and unified data architecture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Large compute requirements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Clustered and flexible compute platform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/>
                        <a:t>1000s of datasets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 err="1"/>
                        <a:t>MetaDataServer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TBs of data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Data APIs</a:t>
                      </a:r>
                      <a:endParaRPr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58FB66-B8CA-5740-A6CC-A4A4F019A533}"/>
              </a:ext>
            </a:extLst>
          </p:cNvPr>
          <p:cNvSpPr txBox="1">
            <a:spLocks/>
          </p:cNvSpPr>
          <p:nvPr/>
        </p:nvSpPr>
        <p:spPr>
          <a:xfrm>
            <a:off x="318642" y="438468"/>
            <a:ext cx="7007637" cy="675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7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600" dirty="0">
                <a:solidFill>
                  <a:schemeClr val="accent1">
                    <a:lumMod val="75000"/>
                  </a:schemeClr>
                </a:solidFill>
              </a:rPr>
              <a:t>Challenges + solutions</a:t>
            </a:r>
          </a:p>
          <a:p>
            <a:endParaRPr lang="en-NZ" sz="3900" baseline="30000" dirty="0"/>
          </a:p>
        </p:txBody>
      </p:sp>
    </p:spTree>
    <p:extLst>
      <p:ext uri="{BB962C8B-B14F-4D97-AF65-F5344CB8AC3E}">
        <p14:creationId xmlns:p14="http://schemas.microsoft.com/office/powerpoint/2010/main" val="3041362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9AF7F0B-951B-0640-BA7B-287AD9C2A4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24" y="996167"/>
            <a:ext cx="5728603" cy="5571067"/>
          </a:xfrm>
          <a:prstGeom prst="rect">
            <a:avLst/>
          </a:prstGeom>
        </p:spPr>
      </p:pic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A2C75B9-B58E-484C-A16C-944207F934A5}"/>
              </a:ext>
            </a:extLst>
          </p:cNvPr>
          <p:cNvSpPr txBox="1">
            <a:spLocks/>
          </p:cNvSpPr>
          <p:nvPr/>
        </p:nvSpPr>
        <p:spPr>
          <a:xfrm>
            <a:off x="286711" y="354286"/>
            <a:ext cx="4572671" cy="39029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7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800" dirty="0">
                <a:solidFill>
                  <a:schemeClr val="accent1">
                    <a:lumMod val="75000"/>
                  </a:schemeClr>
                </a:solidFill>
              </a:rPr>
              <a:t>Operational forecast workflow</a:t>
            </a:r>
          </a:p>
          <a:p>
            <a:endParaRPr lang="en-NZ" sz="3900" baseline="30000" dirty="0"/>
          </a:p>
        </p:txBody>
      </p:sp>
    </p:spTree>
    <p:extLst>
      <p:ext uri="{BB962C8B-B14F-4D97-AF65-F5344CB8AC3E}">
        <p14:creationId xmlns:p14="http://schemas.microsoft.com/office/powerpoint/2010/main" val="2807320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51;p35" descr="flower.png">
            <a:extLst>
              <a:ext uri="{FF2B5EF4-FFF2-40B4-BE49-F238E27FC236}">
                <a16:creationId xmlns:a16="http://schemas.microsoft.com/office/drawing/2014/main" id="{7FDC8167-C3B0-654B-A9A4-DB006FB28520}"/>
              </a:ext>
            </a:extLst>
          </p:cNvPr>
          <p:cNvPicPr preferRelativeResize="0"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3467" y="917425"/>
            <a:ext cx="10905066" cy="5179905"/>
          </a:xfrm>
          <a:prstGeom prst="rect">
            <a:avLst/>
          </a:prstGeom>
          <a:noFill/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756C658-FD20-884F-8F07-129D1E6B1C46}"/>
              </a:ext>
            </a:extLst>
          </p:cNvPr>
          <p:cNvSpPr txBox="1">
            <a:spLocks/>
          </p:cNvSpPr>
          <p:nvPr/>
        </p:nvSpPr>
        <p:spPr>
          <a:xfrm>
            <a:off x="534905" y="236721"/>
            <a:ext cx="4376729" cy="5470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7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600" dirty="0">
                <a:solidFill>
                  <a:schemeClr val="accent1">
                    <a:lumMod val="75000"/>
                  </a:schemeClr>
                </a:solidFill>
              </a:rPr>
              <a:t>Operational Scheduler</a:t>
            </a:r>
          </a:p>
          <a:p>
            <a:endParaRPr lang="en-NZ" sz="3900" baseline="30000" dirty="0"/>
          </a:p>
        </p:txBody>
      </p:sp>
    </p:spTree>
    <p:extLst>
      <p:ext uri="{BB962C8B-B14F-4D97-AF65-F5344CB8AC3E}">
        <p14:creationId xmlns:p14="http://schemas.microsoft.com/office/powerpoint/2010/main" val="2923897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7EEFF39-CAEA-A249-AC1B-64DAF34551C5}"/>
              </a:ext>
            </a:extLst>
          </p:cNvPr>
          <p:cNvSpPr txBox="1">
            <a:spLocks/>
          </p:cNvSpPr>
          <p:nvPr/>
        </p:nvSpPr>
        <p:spPr>
          <a:xfrm>
            <a:off x="464692" y="498793"/>
            <a:ext cx="7007637" cy="675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7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600" dirty="0">
                <a:solidFill>
                  <a:schemeClr val="accent1">
                    <a:lumMod val="75000"/>
                  </a:schemeClr>
                </a:solidFill>
              </a:rPr>
              <a:t>SCHISM forecast workflow</a:t>
            </a:r>
          </a:p>
          <a:p>
            <a:endParaRPr lang="en-NZ" sz="3900" baseline="30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44F9D8-C7B8-7B4F-8908-0A78718AE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7495"/>
            <a:ext cx="12192000" cy="256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36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2D33B9A-273B-B447-B043-A8BF5772B4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773102"/>
            <a:ext cx="10905066" cy="4198449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49E6DE5-DACB-BC45-8BBB-0A71506A1D5E}"/>
              </a:ext>
            </a:extLst>
          </p:cNvPr>
          <p:cNvSpPr txBox="1">
            <a:spLocks/>
          </p:cNvSpPr>
          <p:nvPr/>
        </p:nvSpPr>
        <p:spPr>
          <a:xfrm>
            <a:off x="521843" y="684531"/>
            <a:ext cx="5021708" cy="675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7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600" dirty="0">
                <a:solidFill>
                  <a:schemeClr val="accent1">
                    <a:lumMod val="75000"/>
                  </a:schemeClr>
                </a:solidFill>
              </a:rPr>
              <a:t>Hydro forecast models</a:t>
            </a:r>
          </a:p>
          <a:p>
            <a:endParaRPr lang="en-NZ" sz="3900" baseline="30000" dirty="0"/>
          </a:p>
        </p:txBody>
      </p:sp>
    </p:spTree>
    <p:extLst>
      <p:ext uri="{BB962C8B-B14F-4D97-AF65-F5344CB8AC3E}">
        <p14:creationId xmlns:p14="http://schemas.microsoft.com/office/powerpoint/2010/main" val="159582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123DE2A2-FEB9-1E4C-8998-8BB2C23C7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1" y="1298706"/>
            <a:ext cx="4243408" cy="437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E14ED0-5FED-3A4C-BED7-9A92B3546106}"/>
              </a:ext>
            </a:extLst>
          </p:cNvPr>
          <p:cNvSpPr txBox="1"/>
          <p:nvPr/>
        </p:nvSpPr>
        <p:spPr>
          <a:xfrm>
            <a:off x="104568" y="5726528"/>
            <a:ext cx="4217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1400" dirty="0"/>
              <a:t>Tasman and Golden Bays following flooding; existing and proposed aquaculture areas shown in white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0ED6FE-3250-D94B-899B-EB74A085167D}"/>
              </a:ext>
            </a:extLst>
          </p:cNvPr>
          <p:cNvSpPr txBox="1"/>
          <p:nvPr/>
        </p:nvSpPr>
        <p:spPr>
          <a:xfrm>
            <a:off x="5942743" y="1712845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NZ" b="1" dirty="0"/>
              <a:t>The problem: </a:t>
            </a:r>
            <a:r>
              <a:rPr lang="en-NZ" dirty="0"/>
              <a:t>closure criteria for aquaculture harvests are largely based of river flows – this likely leads to overly conservative closures.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BCD954-2C79-4B42-A270-84C858B17A0D}"/>
              </a:ext>
            </a:extLst>
          </p:cNvPr>
          <p:cNvSpPr txBox="1"/>
          <p:nvPr/>
        </p:nvSpPr>
        <p:spPr>
          <a:xfrm>
            <a:off x="5958509" y="2945280"/>
            <a:ext cx="381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NZ" b="1" dirty="0"/>
              <a:t>And: </a:t>
            </a:r>
            <a:r>
              <a:rPr lang="en-NZ" dirty="0"/>
              <a:t>Councils have similar problems and currently maker closure decisions based on limited or delayed information.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7DE67C-D1FC-DB4A-8099-D36FE4258E15}"/>
              </a:ext>
            </a:extLst>
          </p:cNvPr>
          <p:cNvSpPr txBox="1"/>
          <p:nvPr/>
        </p:nvSpPr>
        <p:spPr>
          <a:xfrm>
            <a:off x="6331218" y="1074378"/>
            <a:ext cx="4243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Tasman and Golden Bays – South Island NZ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14255D-1E31-114A-9500-F48747BAC30F}"/>
              </a:ext>
            </a:extLst>
          </p:cNvPr>
          <p:cNvSpPr txBox="1"/>
          <p:nvPr/>
        </p:nvSpPr>
        <p:spPr>
          <a:xfrm>
            <a:off x="7987862" y="4145795"/>
            <a:ext cx="381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NZ" b="1" dirty="0"/>
              <a:t>Forecast components</a:t>
            </a:r>
            <a:endParaRPr lang="en-NZ" dirty="0"/>
          </a:p>
          <a:p>
            <a:pPr marL="342900" indent="-342900" algn="just">
              <a:buFont typeface="+mj-lt"/>
              <a:buAutoNum type="arabicPeriod"/>
            </a:pPr>
            <a:r>
              <a:rPr lang="en-NZ" dirty="0"/>
              <a:t>Develop an operational catchment model to predict river flows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NZ" dirty="0"/>
              <a:t>Combined with bacterial loading model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NZ" dirty="0"/>
              <a:t>Integrate into a high-resolution hydrodynamic model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NZ" dirty="0"/>
              <a:t>Provide forecasts daily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87E604-E264-3744-97DA-931F9BAC49C2}"/>
              </a:ext>
            </a:extLst>
          </p:cNvPr>
          <p:cNvSpPr txBox="1"/>
          <p:nvPr/>
        </p:nvSpPr>
        <p:spPr>
          <a:xfrm>
            <a:off x="4631938" y="4633932"/>
            <a:ext cx="30616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NZ" b="1" dirty="0"/>
              <a:t>A solution: </a:t>
            </a:r>
            <a:r>
              <a:rPr lang="en-NZ" dirty="0"/>
              <a:t>Develop a dynamic management tool that enables and underpins refined harvest criteria.</a:t>
            </a:r>
          </a:p>
        </p:txBody>
      </p:sp>
      <p:pic>
        <p:nvPicPr>
          <p:cNvPr id="20" name="Picture 2" descr="Image result for cawthron">
            <a:extLst>
              <a:ext uri="{FF2B5EF4-FFF2-40B4-BE49-F238E27FC236}">
                <a16:creationId xmlns:a16="http://schemas.microsoft.com/office/drawing/2014/main" id="{AAA5E596-4EC8-BC4B-9E39-724519CDA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6" y="823047"/>
            <a:ext cx="1440000" cy="393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Image result for niwa logo">
            <a:extLst>
              <a:ext uri="{FF2B5EF4-FFF2-40B4-BE49-F238E27FC236}">
                <a16:creationId xmlns:a16="http://schemas.microsoft.com/office/drawing/2014/main" id="{F78906F9-0EE1-5C42-8D94-572D339FE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88" y="835141"/>
            <a:ext cx="1440000" cy="41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AF3439A-2964-4342-97E2-1D51E19FDF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134" y="902825"/>
            <a:ext cx="1440000" cy="29333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ABCA394-17B0-814E-9F8F-8DE7566BB5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21" y="121403"/>
            <a:ext cx="3441074" cy="675147"/>
          </a:xfrm>
          <a:prstGeom prst="rect">
            <a:avLst/>
          </a:prstGeom>
        </p:spPr>
      </p:pic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71F8C55-8146-F245-B2E2-FDA9B31D2F8E}"/>
              </a:ext>
            </a:extLst>
          </p:cNvPr>
          <p:cNvSpPr txBox="1">
            <a:spLocks/>
          </p:cNvSpPr>
          <p:nvPr/>
        </p:nvSpPr>
        <p:spPr>
          <a:xfrm>
            <a:off x="4641382" y="289145"/>
            <a:ext cx="7378262" cy="7756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7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600" dirty="0">
                <a:solidFill>
                  <a:schemeClr val="accent1">
                    <a:lumMod val="75000"/>
                  </a:schemeClr>
                </a:solidFill>
              </a:rPr>
              <a:t>Near Real-time forecasting of contamination risks to shellfish harvests and Beaches</a:t>
            </a:r>
          </a:p>
        </p:txBody>
      </p:sp>
    </p:spTree>
    <p:extLst>
      <p:ext uri="{BB962C8B-B14F-4D97-AF65-F5344CB8AC3E}">
        <p14:creationId xmlns:p14="http://schemas.microsoft.com/office/powerpoint/2010/main" val="3146354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>
            <a:extLst>
              <a:ext uri="{FF2B5EF4-FFF2-40B4-BE49-F238E27FC236}">
                <a16:creationId xmlns:a16="http://schemas.microsoft.com/office/drawing/2014/main" id="{D090D931-CF22-644E-A9B2-7E652E85D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352" y="196768"/>
            <a:ext cx="5663475" cy="3617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28470C3-5E92-6648-AD1D-F20AE3FA14D3}"/>
              </a:ext>
            </a:extLst>
          </p:cNvPr>
          <p:cNvSpPr txBox="1"/>
          <p:nvPr/>
        </p:nvSpPr>
        <p:spPr>
          <a:xfrm>
            <a:off x="5834143" y="4865285"/>
            <a:ext cx="63405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11 fluvial inputs into the nearshore marine environment.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Each draining a unique catchment.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Assimilates observational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Fifty different ensembles out to two days (48 hours)</a:t>
            </a: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DDEB7EFF-E02B-1944-8AD1-37EDE1A6F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18" y="3172590"/>
            <a:ext cx="4023672" cy="352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483E185C-8E2D-3C44-834D-A43B169C1D6D}"/>
              </a:ext>
            </a:extLst>
          </p:cNvPr>
          <p:cNvSpPr txBox="1">
            <a:spLocks/>
          </p:cNvSpPr>
          <p:nvPr/>
        </p:nvSpPr>
        <p:spPr>
          <a:xfrm>
            <a:off x="6252750" y="4463304"/>
            <a:ext cx="5503291" cy="3760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7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200" dirty="0">
                <a:solidFill>
                  <a:schemeClr val="accent1">
                    <a:lumMod val="75000"/>
                  </a:schemeClr>
                </a:solidFill>
              </a:rPr>
              <a:t>Catchment model and fluvial inputs (TOPNET)</a:t>
            </a:r>
            <a:endParaRPr lang="en-NZ" sz="2200" baseline="30000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7B2B065-DA1C-4245-9AF8-418822FED3C8}"/>
              </a:ext>
            </a:extLst>
          </p:cNvPr>
          <p:cNvSpPr txBox="1"/>
          <p:nvPr/>
        </p:nvSpPr>
        <p:spPr>
          <a:xfrm>
            <a:off x="156173" y="661525"/>
            <a:ext cx="63405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Grid resolution from ~10 m nearshore to ~1.5 km offshore.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Defines estuaries,  intertidal  areas, rivers and streams.</a:t>
            </a:r>
            <a:endParaRPr lang="en-N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Boundary conditions from 3km regional ROMS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Atmospherics from 4km WRF model </a:t>
            </a:r>
            <a:endParaRPr lang="en-N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11 freshwater discharge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Bacterial load/decay as GEN tracer (aiming FIB in the future)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/>
              <a:t>Model runs twice a day (00z, 12z) out to 48 hours forecast horizon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D676528-FC8B-B546-A26B-9AD7A7609717}"/>
              </a:ext>
            </a:extLst>
          </p:cNvPr>
          <p:cNvSpPr/>
          <p:nvPr/>
        </p:nvSpPr>
        <p:spPr>
          <a:xfrm>
            <a:off x="6372352" y="3840382"/>
            <a:ext cx="37546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dirty="0"/>
              <a:t>https://shiny.niwa.co.nz/nzrivermaps/</a:t>
            </a:r>
          </a:p>
        </p:txBody>
      </p:sp>
      <p:pic>
        <p:nvPicPr>
          <p:cNvPr id="39" name="Picture 6" descr="Image result for niwa logo">
            <a:extLst>
              <a:ext uri="{FF2B5EF4-FFF2-40B4-BE49-F238E27FC236}">
                <a16:creationId xmlns:a16="http://schemas.microsoft.com/office/drawing/2014/main" id="{A075FD36-CC02-A245-8F32-10A914CCB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218" y="230916"/>
            <a:ext cx="1743130" cy="50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FDD1D387-387B-4D4B-96A1-22B9CFFC15D5}"/>
              </a:ext>
            </a:extLst>
          </p:cNvPr>
          <p:cNvSpPr txBox="1">
            <a:spLocks/>
          </p:cNvSpPr>
          <p:nvPr/>
        </p:nvSpPr>
        <p:spPr>
          <a:xfrm>
            <a:off x="444184" y="240468"/>
            <a:ext cx="5503291" cy="3760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7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NZ" sz="2200" dirty="0">
                <a:solidFill>
                  <a:schemeClr val="accent1">
                    <a:lumMod val="75000"/>
                  </a:schemeClr>
                </a:solidFill>
              </a:rPr>
              <a:t>3D model set-up</a:t>
            </a:r>
            <a:endParaRPr lang="en-NZ" sz="2200" baseline="30000" dirty="0"/>
          </a:p>
        </p:txBody>
      </p:sp>
    </p:spTree>
    <p:extLst>
      <p:ext uri="{BB962C8B-B14F-4D97-AF65-F5344CB8AC3E}">
        <p14:creationId xmlns:p14="http://schemas.microsoft.com/office/powerpoint/2010/main" val="2736964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etService Colour">
      <a:dk1>
        <a:srgbClr val="152344"/>
      </a:dk1>
      <a:lt1>
        <a:sysClr val="window" lastClr="FFFFFF"/>
      </a:lt1>
      <a:dk2>
        <a:srgbClr val="233563"/>
      </a:dk2>
      <a:lt2>
        <a:srgbClr val="2C5989"/>
      </a:lt2>
      <a:accent1>
        <a:srgbClr val="6676A4"/>
      </a:accent1>
      <a:accent2>
        <a:srgbClr val="6676A4"/>
      </a:accent2>
      <a:accent3>
        <a:srgbClr val="6676A4"/>
      </a:accent3>
      <a:accent4>
        <a:srgbClr val="6676A4"/>
      </a:accent4>
      <a:accent5>
        <a:srgbClr val="6676A4"/>
      </a:accent5>
      <a:accent6>
        <a:srgbClr val="6676A4"/>
      </a:accent6>
      <a:hlink>
        <a:srgbClr val="FFFFFF"/>
      </a:hlink>
      <a:folHlink>
        <a:srgbClr val="6676A4"/>
      </a:folHlink>
    </a:clrScheme>
    <a:fontScheme name="Metservice Font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1068</Words>
  <Application>Microsoft Macintosh PowerPoint</Application>
  <PresentationFormat>Widescreen</PresentationFormat>
  <Paragraphs>163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Open Sans</vt:lpstr>
      <vt:lpstr>Wingdings</vt:lpstr>
      <vt:lpstr>Office Theme</vt:lpstr>
      <vt:lpstr>An operational forecast system applying SCHISM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operational forecast system applying SCHISM</dc:title>
  <dc:creator>Phellipe Couto</dc:creator>
  <cp:lastModifiedBy>Phellipe Couto</cp:lastModifiedBy>
  <cp:revision>35</cp:revision>
  <dcterms:created xsi:type="dcterms:W3CDTF">2019-04-15T05:44:39Z</dcterms:created>
  <dcterms:modified xsi:type="dcterms:W3CDTF">2019-04-15T14:22:25Z</dcterms:modified>
</cp:coreProperties>
</file>