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5" r:id="rId4"/>
    <p:sldMasterId id="2147484139" r:id="rId5"/>
  </p:sldMasterIdLst>
  <p:notesMasterIdLst>
    <p:notesMasterId r:id="rId18"/>
  </p:notesMasterIdLst>
  <p:handoutMasterIdLst>
    <p:handoutMasterId r:id="rId19"/>
  </p:handoutMasterIdLst>
  <p:sldIdLst>
    <p:sldId id="404" r:id="rId6"/>
    <p:sldId id="402" r:id="rId7"/>
    <p:sldId id="406" r:id="rId8"/>
    <p:sldId id="403" r:id="rId9"/>
    <p:sldId id="405" r:id="rId10"/>
    <p:sldId id="413" r:id="rId11"/>
    <p:sldId id="411" r:id="rId12"/>
    <p:sldId id="414" r:id="rId13"/>
    <p:sldId id="415" r:id="rId14"/>
    <p:sldId id="407" r:id="rId15"/>
    <p:sldId id="412" r:id="rId16"/>
    <p:sldId id="275" r:id="rId17"/>
  </p:sldIdLst>
  <p:sldSz cx="18288000" cy="10287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8164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163284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24492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3265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4082110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4898532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5714954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6531376" algn="l" defTabSz="1632844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DDDDD"/>
    <a:srgbClr val="E6E6E6"/>
    <a:srgbClr val="3D7296"/>
    <a:srgbClr val="6A9EC2"/>
    <a:srgbClr val="00395E"/>
    <a:srgbClr val="F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1" autoAdjust="0"/>
    <p:restoredTop sz="84425" autoAdjust="0"/>
  </p:normalViewPr>
  <p:slideViewPr>
    <p:cSldViewPr snapToGrid="0" snapToObjects="1">
      <p:cViewPr varScale="1">
        <p:scale>
          <a:sx n="49" d="100"/>
          <a:sy n="49" d="100"/>
        </p:scale>
        <p:origin x="125" y="62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SPACE</a:t>
            </a:r>
          </a:p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18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7B005-BFFD-DA41-8E10-12091077A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43701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0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3752D-273C-F748-A353-D7EF29A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-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16" y="657617"/>
            <a:ext cx="7547212" cy="2099231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689911" y="4121624"/>
            <a:ext cx="8077200" cy="5845545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3" y="1"/>
            <a:ext cx="8991600" cy="10286999"/>
          </a:xfrm>
          <a:prstGeom prst="rect">
            <a:avLst/>
          </a:prstGeom>
        </p:spPr>
        <p:txBody>
          <a:bodyPr lIns="163284" tIns="81642" rIns="163284" bIns="81642"/>
          <a:lstStyle>
            <a:lvl1pPr marL="0" indent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5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E7C25-90F8-1D40-93DE-171CAE242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39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 b="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27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8000">
                <a:solidFill>
                  <a:srgbClr val="6A9E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 sz="50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43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2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2756848"/>
            <a:ext cx="15773400" cy="4476465"/>
          </a:xfrm>
          <a:prstGeom prst="rect">
            <a:avLst/>
          </a:prstGeom>
        </p:spPr>
        <p:txBody>
          <a:bodyPr/>
          <a:lstStyle>
            <a:lvl1pPr>
              <a:defRPr sz="35000" b="1">
                <a:solidFill>
                  <a:srgbClr val="3D7296"/>
                </a:solidFill>
              </a:defRPr>
            </a:lvl1pPr>
          </a:lstStyle>
          <a:p>
            <a:r>
              <a:rPr lang="en-US" dirty="0"/>
              <a:t>10,000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409700" y="7872756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Units of measurement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409700" y="1325562"/>
            <a:ext cx="15773399" cy="15836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Intro text</a:t>
            </a:r>
          </a:p>
        </p:txBody>
      </p:sp>
    </p:spTree>
    <p:extLst>
      <p:ext uri="{BB962C8B-B14F-4D97-AF65-F5344CB8AC3E}">
        <p14:creationId xmlns:p14="http://schemas.microsoft.com/office/powerpoint/2010/main" val="421185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2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7223369"/>
            <a:ext cx="18288000" cy="21920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500" b="0" i="1" kern="700" spc="45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4" y="2625636"/>
            <a:ext cx="16476988" cy="21050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6500" b="1" i="0" spc="-600" baseline="0">
                <a:solidFill>
                  <a:schemeClr val="accent1"/>
                </a:solidFill>
              </a:defRPr>
            </a:lvl1pPr>
            <a:lvl2pPr marL="68579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2pPr>
            <a:lvl3pPr marL="1371590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3pPr>
            <a:lvl4pPr marL="2057384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4pPr>
            <a:lvl5pPr marL="2743178" indent="0">
              <a:buFontTx/>
              <a:buNone/>
              <a:defRPr sz="16500" b="1" i="0" spc="-82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42" y="5037618"/>
            <a:ext cx="12621532" cy="923925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39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981876" y="2840282"/>
            <a:ext cx="9864684" cy="54054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kern="800" spc="63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943929" y="5781075"/>
            <a:ext cx="3394746" cy="49182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3943928" y="6218469"/>
            <a:ext cx="3636500" cy="54897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415267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7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/>
          </p:cNvPr>
          <p:cNvSpPr txBox="1"/>
          <p:nvPr userDrawn="1"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391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lIns="163284" tIns="81642" rIns="163284" bIns="81642" anchor="t"/>
          <a:lstStyle>
            <a:lvl1pPr algn="l">
              <a:defRPr sz="7100" b="1" cap="all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lIns="163284" tIns="81642" rIns="163284" bIns="81642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7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5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lIns="163284" tIns="81642" rIns="163284" bIns="81642"/>
          <a:lstStyle>
            <a:lvl1pPr algn="l">
              <a:defRPr sz="7200" b="1">
                <a:solidFill>
                  <a:srgbClr val="0039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lIns="163284" tIns="81642" rIns="163284" bIns="8164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E17BF-62EF-294C-AC68-AEF695F02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4" y="9210163"/>
            <a:ext cx="5140446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3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  <p:sldLayoutId id="2147484151" r:id="rId4"/>
    <p:sldLayoutId id="2147484012" r:id="rId5"/>
    <p:sldLayoutId id="2147484148" r:id="rId6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  <a:alpha val="4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4" r:id="rId4"/>
    <p:sldLayoutId id="2147484152" r:id="rId5"/>
    <p:sldLayoutId id="2147484154" r:id="rId6"/>
    <p:sldLayoutId id="2147484145" r:id="rId7"/>
    <p:sldLayoutId id="2147484146" r:id="rId8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Z6ZnWjqXWAhUQ02MKHb4eBQsQjRwIBw&amp;url=https://www.army.mil/article/41389/corps-approves-sacramento-area-levee-vegetation-variance/&amp;psig=AFQjCNHGmgUV3D4T9MeQaw_VVDTlrOqX1Q&amp;ust=150549354185966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718560"/>
            <a:ext cx="15087600" cy="2169994"/>
          </a:xfrm>
        </p:spPr>
        <p:txBody>
          <a:bodyPr/>
          <a:lstStyle/>
          <a:p>
            <a:r>
              <a:rPr lang="en-US" dirty="0"/>
              <a:t>Hydraulic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95" y="3298287"/>
            <a:ext cx="16572930" cy="968991"/>
          </a:xfrm>
        </p:spPr>
        <p:txBody>
          <a:bodyPr/>
          <a:lstStyle/>
          <a:p>
            <a:pPr algn="ctr"/>
            <a:r>
              <a:rPr lang="en-US" sz="4000" dirty="0"/>
              <a:t>Concepts and configuration</a:t>
            </a:r>
            <a:endParaRPr lang="en-US" sz="4400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530072" y="561001"/>
            <a:ext cx="961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CALIFORNIA DEPARTMENT OF WATER RESOURCES</a:t>
            </a:r>
          </a:p>
        </p:txBody>
      </p:sp>
      <p:pic>
        <p:nvPicPr>
          <p:cNvPr id="8" name="Picture 2" descr="Image result for sacramento levees">
            <a:hlinkClick r:id="rId2"/>
            <a:extLst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 b="51415"/>
          <a:stretch/>
        </p:blipFill>
        <p:spPr bwMode="auto">
          <a:xfrm>
            <a:off x="0" y="4550467"/>
            <a:ext cx="18288000" cy="445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/>
          </p:cNvPr>
          <p:cNvSpPr txBox="1"/>
          <p:nvPr/>
        </p:nvSpPr>
        <p:spPr>
          <a:xfrm>
            <a:off x="6798134" y="9291924"/>
            <a:ext cx="1072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Eli Ateljevich, Bay Delta Office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FB2F4-B9EF-4C3C-9A4A-0512DAD9F1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467"/>
            <a:ext cx="7254380" cy="4539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F64AA9-E19B-44C6-9834-5E673B9CE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/>
          <a:stretch/>
        </p:blipFill>
        <p:spPr>
          <a:xfrm>
            <a:off x="11620763" y="4543708"/>
            <a:ext cx="6726350" cy="4545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12A5CD-0EB7-47A1-AA31-DD0B01F504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"/>
          <a:stretch/>
        </p:blipFill>
        <p:spPr>
          <a:xfrm>
            <a:off x="6245758" y="4521478"/>
            <a:ext cx="5641442" cy="45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7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33E3-EED3-4FBC-ADFA-381A50F5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Piers and Drag-inducing Structures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15EB462-D538-4858-A90A-1661CE509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49027"/>
                <a:ext cx="17132968" cy="6788945"/>
              </a:xfrm>
            </p:spPr>
            <p:txBody>
              <a:bodyPr/>
              <a:lstStyle/>
              <a:p>
                <a:r>
                  <a:rPr lang="en-US" dirty="0"/>
                  <a:t>Drag forces formulas reasonable parameterization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Emergent SAV uses same assumption: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Define large height to make emergent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Density and diameter for A (area)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Note turbulence production term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Range of validity?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115EB462-D538-4858-A90A-1661CE509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49027"/>
                <a:ext cx="17132968" cy="6788945"/>
              </a:xfrm>
              <a:blipFill>
                <a:blip r:embed="rId2"/>
                <a:stretch>
                  <a:fillRect l="-1423" t="-2154" r="-1103" b="-1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85B5DADC-8F4D-44BB-880B-05371120A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937" y="6138121"/>
            <a:ext cx="5608431" cy="37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AB06-589B-4FF8-91E2-AC128F3B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A46D-4735-4705-A140-ED9F69D1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Eli.Ateljevich@water.ca.gov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A24C1F-66E6-4140-B30A-4C9C24E2B154}"/>
              </a:ext>
            </a:extLst>
          </p:cNvPr>
          <p:cNvGrpSpPr/>
          <p:nvPr/>
        </p:nvGrpSpPr>
        <p:grpSpPr>
          <a:xfrm>
            <a:off x="7977351" y="3578772"/>
            <a:ext cx="10854731" cy="6605264"/>
            <a:chOff x="1793311" y="96252"/>
            <a:chExt cx="14846157" cy="10287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00C514-972B-496A-8330-D4B436C9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311" y="96252"/>
              <a:ext cx="14846157" cy="10287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676D3C-ECD9-4D50-A88C-EC931BE6893D}"/>
                </a:ext>
              </a:extLst>
            </p:cNvPr>
            <p:cNvSpPr/>
            <p:nvPr/>
          </p:nvSpPr>
          <p:spPr>
            <a:xfrm rot="5400000">
              <a:off x="11688512" y="8325575"/>
              <a:ext cx="96253" cy="593558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C0124B-D6AC-498D-A974-7E0A3F472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4287" y="6837189"/>
              <a:ext cx="155367" cy="3609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661644-B61A-43F0-A664-D4F963417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40301">
              <a:off x="12182052" y="7049198"/>
              <a:ext cx="155367" cy="36092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CF706A-1E5B-492A-8FCD-D2695BCB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31186">
              <a:off x="13260281" y="6926744"/>
              <a:ext cx="155367" cy="3609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64CE7E-4470-4B6A-8262-AFC9869AA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40301">
              <a:off x="12114608" y="6837187"/>
              <a:ext cx="155367" cy="3609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10633B-16BB-4A91-8F2F-45BB2911B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8298">
              <a:off x="12561762" y="6465992"/>
              <a:ext cx="155367" cy="3609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9F60A3-EA75-4708-B719-B07160E52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06953">
              <a:off x="10454830" y="5151099"/>
              <a:ext cx="155367" cy="3609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BCC6E3-D64A-47ED-861B-2AA17E36A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06953">
              <a:off x="12340925" y="4114779"/>
              <a:ext cx="155367" cy="3609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D10308-0B03-4E51-9C41-889ABFDFC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06953">
              <a:off x="10451020" y="5151099"/>
              <a:ext cx="155367" cy="3609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0B8D86-C7FF-4B62-8A55-2A352B6F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1771461" y="5800283"/>
              <a:ext cx="155367" cy="3609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EDE815-D482-4A3D-A82A-41AAD68B90AB}"/>
                </a:ext>
              </a:extLst>
            </p:cNvPr>
            <p:cNvSpPr txBox="1"/>
            <p:nvPr/>
          </p:nvSpPr>
          <p:spPr>
            <a:xfrm>
              <a:off x="12154795" y="8272460"/>
              <a:ext cx="2301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53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3234"/>
            <a:ext cx="16459200" cy="1714500"/>
          </a:xfrm>
        </p:spPr>
        <p:txBody>
          <a:bodyPr/>
          <a:lstStyle/>
          <a:p>
            <a:pPr algn="ctr"/>
            <a:r>
              <a:rPr lang="en-US" dirty="0"/>
              <a:t>Follow us on social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45" y="3970345"/>
            <a:ext cx="1347613" cy="134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64" y="5999744"/>
            <a:ext cx="1463040" cy="146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46" y="3970345"/>
            <a:ext cx="146304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61" y="5999744"/>
            <a:ext cx="1280160" cy="128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6893" y="4259430"/>
            <a:ext cx="376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CADWR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7297" y="6408991"/>
            <a:ext cx="71459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cadepartmentofwaterresources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566" y="4259430"/>
            <a:ext cx="555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CA_DWR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6044" y="6224325"/>
            <a:ext cx="555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calwater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4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762A282-C592-4C9A-BAF2-2BF68D3A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structures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3690311-A5F3-426A-A94B-79D0A9594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1866901"/>
            <a:ext cx="16459200" cy="6788945"/>
          </a:xfrm>
        </p:spPr>
        <p:txBody>
          <a:bodyPr/>
          <a:lstStyle/>
          <a:p>
            <a:r>
              <a:rPr lang="en-US" sz="4800" dirty="0"/>
              <a:t>Transfers of (pumped) water</a:t>
            </a:r>
          </a:p>
          <a:p>
            <a:r>
              <a:rPr lang="en-US" sz="4800" dirty="0"/>
              <a:t>Weir</a:t>
            </a:r>
          </a:p>
          <a:p>
            <a:r>
              <a:rPr lang="en-US" sz="4800" dirty="0"/>
              <a:t>Culvert</a:t>
            </a:r>
          </a:p>
          <a:p>
            <a:r>
              <a:rPr lang="en-US" sz="4800" dirty="0"/>
              <a:t>Generic orifice equation</a:t>
            </a:r>
          </a:p>
          <a:p>
            <a:r>
              <a:rPr lang="en-US" sz="4800" dirty="0"/>
              <a:t>Radial Gate</a:t>
            </a:r>
          </a:p>
          <a:p>
            <a:pPr lvl="1"/>
            <a:r>
              <a:rPr lang="en-US" sz="4800" dirty="0"/>
              <a:t>2 parameterizations</a:t>
            </a:r>
          </a:p>
          <a:p>
            <a:r>
              <a:rPr lang="en-US" sz="4800" dirty="0"/>
              <a:t>Weir/culvert combo</a:t>
            </a:r>
          </a:p>
          <a:p>
            <a:r>
              <a:rPr lang="en-US" sz="4800" dirty="0"/>
              <a:t>Removal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16EE5B-E5C4-407F-B7AB-274029F48993}"/>
              </a:ext>
            </a:extLst>
          </p:cNvPr>
          <p:cNvGrpSpPr/>
          <p:nvPr/>
        </p:nvGrpSpPr>
        <p:grpSpPr>
          <a:xfrm>
            <a:off x="11144378" y="-411013"/>
            <a:ext cx="7220352" cy="4421410"/>
            <a:chOff x="1793311" y="96252"/>
            <a:chExt cx="14846157" cy="10287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F61406-59E4-4F6C-BD88-1F4553AA9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311" y="96252"/>
              <a:ext cx="14846157" cy="10287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982211-4584-4A38-8C3C-36CC9467B496}"/>
                </a:ext>
              </a:extLst>
            </p:cNvPr>
            <p:cNvSpPr/>
            <p:nvPr/>
          </p:nvSpPr>
          <p:spPr>
            <a:xfrm rot="5400000">
              <a:off x="11688512" y="8325575"/>
              <a:ext cx="96253" cy="593558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BD82CC-BE49-4985-ABDE-E0A6A9B42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4287" y="6837189"/>
              <a:ext cx="155367" cy="3609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4DFB1B-51A0-4722-A575-26C5967A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40301">
              <a:off x="12182052" y="7049198"/>
              <a:ext cx="155367" cy="3609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D56732-6B34-4A20-9DE6-7505EEEA8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31186">
              <a:off x="13260281" y="6926744"/>
              <a:ext cx="155367" cy="3609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684DC9-BACC-4F44-92A6-178F186C3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40301">
              <a:off x="12114608" y="6837187"/>
              <a:ext cx="155367" cy="3609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059C0D-7209-4E57-BED9-8AB774678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8298">
              <a:off x="12561762" y="6465992"/>
              <a:ext cx="155367" cy="3609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D2DECE-CD4D-41FC-93C8-A697E946B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06953">
              <a:off x="10454830" y="5151099"/>
              <a:ext cx="155367" cy="36092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02611B0-D02B-4CC7-B7F6-1B19D52CC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06953">
              <a:off x="12340925" y="4114779"/>
              <a:ext cx="155367" cy="3609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C2DA609-0D40-432A-ADD9-AD4A594A3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406953">
              <a:off x="10451020" y="5151099"/>
              <a:ext cx="155367" cy="3609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A6656A7-5E8C-4BDB-9501-C0FB78599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1771461" y="5800283"/>
              <a:ext cx="155367" cy="36092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AFA2D3-0A67-4565-AE1B-31FBC0A2F298}"/>
                </a:ext>
              </a:extLst>
            </p:cNvPr>
            <p:cNvSpPr txBox="1"/>
            <p:nvPr/>
          </p:nvSpPr>
          <p:spPr>
            <a:xfrm>
              <a:off x="12154792" y="8272460"/>
              <a:ext cx="3840660" cy="1360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Structure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E112D5-4780-4197-8EA3-AD2FE98FA1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51" y="3540684"/>
            <a:ext cx="5067676" cy="3170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2DFF5B-133D-46B8-AEDD-43412CE67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459" y="4476336"/>
            <a:ext cx="5713096" cy="37797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44C7C-88A4-4D96-B144-0F974D3B10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0" y="7145020"/>
            <a:ext cx="4993005" cy="39979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6A534D-18AF-467E-AEFD-F254320C7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7812" y="8007231"/>
            <a:ext cx="4798801" cy="26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84651C70-F321-4BBD-B6B7-C8E267FE4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68"/>
          <a:stretch/>
        </p:blipFill>
        <p:spPr>
          <a:xfrm>
            <a:off x="12217483" y="224320"/>
            <a:ext cx="6417357" cy="5735112"/>
          </a:xfrm>
          <a:prstGeom prst="rect">
            <a:avLst/>
          </a:prstGeom>
        </p:spPr>
      </p:pic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8B88EDE3-0F40-489F-8451-DB86A838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22" y="1837983"/>
            <a:ext cx="17129760" cy="6668159"/>
          </a:xfrm>
        </p:spPr>
        <p:txBody>
          <a:bodyPr/>
          <a:lstStyle/>
          <a:p>
            <a:r>
              <a:rPr lang="en-US" sz="3600" dirty="0"/>
              <a:t>Engineering hydraulic/orifice equations </a:t>
            </a:r>
          </a:p>
          <a:p>
            <a:pPr lvl="1"/>
            <a:r>
              <a:rPr lang="en-US" sz="3600" dirty="0"/>
              <a:t>Modulated by directional operating coefficient</a:t>
            </a:r>
          </a:p>
          <a:p>
            <a:pPr lvl="1"/>
            <a:r>
              <a:rPr lang="en-US" sz="3600" dirty="0"/>
              <a:t>Head difference assessed at reference nodes</a:t>
            </a:r>
          </a:p>
          <a:p>
            <a:pPr lvl="1"/>
            <a:r>
              <a:rPr lang="en-US" sz="3600" dirty="0"/>
              <a:t>Prescribed  flow (transfer) also possible</a:t>
            </a:r>
          </a:p>
          <a:p>
            <a:r>
              <a:rPr lang="en-US" sz="3600" dirty="0"/>
              <a:t>Similar to paired flux boundary</a:t>
            </a:r>
          </a:p>
          <a:p>
            <a:pPr lvl="1"/>
            <a:r>
              <a:rPr lang="en-US" sz="3600" dirty="0"/>
              <a:t>Flows distributed uniformly over cross-section (1D)</a:t>
            </a:r>
          </a:p>
          <a:p>
            <a:pPr lvl="1"/>
            <a:r>
              <a:rPr lang="en-US" sz="3600" dirty="0"/>
              <a:t>Required to not go dry locally … could change?</a:t>
            </a:r>
          </a:p>
          <a:p>
            <a:pPr lvl="1"/>
            <a:r>
              <a:rPr lang="en-US" sz="3600" dirty="0"/>
              <a:t>Nudging factor is applied 0 &lt; nu &lt; 1</a:t>
            </a:r>
          </a:p>
          <a:p>
            <a:r>
              <a:rPr lang="en-US" sz="3600" dirty="0"/>
              <a:t>Structures can be “uninstalled” in time series</a:t>
            </a:r>
          </a:p>
          <a:p>
            <a:pPr lvl="1"/>
            <a:r>
              <a:rPr lang="en-US" sz="3600" dirty="0"/>
              <a:t>Revert to normal hydrodynamics</a:t>
            </a:r>
          </a:p>
          <a:p>
            <a:r>
              <a:rPr lang="en-US" sz="3600" dirty="0"/>
              <a:t>Time series (</a:t>
            </a:r>
            <a:r>
              <a:rPr lang="en-US" sz="3600" dirty="0" err="1"/>
              <a:t>th</a:t>
            </a:r>
            <a:r>
              <a:rPr lang="en-US" sz="3600" dirty="0"/>
              <a:t>) multivariate, irregular</a:t>
            </a:r>
          </a:p>
          <a:p>
            <a:pPr lvl="1"/>
            <a:endParaRPr lang="en-US" sz="4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AD0AC1-7469-4F5A-BEE1-E073B73CD541}"/>
              </a:ext>
            </a:extLst>
          </p:cNvPr>
          <p:cNvGrpSpPr/>
          <p:nvPr/>
        </p:nvGrpSpPr>
        <p:grpSpPr>
          <a:xfrm>
            <a:off x="12889533" y="5710774"/>
            <a:ext cx="3693467" cy="4451180"/>
            <a:chOff x="3701517" y="1412550"/>
            <a:chExt cx="3693467" cy="4451180"/>
          </a:xfrm>
          <a:solidFill>
            <a:srgbClr val="E6E6E6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999F54-9C26-41BA-874E-CBA5B9235EE2}"/>
                </a:ext>
              </a:extLst>
            </p:cNvPr>
            <p:cNvSpPr/>
            <p:nvPr/>
          </p:nvSpPr>
          <p:spPr>
            <a:xfrm rot="327751">
              <a:off x="3701517" y="1412550"/>
              <a:ext cx="3511584" cy="4451180"/>
            </a:xfrm>
            <a:custGeom>
              <a:avLst/>
              <a:gdLst>
                <a:gd name="connsiteX0" fmla="*/ 0 w 10378440"/>
                <a:gd name="connsiteY0" fmla="*/ 1593684 h 4718007"/>
                <a:gd name="connsiteX1" fmla="*/ 1127760 w 10378440"/>
                <a:gd name="connsiteY1" fmla="*/ 3590124 h 4718007"/>
                <a:gd name="connsiteX2" fmla="*/ 3581400 w 10378440"/>
                <a:gd name="connsiteY2" fmla="*/ 4717884 h 4718007"/>
                <a:gd name="connsiteX3" fmla="*/ 6842760 w 10378440"/>
                <a:gd name="connsiteY3" fmla="*/ 3529164 h 4718007"/>
                <a:gd name="connsiteX4" fmla="*/ 8519160 w 10378440"/>
                <a:gd name="connsiteY4" fmla="*/ 1639404 h 4718007"/>
                <a:gd name="connsiteX5" fmla="*/ 10012680 w 10378440"/>
                <a:gd name="connsiteY5" fmla="*/ 206844 h 4718007"/>
                <a:gd name="connsiteX6" fmla="*/ 10378440 w 10378440"/>
                <a:gd name="connsiteY6" fmla="*/ 39204 h 4718007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105" h="4717991">
                  <a:moveTo>
                    <a:pt x="0" y="2182499"/>
                  </a:moveTo>
                  <a:cubicBezTo>
                    <a:pt x="395696" y="2915756"/>
                    <a:pt x="258081" y="3167560"/>
                    <a:pt x="800425" y="3590124"/>
                  </a:cubicBezTo>
                  <a:cubicBezTo>
                    <a:pt x="1342769" y="4012688"/>
                    <a:pt x="2301565" y="4728044"/>
                    <a:pt x="3254065" y="4717884"/>
                  </a:cubicBezTo>
                  <a:cubicBezTo>
                    <a:pt x="4206565" y="4707724"/>
                    <a:pt x="5692465" y="4042244"/>
                    <a:pt x="6515425" y="3529164"/>
                  </a:cubicBezTo>
                  <a:cubicBezTo>
                    <a:pt x="7338385" y="3016084"/>
                    <a:pt x="7663505" y="2193124"/>
                    <a:pt x="8191825" y="1639404"/>
                  </a:cubicBezTo>
                  <a:cubicBezTo>
                    <a:pt x="8720145" y="1085684"/>
                    <a:pt x="9375465" y="473544"/>
                    <a:pt x="9685345" y="206844"/>
                  </a:cubicBezTo>
                  <a:cubicBezTo>
                    <a:pt x="9995225" y="-59856"/>
                    <a:pt x="10023165" y="-10326"/>
                    <a:pt x="10051105" y="39204"/>
                  </a:cubicBezTo>
                </a:path>
              </a:pathLst>
            </a:custGeom>
            <a:grpFill/>
            <a:ln w="38100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E2DB76-875E-42BC-BA2D-14379CB31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7961" y="1608948"/>
              <a:ext cx="3627023" cy="1721708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901948-21DB-4C29-8711-5ACF50596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2924" y="2538469"/>
              <a:ext cx="3144769" cy="1567514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20C068-DFB8-4523-84FD-68381E98AA17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V="1">
              <a:off x="3877299" y="3258114"/>
              <a:ext cx="2647727" cy="1395736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0E4E6D-8878-4AF0-AC8F-65E49F550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4092147"/>
              <a:ext cx="2099779" cy="1129346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E61F1A-C4CF-4A1C-BA16-3BE35144F4F8}"/>
                </a:ext>
              </a:extLst>
            </p:cNvPr>
            <p:cNvCxnSpPr>
              <a:cxnSpLocks/>
            </p:cNvCxnSpPr>
            <p:nvPr/>
          </p:nvCxnSpPr>
          <p:spPr>
            <a:xfrm>
              <a:off x="4292652" y="3043690"/>
              <a:ext cx="195567" cy="2589461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84AF32D-14AB-45B8-A862-E6D56936C201}"/>
                </a:ext>
              </a:extLst>
            </p:cNvPr>
            <p:cNvCxnSpPr>
              <a:cxnSpLocks/>
            </p:cNvCxnSpPr>
            <p:nvPr/>
          </p:nvCxnSpPr>
          <p:spPr>
            <a:xfrm>
              <a:off x="4977518" y="2723675"/>
              <a:ext cx="187171" cy="2791939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744B17-B1AA-4BB3-A0D8-C5B5F1BE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555994" y="2530762"/>
              <a:ext cx="178833" cy="2418627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60C23A-B5BE-450B-A345-3C641146C895}"/>
                </a:ext>
              </a:extLst>
            </p:cNvPr>
            <p:cNvCxnSpPr>
              <a:cxnSpLocks/>
            </p:cNvCxnSpPr>
            <p:nvPr/>
          </p:nvCxnSpPr>
          <p:spPr>
            <a:xfrm>
              <a:off x="6083902" y="2269582"/>
              <a:ext cx="145640" cy="1861850"/>
            </a:xfrm>
            <a:prstGeom prst="line">
              <a:avLst/>
            </a:prstGeom>
            <a:grpFill/>
            <a:ln w="38100">
              <a:solidFill>
                <a:srgbClr val="DDDDD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D41C4C-DCD6-4A67-A26D-C7DBFF5A599E}"/>
              </a:ext>
            </a:extLst>
          </p:cNvPr>
          <p:cNvGrpSpPr/>
          <p:nvPr/>
        </p:nvGrpSpPr>
        <p:grpSpPr>
          <a:xfrm>
            <a:off x="13770107" y="5812709"/>
            <a:ext cx="3693467" cy="4451180"/>
            <a:chOff x="3701517" y="1412550"/>
            <a:chExt cx="3693467" cy="445118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D43F433-68AC-4113-A895-ABE06540E325}"/>
                </a:ext>
              </a:extLst>
            </p:cNvPr>
            <p:cNvSpPr/>
            <p:nvPr/>
          </p:nvSpPr>
          <p:spPr>
            <a:xfrm rot="327751">
              <a:off x="3701517" y="1412550"/>
              <a:ext cx="3511584" cy="4451180"/>
            </a:xfrm>
            <a:custGeom>
              <a:avLst/>
              <a:gdLst>
                <a:gd name="connsiteX0" fmla="*/ 0 w 10378440"/>
                <a:gd name="connsiteY0" fmla="*/ 1593684 h 4718007"/>
                <a:gd name="connsiteX1" fmla="*/ 1127760 w 10378440"/>
                <a:gd name="connsiteY1" fmla="*/ 3590124 h 4718007"/>
                <a:gd name="connsiteX2" fmla="*/ 3581400 w 10378440"/>
                <a:gd name="connsiteY2" fmla="*/ 4717884 h 4718007"/>
                <a:gd name="connsiteX3" fmla="*/ 6842760 w 10378440"/>
                <a:gd name="connsiteY3" fmla="*/ 3529164 h 4718007"/>
                <a:gd name="connsiteX4" fmla="*/ 8519160 w 10378440"/>
                <a:gd name="connsiteY4" fmla="*/ 1639404 h 4718007"/>
                <a:gd name="connsiteX5" fmla="*/ 10012680 w 10378440"/>
                <a:gd name="connsiteY5" fmla="*/ 206844 h 4718007"/>
                <a:gd name="connsiteX6" fmla="*/ 10378440 w 10378440"/>
                <a:gd name="connsiteY6" fmla="*/ 39204 h 4718007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  <a:gd name="connsiteX0" fmla="*/ 0 w 10051105"/>
                <a:gd name="connsiteY0" fmla="*/ 2182499 h 4717991"/>
                <a:gd name="connsiteX1" fmla="*/ 800425 w 10051105"/>
                <a:gd name="connsiteY1" fmla="*/ 3590124 h 4717991"/>
                <a:gd name="connsiteX2" fmla="*/ 3254065 w 10051105"/>
                <a:gd name="connsiteY2" fmla="*/ 4717884 h 4717991"/>
                <a:gd name="connsiteX3" fmla="*/ 6515425 w 10051105"/>
                <a:gd name="connsiteY3" fmla="*/ 3529164 h 4717991"/>
                <a:gd name="connsiteX4" fmla="*/ 8191825 w 10051105"/>
                <a:gd name="connsiteY4" fmla="*/ 1639404 h 4717991"/>
                <a:gd name="connsiteX5" fmla="*/ 9685345 w 10051105"/>
                <a:gd name="connsiteY5" fmla="*/ 206844 h 4717991"/>
                <a:gd name="connsiteX6" fmla="*/ 10051105 w 10051105"/>
                <a:gd name="connsiteY6" fmla="*/ 39204 h 471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1105" h="4717991">
                  <a:moveTo>
                    <a:pt x="0" y="2182499"/>
                  </a:moveTo>
                  <a:cubicBezTo>
                    <a:pt x="395696" y="2915756"/>
                    <a:pt x="258081" y="3167560"/>
                    <a:pt x="800425" y="3590124"/>
                  </a:cubicBezTo>
                  <a:cubicBezTo>
                    <a:pt x="1342769" y="4012688"/>
                    <a:pt x="2301565" y="4728044"/>
                    <a:pt x="3254065" y="4717884"/>
                  </a:cubicBezTo>
                  <a:cubicBezTo>
                    <a:pt x="4206565" y="4707724"/>
                    <a:pt x="5692465" y="4042244"/>
                    <a:pt x="6515425" y="3529164"/>
                  </a:cubicBezTo>
                  <a:cubicBezTo>
                    <a:pt x="7338385" y="3016084"/>
                    <a:pt x="7663505" y="2193124"/>
                    <a:pt x="8191825" y="1639404"/>
                  </a:cubicBezTo>
                  <a:cubicBezTo>
                    <a:pt x="8720145" y="1085684"/>
                    <a:pt x="9375465" y="473544"/>
                    <a:pt x="9685345" y="206844"/>
                  </a:cubicBezTo>
                  <a:cubicBezTo>
                    <a:pt x="9995225" y="-59856"/>
                    <a:pt x="10023165" y="-10326"/>
                    <a:pt x="10051105" y="39204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6869BD-CD72-40B3-8013-C4D38BC23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7961" y="1608948"/>
              <a:ext cx="3627023" cy="172170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1485B05-16F0-43A2-9C6F-8D399F6D6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2924" y="2621740"/>
              <a:ext cx="3003926" cy="14842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8BB6A5-DF4D-47E3-8BB9-81F9FE5FC9E4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V="1">
              <a:off x="3877299" y="3258114"/>
              <a:ext cx="2647727" cy="139573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B07140E-F6CF-40C5-81DB-9A8E07B57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4092147"/>
              <a:ext cx="2099779" cy="112934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8C5048C-9BAE-49B7-9953-9A21EDF12BF9}"/>
                </a:ext>
              </a:extLst>
            </p:cNvPr>
            <p:cNvCxnSpPr>
              <a:cxnSpLocks/>
            </p:cNvCxnSpPr>
            <p:nvPr/>
          </p:nvCxnSpPr>
          <p:spPr>
            <a:xfrm>
              <a:off x="4292652" y="3043690"/>
              <a:ext cx="160779" cy="267558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D70160-B55A-492E-8308-48A0B0CA465C}"/>
                </a:ext>
              </a:extLst>
            </p:cNvPr>
            <p:cNvCxnSpPr>
              <a:cxnSpLocks/>
            </p:cNvCxnSpPr>
            <p:nvPr/>
          </p:nvCxnSpPr>
          <p:spPr>
            <a:xfrm>
              <a:off x="4977518" y="2723675"/>
              <a:ext cx="187171" cy="279193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CF44E7A-3932-45B7-A178-804F00257E57}"/>
                </a:ext>
              </a:extLst>
            </p:cNvPr>
            <p:cNvCxnSpPr>
              <a:cxnSpLocks/>
            </p:cNvCxnSpPr>
            <p:nvPr/>
          </p:nvCxnSpPr>
          <p:spPr>
            <a:xfrm>
              <a:off x="5555994" y="2473081"/>
              <a:ext cx="178833" cy="247630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F123A91-A855-495A-834C-873905198B7B}"/>
                </a:ext>
              </a:extLst>
            </p:cNvPr>
            <p:cNvCxnSpPr>
              <a:cxnSpLocks/>
            </p:cNvCxnSpPr>
            <p:nvPr/>
          </p:nvCxnSpPr>
          <p:spPr>
            <a:xfrm>
              <a:off x="6083902" y="2269582"/>
              <a:ext cx="145640" cy="186185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4B2CB851-148E-4610-89DE-69F0AEF9DC38}"/>
              </a:ext>
            </a:extLst>
          </p:cNvPr>
          <p:cNvSpPr/>
          <p:nvPr/>
        </p:nvSpPr>
        <p:spPr>
          <a:xfrm>
            <a:off x="15188260" y="7599709"/>
            <a:ext cx="1981200" cy="809206"/>
          </a:xfrm>
          <a:prstGeom prst="right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  <a:scene3d>
            <a:camera prst="orthographicFront"/>
            <a:lightRig rig="morning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B4353FE9-DD7B-45FA-9C95-EF66E2B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1C2FDF-3CB9-41AC-A362-8304BEF6192C}"/>
              </a:ext>
            </a:extLst>
          </p:cNvPr>
          <p:cNvCxnSpPr>
            <a:cxnSpLocks/>
            <a:endCxn id="52" idx="4"/>
          </p:cNvCxnSpPr>
          <p:nvPr/>
        </p:nvCxnSpPr>
        <p:spPr>
          <a:xfrm>
            <a:off x="16634460" y="6385034"/>
            <a:ext cx="57253" cy="108275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61A7505-6F5D-4843-A8DA-C57A9A86050F}"/>
              </a:ext>
            </a:extLst>
          </p:cNvPr>
          <p:cNvSpPr txBox="1"/>
          <p:nvPr/>
        </p:nvSpPr>
        <p:spPr>
          <a:xfrm>
            <a:off x="12200374" y="6075202"/>
            <a:ext cx="305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Examples: Wahl 2005, HECRAS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82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EB62-CCD8-405E-A1AE-0A7A448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Structures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8267D244-D275-4153-909F-3661D14B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nodes</a:t>
            </a:r>
          </a:p>
          <a:p>
            <a:pPr marL="0" indent="0">
              <a:buNone/>
            </a:pPr>
            <a:r>
              <a:rPr lang="en-US" dirty="0"/>
              <a:t>	“hydraulic head” </a:t>
            </a:r>
          </a:p>
          <a:p>
            <a:r>
              <a:rPr lang="en-US" dirty="0"/>
              <a:t>Paired nodes</a:t>
            </a:r>
          </a:p>
          <a:p>
            <a:r>
              <a:rPr lang="en-US" dirty="0"/>
              <a:t>Defined land-to-land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174221-1806-41F5-B412-30445B177A4F}"/>
              </a:ext>
            </a:extLst>
          </p:cNvPr>
          <p:cNvGrpSpPr/>
          <p:nvPr/>
        </p:nvGrpSpPr>
        <p:grpSpPr>
          <a:xfrm>
            <a:off x="8611411" y="1842825"/>
            <a:ext cx="11943968" cy="6651783"/>
            <a:chOff x="2555106" y="1143000"/>
            <a:chExt cx="6426288" cy="36525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9D3508-9F48-48FE-A511-00C9E3D3874B}"/>
                </a:ext>
              </a:extLst>
            </p:cNvPr>
            <p:cNvGrpSpPr/>
            <p:nvPr/>
          </p:nvGrpSpPr>
          <p:grpSpPr>
            <a:xfrm>
              <a:off x="2555106" y="1358973"/>
              <a:ext cx="4787548" cy="3436626"/>
              <a:chOff x="238991" y="1861773"/>
              <a:chExt cx="4787548" cy="343662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FCEC7C2-3855-4759-87D5-8CF98C543C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8991" y="2106348"/>
                <a:ext cx="4787548" cy="319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3F6E4B-EA2F-4F9D-8E2D-C0A802ECBDDB}"/>
                  </a:ext>
                </a:extLst>
              </p:cNvPr>
              <p:cNvCxnSpPr/>
              <p:nvPr/>
            </p:nvCxnSpPr>
            <p:spPr>
              <a:xfrm flipH="1">
                <a:off x="2019688" y="2174627"/>
                <a:ext cx="68892" cy="24580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4AC8E83-48C8-46FD-8F21-10AFECAF35E6}"/>
                  </a:ext>
                </a:extLst>
              </p:cNvPr>
              <p:cNvCxnSpPr/>
              <p:nvPr/>
            </p:nvCxnSpPr>
            <p:spPr>
              <a:xfrm flipH="1">
                <a:off x="2405019" y="2174627"/>
                <a:ext cx="7006" cy="25946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7384AA8-B62D-4E66-9810-55E990B22558}"/>
                  </a:ext>
                </a:extLst>
              </p:cNvPr>
              <p:cNvCxnSpPr/>
              <p:nvPr/>
            </p:nvCxnSpPr>
            <p:spPr>
              <a:xfrm>
                <a:off x="1923015" y="1861773"/>
                <a:ext cx="680752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Left Brace 19">
                <a:extLst>
                  <a:ext uri="{FF2B5EF4-FFF2-40B4-BE49-F238E27FC236}">
                    <a16:creationId xmlns:a16="http://schemas.microsoft.com/office/drawing/2014/main" id="{87DDF39C-4DE5-4107-B4B6-2E0F8F063DE0}"/>
                  </a:ext>
                </a:extLst>
              </p:cNvPr>
              <p:cNvSpPr/>
              <p:nvPr/>
            </p:nvSpPr>
            <p:spPr>
              <a:xfrm rot="16903112">
                <a:off x="2088918" y="4662808"/>
                <a:ext cx="204838" cy="37131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700" dirty="0">
                  <a:latin typeface="Gill Sans MT" panose="020B0502020104020203" pitchFamily="34" charset="0"/>
                </a:endParaRPr>
              </a:p>
            </p:txBody>
          </p:sp>
          <p:sp>
            <p:nvSpPr>
              <p:cNvPr id="21" name="TextBox 28">
                <a:extLst>
                  <a:ext uri="{FF2B5EF4-FFF2-40B4-BE49-F238E27FC236}">
                    <a16:creationId xmlns:a16="http://schemas.microsoft.com/office/drawing/2014/main" id="{B4673B32-2A9D-44FA-80F8-96671A5F2F48}"/>
                  </a:ext>
                </a:extLst>
              </p:cNvPr>
              <p:cNvSpPr txBox="1"/>
              <p:nvPr/>
            </p:nvSpPr>
            <p:spPr>
              <a:xfrm>
                <a:off x="1693201" y="4954878"/>
                <a:ext cx="10044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>
                    <a:latin typeface="Gill Sans MT" panose="020B0502020104020203" pitchFamily="34" charset="0"/>
                  </a:rPr>
                  <a:t>Structure</a:t>
                </a:r>
              </a:p>
            </p:txBody>
          </p:sp>
          <p:sp>
            <p:nvSpPr>
              <p:cNvPr id="22" name="TextBox 31">
                <a:extLst>
                  <a:ext uri="{FF2B5EF4-FFF2-40B4-BE49-F238E27FC236}">
                    <a16:creationId xmlns:a16="http://schemas.microsoft.com/office/drawing/2014/main" id="{D4B7C500-10A1-48E6-84F0-29CAC0376FC9}"/>
                  </a:ext>
                </a:extLst>
              </p:cNvPr>
              <p:cNvSpPr txBox="1"/>
              <p:nvPr/>
            </p:nvSpPr>
            <p:spPr>
              <a:xfrm>
                <a:off x="1862051" y="2038069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1</a:t>
                </a:r>
              </a:p>
            </p:txBody>
          </p:sp>
          <p:sp>
            <p:nvSpPr>
              <p:cNvPr id="23" name="TextBox 32">
                <a:extLst>
                  <a:ext uri="{FF2B5EF4-FFF2-40B4-BE49-F238E27FC236}">
                    <a16:creationId xmlns:a16="http://schemas.microsoft.com/office/drawing/2014/main" id="{E4AE1615-C23D-4E98-B45F-4A5D7D65B76A}"/>
                  </a:ext>
                </a:extLst>
              </p:cNvPr>
              <p:cNvSpPr txBox="1"/>
              <p:nvPr/>
            </p:nvSpPr>
            <p:spPr>
              <a:xfrm>
                <a:off x="1848040" y="2594757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2</a:t>
                </a:r>
              </a:p>
            </p:txBody>
          </p:sp>
          <p:sp>
            <p:nvSpPr>
              <p:cNvPr id="24" name="TextBox 33">
                <a:extLst>
                  <a:ext uri="{FF2B5EF4-FFF2-40B4-BE49-F238E27FC236}">
                    <a16:creationId xmlns:a16="http://schemas.microsoft.com/office/drawing/2014/main" id="{1DF68D81-07B3-45C5-BBBC-860D9248472A}"/>
                  </a:ext>
                </a:extLst>
              </p:cNvPr>
              <p:cNvSpPr txBox="1"/>
              <p:nvPr/>
            </p:nvSpPr>
            <p:spPr>
              <a:xfrm>
                <a:off x="1834029" y="3209270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3</a:t>
                </a:r>
              </a:p>
            </p:txBody>
          </p:sp>
          <p:sp>
            <p:nvSpPr>
              <p:cNvPr id="25" name="TextBox 34">
                <a:extLst>
                  <a:ext uri="{FF2B5EF4-FFF2-40B4-BE49-F238E27FC236}">
                    <a16:creationId xmlns:a16="http://schemas.microsoft.com/office/drawing/2014/main" id="{90C0A2AE-FA9C-4698-84DF-EC28BA123C4B}"/>
                  </a:ext>
                </a:extLst>
              </p:cNvPr>
              <p:cNvSpPr txBox="1"/>
              <p:nvPr/>
            </p:nvSpPr>
            <p:spPr>
              <a:xfrm>
                <a:off x="1820017" y="3823782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4</a:t>
                </a:r>
              </a:p>
            </p:txBody>
          </p:sp>
          <p:sp>
            <p:nvSpPr>
              <p:cNvPr id="26" name="TextBox 35">
                <a:extLst>
                  <a:ext uri="{FF2B5EF4-FFF2-40B4-BE49-F238E27FC236}">
                    <a16:creationId xmlns:a16="http://schemas.microsoft.com/office/drawing/2014/main" id="{A3BF76DF-C58D-47C6-9D61-645205300DD9}"/>
                  </a:ext>
                </a:extLst>
              </p:cNvPr>
              <p:cNvSpPr txBox="1"/>
              <p:nvPr/>
            </p:nvSpPr>
            <p:spPr>
              <a:xfrm>
                <a:off x="1806006" y="4438295"/>
                <a:ext cx="250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5</a:t>
                </a:r>
              </a:p>
            </p:txBody>
          </p:sp>
          <p:sp>
            <p:nvSpPr>
              <p:cNvPr id="27" name="TextBox 36">
                <a:extLst>
                  <a:ext uri="{FF2B5EF4-FFF2-40B4-BE49-F238E27FC236}">
                    <a16:creationId xmlns:a16="http://schemas.microsoft.com/office/drawing/2014/main" id="{F78135E8-13E5-4CAB-9CD3-31221B550A31}"/>
                  </a:ext>
                </a:extLst>
              </p:cNvPr>
              <p:cNvSpPr txBox="1"/>
              <p:nvPr/>
            </p:nvSpPr>
            <p:spPr>
              <a:xfrm>
                <a:off x="2405019" y="4496119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5’</a:t>
                </a:r>
              </a:p>
            </p:txBody>
          </p:sp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0F28409F-4360-41B2-B6D6-462359DDE184}"/>
                  </a:ext>
                </a:extLst>
              </p:cNvPr>
              <p:cNvSpPr txBox="1"/>
              <p:nvPr/>
            </p:nvSpPr>
            <p:spPr>
              <a:xfrm>
                <a:off x="2405019" y="4018165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4’</a:t>
                </a:r>
              </a:p>
            </p:txBody>
          </p:sp>
          <p:sp>
            <p:nvSpPr>
              <p:cNvPr id="29" name="TextBox 38">
                <a:extLst>
                  <a:ext uri="{FF2B5EF4-FFF2-40B4-BE49-F238E27FC236}">
                    <a16:creationId xmlns:a16="http://schemas.microsoft.com/office/drawing/2014/main" id="{8E0E3318-7924-4388-8D43-2E473411114A}"/>
                  </a:ext>
                </a:extLst>
              </p:cNvPr>
              <p:cNvSpPr txBox="1"/>
              <p:nvPr/>
            </p:nvSpPr>
            <p:spPr>
              <a:xfrm>
                <a:off x="2405019" y="3403652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3’</a:t>
                </a:r>
              </a:p>
            </p:txBody>
          </p:sp>
          <p:sp>
            <p:nvSpPr>
              <p:cNvPr id="30" name="TextBox 39">
                <a:extLst>
                  <a:ext uri="{FF2B5EF4-FFF2-40B4-BE49-F238E27FC236}">
                    <a16:creationId xmlns:a16="http://schemas.microsoft.com/office/drawing/2014/main" id="{92C5530C-B6B4-41CC-B0F5-669501EF2E22}"/>
                  </a:ext>
                </a:extLst>
              </p:cNvPr>
              <p:cNvSpPr txBox="1"/>
              <p:nvPr/>
            </p:nvSpPr>
            <p:spPr>
              <a:xfrm>
                <a:off x="2405019" y="2720860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2’</a:t>
                </a:r>
              </a:p>
            </p:txBody>
          </p:sp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id="{C8161596-3B67-41B5-BF80-8C543636C896}"/>
                  </a:ext>
                </a:extLst>
              </p:cNvPr>
              <p:cNvSpPr txBox="1"/>
              <p:nvPr/>
            </p:nvSpPr>
            <p:spPr>
              <a:xfrm>
                <a:off x="2398013" y="2038069"/>
                <a:ext cx="313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b="1" dirty="0">
                    <a:solidFill>
                      <a:srgbClr val="00B050"/>
                    </a:solidFill>
                    <a:latin typeface="Gill Sans MT" panose="020B0502020104020203" pitchFamily="34" charset="0"/>
                  </a:rPr>
                  <a:t>1’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CAB6D0-E213-43A9-9A25-E79AD57756D2}"/>
                </a:ext>
              </a:extLst>
            </p:cNvPr>
            <p:cNvSpPr/>
            <p:nvPr/>
          </p:nvSpPr>
          <p:spPr>
            <a:xfrm>
              <a:off x="5486400" y="2554598"/>
              <a:ext cx="304800" cy="303744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42D0C9-AE89-4839-810C-D3A6363D6954}"/>
                </a:ext>
              </a:extLst>
            </p:cNvPr>
            <p:cNvSpPr/>
            <p:nvPr/>
          </p:nvSpPr>
          <p:spPr>
            <a:xfrm>
              <a:off x="3704516" y="2435520"/>
              <a:ext cx="304800" cy="303744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3E0C38-B087-4A6F-9C49-02B993D6B0CC}"/>
                </a:ext>
              </a:extLst>
            </p:cNvPr>
            <p:cNvCxnSpPr>
              <a:cxnSpLocks/>
            </p:cNvCxnSpPr>
            <p:nvPr/>
          </p:nvCxnSpPr>
          <p:spPr>
            <a:xfrm>
              <a:off x="4562779" y="1468664"/>
              <a:ext cx="16725" cy="2769557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2F5FE-7963-4989-A664-C66A0E778AD5}"/>
                </a:ext>
              </a:extLst>
            </p:cNvPr>
            <p:cNvSpPr txBox="1"/>
            <p:nvPr/>
          </p:nvSpPr>
          <p:spPr>
            <a:xfrm>
              <a:off x="2895601" y="1143000"/>
              <a:ext cx="1113716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Upstream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3A7A54-FCB2-4BCF-B979-E7AD80C6ED95}"/>
                </a:ext>
              </a:extLst>
            </p:cNvPr>
            <p:cNvSpPr txBox="1"/>
            <p:nvPr/>
          </p:nvSpPr>
          <p:spPr>
            <a:xfrm>
              <a:off x="5074222" y="1174307"/>
              <a:ext cx="1859977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Downstream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A702B1-4F0B-4FDD-81BE-4EAD775E1BE5}"/>
                </a:ext>
              </a:extLst>
            </p:cNvPr>
            <p:cNvCxnSpPr/>
            <p:nvPr/>
          </p:nvCxnSpPr>
          <p:spPr>
            <a:xfrm>
              <a:off x="5584429" y="4112016"/>
              <a:ext cx="485775" cy="5902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E78267-4D98-4BD5-AF9D-22EFE2F3A9C2}"/>
                </a:ext>
              </a:extLst>
            </p:cNvPr>
            <p:cNvSpPr txBox="1"/>
            <p:nvPr/>
          </p:nvSpPr>
          <p:spPr>
            <a:xfrm>
              <a:off x="6238194" y="4006767"/>
              <a:ext cx="2743200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Structure location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CC9962F-2619-4A42-9731-AA5522CA9D97}"/>
                </a:ext>
              </a:extLst>
            </p:cNvPr>
            <p:cNvSpPr/>
            <p:nvPr/>
          </p:nvSpPr>
          <p:spPr>
            <a:xfrm>
              <a:off x="5700675" y="4356590"/>
              <a:ext cx="304800" cy="303744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29E939-1E66-40AF-84BA-41741F2B6806}"/>
                </a:ext>
              </a:extLst>
            </p:cNvPr>
            <p:cNvSpPr txBox="1"/>
            <p:nvPr/>
          </p:nvSpPr>
          <p:spPr>
            <a:xfrm>
              <a:off x="6238194" y="4408046"/>
              <a:ext cx="1828800" cy="25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Reference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37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92B9-D018-4D2E-9908-040844F6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Configuring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589-5B26-4354-8D6F-84C687F4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43101"/>
            <a:ext cx="16459200" cy="6788945"/>
          </a:xfrm>
        </p:spPr>
        <p:txBody>
          <a:bodyPr/>
          <a:lstStyle/>
          <a:p>
            <a:r>
              <a:rPr lang="en-US" sz="4000" dirty="0"/>
              <a:t>Prep mesh: node pairs, straight</a:t>
            </a:r>
          </a:p>
          <a:p>
            <a:r>
              <a:rPr lang="en-US" sz="4000" dirty="0"/>
              <a:t>Enable in </a:t>
            </a:r>
            <a:r>
              <a:rPr lang="en-US" sz="4000" dirty="0">
                <a:solidFill>
                  <a:srgbClr val="C00000"/>
                </a:solidFill>
              </a:rPr>
              <a:t>param.in</a:t>
            </a:r>
            <a:r>
              <a:rPr lang="en-US" sz="4000" dirty="0"/>
              <a:t>: </a:t>
            </a:r>
            <a:r>
              <a:rPr lang="en-US" sz="4000" i="1" dirty="0" err="1"/>
              <a:t>ihydraulics</a:t>
            </a:r>
            <a:r>
              <a:rPr lang="en-US" sz="4000" i="1" dirty="0"/>
              <a:t>=1</a:t>
            </a:r>
          </a:p>
          <a:p>
            <a:r>
              <a:rPr lang="en-US" sz="4000" dirty="0"/>
              <a:t>Geometry and parameters: </a:t>
            </a:r>
            <a:r>
              <a:rPr lang="en-US" sz="4000" dirty="0">
                <a:solidFill>
                  <a:srgbClr val="C00000"/>
                </a:solidFill>
              </a:rPr>
              <a:t>hydraulics.in</a:t>
            </a:r>
          </a:p>
          <a:p>
            <a:r>
              <a:rPr lang="en-US" sz="4000" dirty="0"/>
              <a:t>Time series control: </a:t>
            </a:r>
            <a:r>
              <a:rPr lang="en-US" sz="4000" dirty="0">
                <a:solidFill>
                  <a:srgbClr val="C00000"/>
                </a:solidFill>
              </a:rPr>
              <a:t>my_gate.th</a:t>
            </a:r>
          </a:p>
          <a:p>
            <a:pPr marL="0" indent="0">
              <a:buNone/>
            </a:pPr>
            <a:r>
              <a:rPr lang="en-US" sz="4000" dirty="0"/>
              <a:t>               See doc: </a:t>
            </a:r>
            <a:r>
              <a:rPr lang="en-US" sz="4000" u="sng" dirty="0"/>
              <a:t>Hydraulic Structures in SCHISM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******************************************</a:t>
            </a:r>
          </a:p>
          <a:p>
            <a:r>
              <a:rPr lang="en-US" sz="4000" dirty="0"/>
              <a:t>Preprocessor (</a:t>
            </a:r>
            <a:r>
              <a:rPr lang="en-US" sz="4000" dirty="0" err="1"/>
              <a:t>BayDeltaSCHISM</a:t>
            </a:r>
            <a:r>
              <a:rPr lang="en-US" sz="4000" dirty="0"/>
              <a:t> </a:t>
            </a:r>
            <a:r>
              <a:rPr lang="en-US" sz="4000" dirty="0" err="1"/>
              <a:t>yaml</a:t>
            </a:r>
            <a:r>
              <a:rPr lang="en-US" sz="4000" dirty="0"/>
              <a:t>-based system)</a:t>
            </a:r>
          </a:p>
          <a:p>
            <a:pPr lvl="1"/>
            <a:r>
              <a:rPr lang="en-US" sz="4000" dirty="0"/>
              <a:t>Locations are physical (line segment)</a:t>
            </a:r>
          </a:p>
          <a:p>
            <a:pPr lvl="1"/>
            <a:r>
              <a:rPr lang="en-US" sz="4000" dirty="0"/>
              <a:t>See preprocessor document or </a:t>
            </a:r>
            <a:r>
              <a:rPr lang="en-US" sz="4000" dirty="0" err="1"/>
              <a:t>BayDeltaSCHISM</a:t>
            </a:r>
            <a:r>
              <a:rPr lang="en-US" sz="4000" dirty="0"/>
              <a:t>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8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9A11CD-366A-4AA1-81C5-016E573EA788}"/>
              </a:ext>
            </a:extLst>
          </p:cNvPr>
          <p:cNvSpPr/>
          <p:nvPr/>
        </p:nvSpPr>
        <p:spPr>
          <a:xfrm>
            <a:off x="1229711" y="1828800"/>
            <a:ext cx="1692259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struct_three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! block number, name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6 976 994        ! # node-pairs, 2 ref. nodes (global indices) 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984 990          !node pair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983 989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982 988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981 987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980 986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979 985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weir           ! struct type  </a:t>
            </a:r>
          </a:p>
          <a:p>
            <a:pPr marL="514350" indent="-514350">
              <a:buAutoNum type="arabicPlain" startAt="2"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!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nduplicate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AutoNum type="arabicPlain" startAt="2"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-1.0  10.1   ! invert elevation, width per weir</a:t>
            </a:r>
          </a:p>
          <a:p>
            <a:pPr marL="514350" indent="-514350">
              <a:buAutoNum type="arabicPlain" startAt="2"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0.75  0.5    !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op_downstream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op_upstream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0            ! time series parameter entry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44C9DE-FBF3-4F6A-9442-8CCC42802240}"/>
              </a:ext>
            </a:extLst>
          </p:cNvPr>
          <p:cNvSpPr txBox="1">
            <a:spLocks/>
          </p:cNvSpPr>
          <p:nvPr/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/>
          <a:lstStyle>
            <a:lvl1pPr algn="ctr" defTabSz="81642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hydraulics.in</a:t>
            </a:r>
          </a:p>
        </p:txBody>
      </p:sp>
    </p:spTree>
    <p:extLst>
      <p:ext uri="{BB962C8B-B14F-4D97-AF65-F5344CB8AC3E}">
        <p14:creationId xmlns:p14="http://schemas.microsoft.com/office/powerpoint/2010/main" val="37057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42F6-0145-4163-AC2E-425E6F29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89EA-7F54-4801-BDD5-39F7878D7D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#datetime	  install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op_down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op_up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width	height  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1999-11-26T08:24 	1	2  1.0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1999-12-14T09:24 	1	2  1.0  1.0	-3.42	18.29	10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1999-12-14T14:25 	1	2  1.0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1999-12-15T09:22 	1	2  1.0  1.0	-3.42	18.29	10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-4263060.0   1	2     1.0	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8762400.0   1	2     1.0	  1.0	-3.42	18.29	10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9113400.0   1	2     1.0	  1.0	-3.42	18.29	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9368640.0   1	2     1.0	  1.0	-3.42	18.29	10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01E80-2A2D-466E-8AD2-D5B2B0DE5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60676" y="2400301"/>
            <a:ext cx="9727324" cy="6788945"/>
          </a:xfrm>
        </p:spPr>
        <p:txBody>
          <a:bodyPr/>
          <a:lstStyle/>
          <a:p>
            <a:r>
              <a:rPr lang="en-US" sz="3600" dirty="0"/>
              <a:t>install = 0 reverts to normal hydrodynamics</a:t>
            </a:r>
          </a:p>
          <a:p>
            <a:r>
              <a:rPr lang="en-US" sz="3600" dirty="0"/>
              <a:t>Series are multivariate</a:t>
            </a:r>
          </a:p>
          <a:p>
            <a:pPr lvl="1"/>
            <a:r>
              <a:rPr lang="en-US" sz="3600" dirty="0"/>
              <a:t>Columns needed vary</a:t>
            </a:r>
          </a:p>
          <a:p>
            <a:pPr lvl="1"/>
            <a:r>
              <a:rPr lang="en-US" sz="3600" dirty="0"/>
              <a:t>Documented in manual</a:t>
            </a:r>
          </a:p>
          <a:p>
            <a:r>
              <a:rPr lang="en-US" sz="3600" dirty="0"/>
              <a:t>Series are irregular</a:t>
            </a:r>
          </a:p>
          <a:p>
            <a:pPr lvl="1"/>
            <a:r>
              <a:rPr lang="en-US" sz="3600" dirty="0"/>
              <a:t>Entry at 0. or negative required</a:t>
            </a:r>
          </a:p>
          <a:p>
            <a:r>
              <a:rPr lang="en-US" sz="3600" dirty="0" err="1"/>
              <a:t>BayDeltaSCHISM</a:t>
            </a:r>
            <a:r>
              <a:rPr lang="en-US" sz="3600" dirty="0"/>
              <a:t> model_time.py </a:t>
            </a:r>
            <a:r>
              <a:rPr lang="en-US" sz="3600" dirty="0" err="1"/>
              <a:t>to_elapsed</a:t>
            </a:r>
            <a:r>
              <a:rPr lang="en-US" sz="3600" dirty="0"/>
              <a:t> utility used for translation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5A82730-A44C-4000-AE12-7B12FBD6D023}"/>
              </a:ext>
            </a:extLst>
          </p:cNvPr>
          <p:cNvSpPr/>
          <p:nvPr/>
        </p:nvSpPr>
        <p:spPr>
          <a:xfrm>
            <a:off x="4556234" y="4682359"/>
            <a:ext cx="1261242" cy="1714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B4E0E2-035A-4C41-9B83-40CEE67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D0DEE-05EC-458E-81CD-EE34638B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hydraulic_structures.F90</a:t>
            </a:r>
          </a:p>
          <a:p>
            <a:r>
              <a:rPr lang="en-US" dirty="0"/>
              <a:t>Straightforward for new formulations based on water levels</a:t>
            </a:r>
          </a:p>
          <a:p>
            <a:pPr lvl="1"/>
            <a:r>
              <a:rPr lang="en-US" dirty="0"/>
              <a:t>If velocity component of energy is important, need to work out message passing</a:t>
            </a:r>
          </a:p>
          <a:p>
            <a:pPr lvl="1"/>
            <a:r>
              <a:rPr lang="en-US" dirty="0"/>
              <a:t>Please create matching unit test executable</a:t>
            </a:r>
          </a:p>
        </p:txBody>
      </p:sp>
    </p:spTree>
    <p:extLst>
      <p:ext uri="{BB962C8B-B14F-4D97-AF65-F5344CB8AC3E}">
        <p14:creationId xmlns:p14="http://schemas.microsoft.com/office/powerpoint/2010/main" val="16188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BDDFBF-F8D1-4129-BDC6-2D316373604B}"/>
              </a:ext>
            </a:extLst>
          </p:cNvPr>
          <p:cNvSpPr/>
          <p:nvPr/>
        </p:nvSpPr>
        <p:spPr>
          <a:xfrm>
            <a:off x="0" y="2347436"/>
            <a:ext cx="21945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istruct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= 1,nhtblocks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struct =&gt; structures(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istruct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SCHISM_ASSERT_EQUAL(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struct%struct_type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istruct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SCHISM_ASSERT_EQUAL(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struct%nduplicate,mod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(istruct,2)+1)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istruct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== PIPE) then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 SCHISM_ASSERT_CLOSE(struct%width,2.0d0,epsilon)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 SCHISM_ASSERT(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struct%height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&gt; 1.d6)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else if(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istruct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== WEIR) then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 SCHISM_ASSERT_CLOSE(struct%width,10.1d0,epsilon)</a:t>
            </a:r>
          </a:p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</p:txBody>
      </p:sp>
    </p:spTree>
    <p:extLst>
      <p:ext uri="{BB962C8B-B14F-4D97-AF65-F5344CB8AC3E}">
        <p14:creationId xmlns:p14="http://schemas.microsoft.com/office/powerpoint/2010/main" val="8558335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57409"/>
      </a:accent2>
      <a:accent3>
        <a:srgbClr val="B1C97D"/>
      </a:accent3>
      <a:accent4>
        <a:srgbClr val="1199DD"/>
      </a:accent4>
      <a:accent5>
        <a:srgbClr val="7D3F91"/>
      </a:accent5>
      <a:accent6>
        <a:srgbClr val="FFC000"/>
      </a:accent6>
      <a:hlink>
        <a:srgbClr val="8DB3E2"/>
      </a:hlink>
      <a:folHlink>
        <a:srgbClr val="E36C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36C09"/>
      </a:accent2>
      <a:accent3>
        <a:srgbClr val="1F497D"/>
      </a:accent3>
      <a:accent4>
        <a:srgbClr val="31859B"/>
      </a:accent4>
      <a:accent5>
        <a:srgbClr val="FFC000"/>
      </a:accent5>
      <a:accent6>
        <a:srgbClr val="6565F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6DD86ACFCDB44BBBA51CE944CA748" ma:contentTypeVersion="0" ma:contentTypeDescription="Create a new document." ma:contentTypeScope="" ma:versionID="5557c1512f4923746ae196f1de3f1a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E22AE0-2EDD-4007-8848-9F7597EEA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0B11E-145B-4749-B953-4D341DE2EB5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F6C979-B087-49F9-BFF0-290F24B15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7332</TotalTime>
  <Words>551</Words>
  <Application>Microsoft Office PowerPoint</Application>
  <PresentationFormat>Custom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Garamond</vt:lpstr>
      <vt:lpstr>Gill Sans MT</vt:lpstr>
      <vt:lpstr>Custom Design</vt:lpstr>
      <vt:lpstr>1_Custom Design</vt:lpstr>
      <vt:lpstr>Hydraulic Structures</vt:lpstr>
      <vt:lpstr>Types of structures</vt:lpstr>
      <vt:lpstr>Implementation</vt:lpstr>
      <vt:lpstr>Defining Structures</vt:lpstr>
      <vt:lpstr>Steps Configuring the Structure</vt:lpstr>
      <vt:lpstr>PowerPoint Presentation</vt:lpstr>
      <vt:lpstr>Structure Time Series</vt:lpstr>
      <vt:lpstr>Extension</vt:lpstr>
      <vt:lpstr>PowerPoint Presentation</vt:lpstr>
      <vt:lpstr>Piers and Drag-inducing Structures</vt:lpstr>
      <vt:lpstr>Questions?</vt:lpstr>
      <vt:lpstr>Follow us on social media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Ateljevich, Eli@DWR</cp:lastModifiedBy>
  <cp:revision>222</cp:revision>
  <cp:lastPrinted>2018-05-17T00:15:54Z</cp:lastPrinted>
  <dcterms:created xsi:type="dcterms:W3CDTF">2017-07-04T23:04:07Z</dcterms:created>
  <dcterms:modified xsi:type="dcterms:W3CDTF">2019-04-18T20:03:30Z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0x01010042D6DD86ACFCDB44BBBA51CE944CA748</vt:lpwstr>
  </property>
</Properties>
</file>